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60" r:id="rId6"/>
    <p:sldId id="272" r:id="rId7"/>
  </p:sldIdLst>
  <p:sldSz cx="12192000" cy="6858000"/>
  <p:notesSz cx="6858000" cy="9144000"/>
  <p:embeddedFontLst>
    <p:embeddedFont>
      <p:font typeface="JF Flat" panose="020B0604020202020204" charset="-78"/>
      <p:regular r:id="rId8"/>
    </p:embeddedFont>
    <p:embeddedFont>
      <p:font typeface="Calibri" panose="020F0502020204030204" pitchFamily="34" charset="0"/>
      <p:regular r:id="rId9"/>
      <p:bold r:id="rId10"/>
    </p:embeddedFont>
    <p:embeddedFont>
      <p:font typeface="Cambria Math" panose="02040503050406030204" pitchFamily="18" charset="0"/>
      <p:regular r:id="rId11"/>
    </p:embeddedFont>
    <p:embeddedFont>
      <p:font typeface="Calibri Light" panose="020F0302020204030204" pitchFamily="3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83" autoAdjust="0"/>
    <p:restoredTop sz="94660"/>
  </p:normalViewPr>
  <p:slideViewPr>
    <p:cSldViewPr snapToGrid="0">
      <p:cViewPr varScale="1">
        <p:scale>
          <a:sx n="70" d="100"/>
          <a:sy n="70" d="100"/>
        </p:scale>
        <p:origin x="32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4B4A-2ED2-4084-8D78-4428B0A00016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0E91-A21D-4037-9295-793834C8D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83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4B4A-2ED2-4084-8D78-4428B0A00016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0E91-A21D-4037-9295-793834C8D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30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4B4A-2ED2-4084-8D78-4428B0A00016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0E91-A21D-4037-9295-793834C8D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7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4B4A-2ED2-4084-8D78-4428B0A00016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0E91-A21D-4037-9295-793834C8D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88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4B4A-2ED2-4084-8D78-4428B0A00016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0E91-A21D-4037-9295-793834C8D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78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4B4A-2ED2-4084-8D78-4428B0A00016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0E91-A21D-4037-9295-793834C8D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4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4B4A-2ED2-4084-8D78-4428B0A00016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0E91-A21D-4037-9295-793834C8D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86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4B4A-2ED2-4084-8D78-4428B0A00016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0E91-A21D-4037-9295-793834C8D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74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4B4A-2ED2-4084-8D78-4428B0A00016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0E91-A21D-4037-9295-793834C8D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8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4B4A-2ED2-4084-8D78-4428B0A00016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0E91-A21D-4037-9295-793834C8D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50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4B4A-2ED2-4084-8D78-4428B0A00016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0E91-A21D-4037-9295-793834C8D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9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44B4A-2ED2-4084-8D78-4428B0A00016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50E91-A21D-4037-9295-793834C8D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8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9000" y="1122363"/>
            <a:ext cx="10375900" cy="2387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x-none" sz="4400" b="1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تساؤلات حول الهرم الرباعي القائم المنتظم </a:t>
            </a:r>
            <a:endParaRPr lang="en-US" sz="4400" b="1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B426A92-3200-C64F-ABE5-941203EF11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x-none" sz="3200" b="1" dirty="0">
                <a:solidFill>
                  <a:srgbClr val="FF0000"/>
                </a:solidFill>
                <a:latin typeface="JF Flat" panose="02000500000000000000" pitchFamily="2" charset="-78"/>
                <a:ea typeface="+mj-ea"/>
                <a:cs typeface="JF Flat" panose="02000500000000000000" pitchFamily="2" charset="-78"/>
              </a:rPr>
              <a:t>شكله ومساحته الجانبية والكلية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077D008-7F77-FE4E-98A2-D46211FB1C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465138"/>
            <a:ext cx="29591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8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65914" y="2212439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/>
              <a:t> </a:t>
            </a:r>
            <a:endParaRPr lang="en-US" dirty="0"/>
          </a:p>
        </p:txBody>
      </p:sp>
      <p:pic>
        <p:nvPicPr>
          <p:cNvPr id="9" name="Picture 8" descr="مساحة سطح الهرم (مع أمثلة مشروحة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131" y="2540800"/>
            <a:ext cx="3225317" cy="3298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4" y="2318544"/>
            <a:ext cx="3687286" cy="3402606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="" xmlns:a16="http://schemas.microsoft.com/office/drawing/2014/main" id="{94B530EA-2406-374C-9D0E-BFF2BB622E5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412" y="2581771"/>
            <a:ext cx="4232275" cy="3294063"/>
          </a:xfr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041C260-ECE7-D242-80B2-DB6455E63FC3}"/>
              </a:ext>
            </a:extLst>
          </p:cNvPr>
          <p:cNvSpPr/>
          <p:nvPr/>
        </p:nvSpPr>
        <p:spPr>
          <a:xfrm>
            <a:off x="3944819" y="1681480"/>
            <a:ext cx="4425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x-none" b="1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عمود نازل من رأس الهرم على تقاطه أوتار المربع في قاعدة الهرم</a:t>
            </a:r>
            <a:r>
              <a:rPr lang="ar-SA" b="1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 </a:t>
            </a:r>
            <a:endParaRPr lang="x-none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FE17F38-30D5-D14A-9BBF-B43FB1E38D48}"/>
              </a:ext>
            </a:extLst>
          </p:cNvPr>
          <p:cNvSpPr/>
          <p:nvPr/>
        </p:nvSpPr>
        <p:spPr>
          <a:xfrm>
            <a:off x="9150309" y="1711494"/>
            <a:ext cx="2048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x-none" b="1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هرم رباعي منتظم </a:t>
            </a:r>
            <a:endParaRPr lang="x-none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6AA00F40-3F56-1548-ABFE-904D481B6568}"/>
              </a:ext>
            </a:extLst>
          </p:cNvPr>
          <p:cNvSpPr/>
          <p:nvPr/>
        </p:nvSpPr>
        <p:spPr>
          <a:xfrm>
            <a:off x="974300" y="1661719"/>
            <a:ext cx="2048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x-none" b="1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هرم رباعي منتظم </a:t>
            </a:r>
            <a:endParaRPr lang="x-none" dirty="0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6F271BA-F9BA-0D44-B2A2-E4BBAFE57C82}"/>
              </a:ext>
            </a:extLst>
          </p:cNvPr>
          <p:cNvSpPr/>
          <p:nvPr/>
        </p:nvSpPr>
        <p:spPr>
          <a:xfrm>
            <a:off x="8562131" y="1711494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dirty="0"/>
              <a:t>+</a:t>
            </a:r>
            <a:endParaRPr lang="x-none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ED09BFB4-FBD7-414E-9D09-46AC0E6D0002}"/>
              </a:ext>
            </a:extLst>
          </p:cNvPr>
          <p:cNvSpPr/>
          <p:nvPr/>
        </p:nvSpPr>
        <p:spPr>
          <a:xfrm>
            <a:off x="3403973" y="1740800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dirty="0"/>
              <a:t>=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0575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367" y="1817286"/>
            <a:ext cx="2857786" cy="263714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7315200" y="2377439"/>
            <a:ext cx="929646" cy="2612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2675" y="1287700"/>
            <a:ext cx="2283815" cy="217947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7158141" y="3966757"/>
            <a:ext cx="875516" cy="4876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58141" y="4614477"/>
            <a:ext cx="2456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b="1" dirty="0">
                <a:latin typeface="JF Flat" panose="02000500000000000000" pitchFamily="2" charset="-78"/>
                <a:cs typeface="JF Flat" panose="02000500000000000000" pitchFamily="2" charset="-78"/>
              </a:rPr>
              <a:t>قاعدته مربَّعة الشكل</a:t>
            </a:r>
            <a:endParaRPr lang="en-US" sz="2000" b="1" dirty="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951760" y="2832188"/>
            <a:ext cx="864520" cy="1959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61598" y="2451516"/>
            <a:ext cx="28577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b="1" dirty="0">
                <a:latin typeface="JF Flat" panose="02000500000000000000" pitchFamily="2" charset="-78"/>
                <a:cs typeface="JF Flat" panose="02000500000000000000" pitchFamily="2" charset="-78"/>
              </a:rPr>
              <a:t>كانت القطعة المستقيمة الواصلة بين الرأس ونقطة تقاطع قطري المربَّع عمودية على القطر عند تلك النُّقطة</a:t>
            </a:r>
            <a:endParaRPr lang="en-US" b="1" dirty="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26961" y="4973090"/>
            <a:ext cx="2188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b="1" dirty="0">
                <a:latin typeface="JF Flat" panose="02000500000000000000" pitchFamily="2" charset="-78"/>
                <a:cs typeface="JF Flat" panose="02000500000000000000" pitchFamily="2" charset="-78"/>
              </a:rPr>
              <a:t>هرم رباعي منتظم</a:t>
            </a:r>
            <a:endParaRPr lang="en-US" sz="2000" b="1" dirty="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143297" y="4325564"/>
            <a:ext cx="790000" cy="4626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956351" y="516425"/>
            <a:ext cx="6574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x-none" sz="2800" b="1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إذاً: الهرم الرباعي القائم المنتظم هو هرم </a:t>
            </a:r>
            <a:endParaRPr lang="en-US" sz="2800" b="1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998024" y="1632620"/>
            <a:ext cx="792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b="1" dirty="0">
                <a:solidFill>
                  <a:srgbClr val="92D050"/>
                </a:solidFill>
              </a:rPr>
              <a:t>وشبكته</a:t>
            </a:r>
            <a:endParaRPr lang="en-US" sz="2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5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182" y="457200"/>
            <a:ext cx="4422824" cy="387966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464861" y="1055254"/>
            <a:ext cx="711925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نلاحظ</a:t>
            </a:r>
            <a:r>
              <a:rPr lang="ar-SA" sz="2000" b="1" dirty="0">
                <a:latin typeface="JF Flat" panose="02000500000000000000" pitchFamily="2" charset="-78"/>
                <a:cs typeface="JF Flat" panose="02000500000000000000" pitchFamily="2" charset="-78"/>
              </a:rPr>
              <a:t> </a:t>
            </a:r>
            <a:r>
              <a:rPr lang="x-none" sz="2000" b="1" dirty="0">
                <a:solidFill>
                  <a:srgbClr val="FF0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أنَّ</a:t>
            </a:r>
            <a:r>
              <a:rPr lang="ar-SA" sz="2000" b="1" dirty="0">
                <a:latin typeface="JF Flat" panose="02000500000000000000" pitchFamily="2" charset="-78"/>
                <a:cs typeface="JF Flat" panose="02000500000000000000" pitchFamily="2" charset="-78"/>
              </a:rPr>
              <a:t> المربع الأصفر المبين في شبكة الهرم يمثل قاعدة الهرم</a:t>
            </a:r>
            <a:endParaRPr lang="en-US" sz="2000" b="1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943856" y="1691314"/>
            <a:ext cx="4828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SA" sz="2000" b="1" dirty="0">
                <a:latin typeface="JF Flat" panose="02000500000000000000" pitchFamily="2" charset="-78"/>
                <a:cs typeface="JF Flat" panose="02000500000000000000" pitchFamily="2" charset="-78"/>
              </a:rPr>
              <a:t>والمثلثات الأربعة تمثل الأوجه الجانبية للهرم</a:t>
            </a:r>
            <a:endParaRPr lang="en-US" sz="2000" b="1" dirty="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93122" y="2400120"/>
            <a:ext cx="5061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b="1" dirty="0">
                <a:latin typeface="JF Flat" panose="02000500000000000000" pitchFamily="2" charset="-78"/>
                <a:cs typeface="JF Flat" panose="02000500000000000000" pitchFamily="2" charset="-78"/>
              </a:rPr>
              <a:t>حيث كل مثلث له ارتفاع</a:t>
            </a:r>
            <a:endParaRPr lang="en-US" sz="2000" b="1" dirty="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642" y="3019945"/>
            <a:ext cx="7603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SA" b="1" dirty="0">
                <a:latin typeface="JF Flat" panose="02000500000000000000" pitchFamily="2" charset="-78"/>
                <a:cs typeface="JF Flat" panose="02000500000000000000" pitchFamily="2" charset="-78"/>
              </a:rPr>
              <a:t>وهو يختلف عن ارتفاع الهرم حيث أن الارتفاع الجانبي يختلف عن ارتفاع الهرم</a:t>
            </a:r>
            <a:endParaRPr lang="en-US" b="1" dirty="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82772" y="3667287"/>
            <a:ext cx="4293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من خلال شبكة الهرم نستنتج بأن</a:t>
            </a:r>
            <a:endParaRPr lang="en-US" sz="2400" dirty="0">
              <a:solidFill>
                <a:srgbClr val="FF000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26018" y="4171333"/>
            <a:ext cx="680667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400" b="1" dirty="0">
                <a:latin typeface="JF Flat" panose="02000500000000000000" pitchFamily="2" charset="-78"/>
                <a:cs typeface="JF Flat" panose="02000500000000000000" pitchFamily="2" charset="-78"/>
              </a:rPr>
              <a:t>المساحة الجانبية = 4 × مساحة أحد المثلثات الجانبية</a:t>
            </a:r>
            <a:endParaRPr lang="en-US" sz="2400" b="1" dirty="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2702859" y="2397034"/>
            <a:ext cx="1075765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3106271" y="1834968"/>
            <a:ext cx="322729" cy="562066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065895" y="1465636"/>
            <a:ext cx="1293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b="1" dirty="0"/>
              <a:t>ارتقاع المثلث</a:t>
            </a:r>
            <a:endParaRPr lang="en-US" sz="2000" b="1" dirty="0"/>
          </a:p>
        </p:txBody>
      </p:sp>
      <p:sp>
        <p:nvSpPr>
          <p:cNvPr id="52" name="Down Arrow 51"/>
          <p:cNvSpPr/>
          <p:nvPr/>
        </p:nvSpPr>
        <p:spPr>
          <a:xfrm>
            <a:off x="2037674" y="4026239"/>
            <a:ext cx="376518" cy="586565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03" y="4612804"/>
            <a:ext cx="2487706" cy="2070848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TextBox 53"/>
          <p:cNvSpPr txBox="1"/>
          <p:nvPr/>
        </p:nvSpPr>
        <p:spPr>
          <a:xfrm>
            <a:off x="4758692" y="5097214"/>
            <a:ext cx="6941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SA" sz="2400" b="1" dirty="0">
                <a:latin typeface="JF Flat" panose="02000500000000000000" pitchFamily="2" charset="-78"/>
                <a:cs typeface="JF Flat" panose="02000500000000000000" pitchFamily="2" charset="-78"/>
              </a:rPr>
              <a:t>المساحة الكلية = المساحة الجانبية + مساحة القاعدة</a:t>
            </a:r>
            <a:endParaRPr lang="en-US" sz="2400" b="1" dirty="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7506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33906" y="979715"/>
            <a:ext cx="1851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x-none" sz="2400" b="1" dirty="0">
                <a:solidFill>
                  <a:srgbClr val="FF0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نستذكر معاً: </a:t>
            </a:r>
            <a:endParaRPr lang="en-US" sz="2400" b="1" dirty="0">
              <a:solidFill>
                <a:srgbClr val="FF000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76822" y="1848558"/>
            <a:ext cx="1991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800" b="1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ارتفاع</a:t>
            </a:r>
            <a:r>
              <a:rPr lang="x-none" sz="2800" b="1" dirty="0">
                <a:solidFill>
                  <a:srgbClr val="0070C0"/>
                </a:solidFill>
              </a:rPr>
              <a:t> المثلث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00641" y="2778956"/>
            <a:ext cx="6548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SA" sz="2000" b="1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هو ارتفاع الخط العمودي الواصل بين رأس المثلث والقاعدة. </a:t>
            </a:r>
            <a:endParaRPr lang="en-US" sz="2000" b="1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18" name="Isosceles Triangle 17"/>
          <p:cNvSpPr/>
          <p:nvPr/>
        </p:nvSpPr>
        <p:spPr>
          <a:xfrm>
            <a:off x="1113427" y="1810712"/>
            <a:ext cx="2191476" cy="2012708"/>
          </a:xfrm>
          <a:prstGeom prst="triangl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r" defTabSz="914400" rtl="1" eaLnBrk="1" latinLnBrk="0" hangingPunct="1"/>
            <a:endParaRPr lang="en-US"/>
          </a:p>
        </p:txBody>
      </p:sp>
      <p:cxnSp>
        <p:nvCxnSpPr>
          <p:cNvPr id="19" name="Straight Connector 18"/>
          <p:cNvCxnSpPr>
            <a:endCxn id="18" idx="3"/>
          </p:cNvCxnSpPr>
          <p:nvPr/>
        </p:nvCxnSpPr>
        <p:spPr>
          <a:xfrm>
            <a:off x="2209165" y="1810712"/>
            <a:ext cx="0" cy="2012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209165" y="3657600"/>
            <a:ext cx="298904" cy="165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14"/>
          <p:cNvSpPr txBox="1"/>
          <p:nvPr/>
        </p:nvSpPr>
        <p:spPr>
          <a:xfrm>
            <a:off x="1851342" y="1476808"/>
            <a:ext cx="715645" cy="9144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رأس المثلث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15"/>
          <p:cNvSpPr txBox="1"/>
          <p:nvPr/>
        </p:nvSpPr>
        <p:spPr>
          <a:xfrm>
            <a:off x="1851342" y="3977640"/>
            <a:ext cx="733425" cy="9144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قاعدة المثلث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172335" y="1810712"/>
            <a:ext cx="45719" cy="57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18" idx="2"/>
            <a:endCxn id="18" idx="4"/>
          </p:cNvCxnSpPr>
          <p:nvPr/>
        </p:nvCxnSpPr>
        <p:spPr>
          <a:xfrm>
            <a:off x="1113427" y="3823420"/>
            <a:ext cx="219147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977988" y="3740510"/>
            <a:ext cx="2044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400" b="1" dirty="0">
                <a:solidFill>
                  <a:srgbClr val="FF0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مساحة المثلث</a:t>
            </a:r>
            <a:endParaRPr lang="en-US" sz="2400" b="1" dirty="0">
              <a:solidFill>
                <a:srgbClr val="FF000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28580" y="3500254"/>
            <a:ext cx="341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x-none" dirty="0"/>
              <a:t> </a:t>
            </a:r>
            <a:r>
              <a:rPr lang="x-none" dirty="0">
                <a:solidFill>
                  <a:srgbClr val="FF0000"/>
                </a:solidFill>
              </a:rPr>
              <a:t>=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933730" y="3553136"/>
                <a:ext cx="668657" cy="624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x-none" sz="2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none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x-none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730" y="3553136"/>
                <a:ext cx="668657" cy="624082"/>
              </a:xfrm>
              <a:prstGeom prst="rect">
                <a:avLst/>
              </a:prstGeom>
              <a:blipFill>
                <a:blip r:embed="rId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P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406065" y="3643312"/>
            <a:ext cx="3757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x-none" sz="2400" b="1" dirty="0">
                <a:solidFill>
                  <a:srgbClr val="FF0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 × مساحة القاعدة× الارتفاع</a:t>
            </a:r>
            <a:endParaRPr lang="en-US" sz="2400" b="1" dirty="0">
              <a:solidFill>
                <a:srgbClr val="FF000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54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/>
      <p:bldP spid="24" grpId="0"/>
      <p:bldP spid="25" grpId="0" animBg="1"/>
      <p:bldP spid="2" grpId="0"/>
      <p:bldP spid="3" grpId="0"/>
      <p:bldP spid="1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276111" y="385843"/>
            <a:ext cx="1089501" cy="1325563"/>
          </a:xfrm>
        </p:spPr>
        <p:txBody>
          <a:bodyPr>
            <a:normAutofit/>
          </a:bodyPr>
          <a:lstStyle/>
          <a:p>
            <a:pPr algn="r" rtl="1"/>
            <a:r>
              <a:rPr lang="x-none" sz="3200" b="1"/>
              <a:t>سؤال: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29511" y="810410"/>
            <a:ext cx="8499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x-none" b="1" dirty="0">
                <a:solidFill>
                  <a:srgbClr val="FF0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هرم رباعي قائم منتظم طول ضلع قاعدته المربَّعة4 سم، وارتفاعه الجانبي5 سم، أجد</a:t>
            </a:r>
            <a:r>
              <a:rPr lang="x-none" b="1">
                <a:solidFill>
                  <a:srgbClr val="FF0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: </a:t>
            </a:r>
            <a:endParaRPr lang="x-none" b="1" dirty="0">
              <a:solidFill>
                <a:srgbClr val="FF000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74" y="1878537"/>
            <a:ext cx="2805302" cy="2639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56412" y="1429875"/>
            <a:ext cx="680667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400" b="1" dirty="0">
                <a:latin typeface="JF Flat" panose="02000500000000000000" pitchFamily="2" charset="-78"/>
                <a:cs typeface="JF Flat" panose="02000500000000000000" pitchFamily="2" charset="-78"/>
              </a:rPr>
              <a:t>المساحة الجانبية = 4 × مساحة أحد المثلثات الجانبية</a:t>
            </a:r>
            <a:endParaRPr lang="en-US" sz="2400" b="1" dirty="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7597760" y="2122454"/>
            <a:ext cx="384346" cy="625108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95719" y="2860920"/>
            <a:ext cx="1798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000" b="1" dirty="0">
                <a:latin typeface="JF Flat" panose="02000500000000000000" pitchFamily="2" charset="-78"/>
                <a:cs typeface="JF Flat" panose="02000500000000000000" pitchFamily="2" charset="-78"/>
              </a:rPr>
              <a:t>مساحة المثلث </a:t>
            </a:r>
            <a:endParaRPr lang="en-US" sz="2000" b="1" dirty="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26665" y="3870624"/>
            <a:ext cx="3439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x-none" sz="2400" b="1" dirty="0">
                <a:solidFill>
                  <a:srgbClr val="FF0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 × طول القاعدة× الارتفاع</a:t>
            </a:r>
            <a:endParaRPr lang="en-US" sz="2400" b="1" dirty="0">
              <a:solidFill>
                <a:srgbClr val="FF000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596018" y="3754844"/>
                <a:ext cx="668657" cy="624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x-none" sz="2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none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x-none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6018" y="3754844"/>
                <a:ext cx="668657" cy="624082"/>
              </a:xfrm>
              <a:prstGeom prst="rect">
                <a:avLst/>
              </a:prstGeom>
              <a:blipFill>
                <a:blip r:embed="rId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P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own Arrow 10"/>
          <p:cNvSpPr/>
          <p:nvPr/>
        </p:nvSpPr>
        <p:spPr>
          <a:xfrm>
            <a:off x="7627996" y="3375009"/>
            <a:ext cx="303295" cy="39179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675745" y="4419065"/>
                <a:ext cx="959118" cy="624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x-none" sz="2400" b="1" dirty="0">
                    <a:latin typeface="JF Flat" panose="02000500000000000000" pitchFamily="2" charset="-78"/>
                    <a:cs typeface="JF Flat" panose="02000500000000000000" pitchFamily="2" charset="-7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24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none" sz="24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x-none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400" b="1" dirty="0"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5745" y="4419065"/>
                <a:ext cx="959118" cy="624082"/>
              </a:xfrm>
              <a:prstGeom prst="rect">
                <a:avLst/>
              </a:prstGeom>
              <a:blipFill>
                <a:blip r:embed="rId4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P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105126" y="4516258"/>
            <a:ext cx="3221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x-none" sz="2400" b="1" dirty="0">
                <a:latin typeface="JF Flat" panose="02000500000000000000" pitchFamily="2" charset="-78"/>
                <a:cs typeface="JF Flat" panose="02000500000000000000" pitchFamily="2" charset="-78"/>
              </a:rPr>
              <a:t>5   ×       4      ×</a:t>
            </a:r>
            <a:endParaRPr lang="en-US" sz="2400" b="1" dirty="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75975" y="4523528"/>
            <a:ext cx="1547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b="1" dirty="0">
                <a:latin typeface="JF Flat" panose="02000500000000000000" pitchFamily="2" charset="-78"/>
                <a:cs typeface="JF Flat" panose="02000500000000000000" pitchFamily="2" charset="-78"/>
              </a:rPr>
              <a:t>=    10</a:t>
            </a:r>
            <a:endParaRPr lang="en-US" sz="2000" b="1" dirty="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75514" y="5073686"/>
            <a:ext cx="5245347" cy="47320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b="1" dirty="0">
                <a:latin typeface="JF Flat" panose="02000500000000000000" pitchFamily="2" charset="-78"/>
                <a:cs typeface="JF Flat" panose="02000500000000000000" pitchFamily="2" charset="-78"/>
              </a:rPr>
              <a:t>المساحة الجانبية =</a:t>
            </a:r>
            <a:r>
              <a:rPr lang="x-none" b="1" dirty="0">
                <a:latin typeface="JF Flat" panose="02000500000000000000" pitchFamily="2" charset="-78"/>
                <a:cs typeface="JF Flat" panose="02000500000000000000" pitchFamily="2" charset="-78"/>
              </a:rPr>
              <a:t>4     </a:t>
            </a:r>
            <a:r>
              <a:rPr lang="ar-SA" b="1" dirty="0">
                <a:latin typeface="JF Flat" panose="02000500000000000000" pitchFamily="2" charset="-78"/>
                <a:cs typeface="JF Flat" panose="02000500000000000000" pitchFamily="2" charset="-78"/>
              </a:rPr>
              <a:t> </a:t>
            </a:r>
            <a:r>
              <a:rPr lang="x-none" b="1" dirty="0">
                <a:latin typeface="JF Flat" panose="02000500000000000000" pitchFamily="2" charset="-78"/>
                <a:cs typeface="JF Flat" panose="02000500000000000000" pitchFamily="2" charset="-78"/>
              </a:rPr>
              <a:t>           </a:t>
            </a:r>
            <a:r>
              <a:rPr lang="ar-SA" b="1" dirty="0">
                <a:latin typeface="JF Flat" panose="02000500000000000000" pitchFamily="2" charset="-78"/>
                <a:cs typeface="JF Flat" panose="02000500000000000000" pitchFamily="2" charset="-78"/>
              </a:rPr>
              <a:t>×</a:t>
            </a:r>
            <a:r>
              <a:rPr lang="x-none" b="1">
                <a:latin typeface="JF Flat" panose="02000500000000000000" pitchFamily="2" charset="-78"/>
                <a:cs typeface="JF Flat" panose="02000500000000000000" pitchFamily="2" charset="-78"/>
              </a:rPr>
              <a:t>          </a:t>
            </a:r>
            <a:r>
              <a:rPr lang="ar-SA" b="1" dirty="0">
                <a:latin typeface="JF Flat" panose="02000500000000000000" pitchFamily="2" charset="-78"/>
                <a:cs typeface="JF Flat" panose="02000500000000000000" pitchFamily="2" charset="-78"/>
              </a:rPr>
              <a:t> </a:t>
            </a:r>
            <a:r>
              <a:rPr lang="x-none" b="1">
                <a:latin typeface="JF Flat" panose="02000500000000000000" pitchFamily="2" charset="-78"/>
                <a:cs typeface="JF Flat" panose="02000500000000000000" pitchFamily="2" charset="-78"/>
              </a:rPr>
              <a:t>10</a:t>
            </a:r>
            <a:endParaRPr lang="en-US" b="1" dirty="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33860" y="5125622"/>
            <a:ext cx="154791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x-none" b="1">
                <a:latin typeface="JF Flat" panose="02000500000000000000" pitchFamily="2" charset="-78"/>
                <a:cs typeface="JF Flat" panose="02000500000000000000" pitchFamily="2" charset="-78"/>
              </a:rPr>
              <a:t> </a:t>
            </a:r>
            <a:r>
              <a:rPr lang="ar-SA" b="1" dirty="0">
                <a:latin typeface="JF Flat" panose="02000500000000000000" pitchFamily="2" charset="-78"/>
                <a:cs typeface="JF Flat" panose="02000500000000000000" pitchFamily="2" charset="-78"/>
              </a:rPr>
              <a:t>=   40 سم</a:t>
            </a:r>
            <a:r>
              <a:rPr lang="ar-SA" b="1" baseline="30000" dirty="0">
                <a:latin typeface="JF Flat" panose="02000500000000000000" pitchFamily="2" charset="-78"/>
                <a:cs typeface="JF Flat" panose="02000500000000000000" pitchFamily="2" charset="-78"/>
              </a:rPr>
              <a:t>2</a:t>
            </a:r>
            <a:endParaRPr lang="en-US" b="1" baseline="30000" dirty="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38268" y="5587513"/>
            <a:ext cx="630332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SA" b="1" dirty="0">
                <a:solidFill>
                  <a:srgbClr val="FF0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المساحة الكلية = المساحة الجانبية + مساحة القاعدة</a:t>
            </a:r>
            <a:endParaRPr lang="en-US" b="1" dirty="0">
              <a:solidFill>
                <a:srgbClr val="FF000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38268" y="6197875"/>
            <a:ext cx="73422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SA" b="1" dirty="0">
                <a:latin typeface="JF Flat" panose="02000500000000000000" pitchFamily="2" charset="-78"/>
                <a:cs typeface="JF Flat" panose="02000500000000000000" pitchFamily="2" charset="-78"/>
              </a:rPr>
              <a:t>المساحة الكلية = </a:t>
            </a:r>
            <a:r>
              <a:rPr lang="x-none" b="1" dirty="0">
                <a:latin typeface="JF Flat" panose="02000500000000000000" pitchFamily="2" charset="-78"/>
                <a:cs typeface="JF Flat" panose="02000500000000000000" pitchFamily="2" charset="-78"/>
              </a:rPr>
              <a:t> 40    </a:t>
            </a:r>
            <a:r>
              <a:rPr lang="ar-SA" b="1" dirty="0">
                <a:latin typeface="JF Flat" panose="02000500000000000000" pitchFamily="2" charset="-78"/>
                <a:cs typeface="JF Flat" panose="02000500000000000000" pitchFamily="2" charset="-78"/>
              </a:rPr>
              <a:t>سم</a:t>
            </a:r>
            <a:r>
              <a:rPr lang="ar-SA" b="1" baseline="30000" dirty="0">
                <a:latin typeface="JF Flat" panose="02000500000000000000" pitchFamily="2" charset="-78"/>
                <a:cs typeface="JF Flat" panose="02000500000000000000" pitchFamily="2" charset="-78"/>
              </a:rPr>
              <a:t>2</a:t>
            </a:r>
            <a:r>
              <a:rPr lang="x-none" b="1" baseline="30000" dirty="0">
                <a:latin typeface="JF Flat" panose="02000500000000000000" pitchFamily="2" charset="-78"/>
                <a:cs typeface="JF Flat" panose="02000500000000000000" pitchFamily="2" charset="-78"/>
              </a:rPr>
              <a:t>         </a:t>
            </a:r>
            <a:r>
              <a:rPr lang="ar-SA" b="1" dirty="0">
                <a:latin typeface="JF Flat" panose="02000500000000000000" pitchFamily="2" charset="-78"/>
                <a:cs typeface="JF Flat" panose="02000500000000000000" pitchFamily="2" charset="-78"/>
              </a:rPr>
              <a:t>+ </a:t>
            </a:r>
            <a:r>
              <a:rPr lang="x-none" b="1" dirty="0">
                <a:latin typeface="JF Flat" panose="02000500000000000000" pitchFamily="2" charset="-78"/>
                <a:cs typeface="JF Flat" panose="02000500000000000000" pitchFamily="2" charset="-78"/>
              </a:rPr>
              <a:t>   (4×4</a:t>
            </a:r>
            <a:r>
              <a:rPr lang="x-none" b="1">
                <a:latin typeface="JF Flat" panose="02000500000000000000" pitchFamily="2" charset="-78"/>
                <a:cs typeface="JF Flat" panose="02000500000000000000" pitchFamily="2" charset="-78"/>
              </a:rPr>
              <a:t>)   </a:t>
            </a:r>
            <a:endParaRPr lang="en-US" b="1" dirty="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43862" y="6172874"/>
            <a:ext cx="1175322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rtl="1"/>
            <a:r>
              <a:rPr lang="ar-SA" b="1" dirty="0">
                <a:latin typeface="JF Flat" panose="02000500000000000000" pitchFamily="2" charset="-78"/>
                <a:cs typeface="JF Flat" panose="02000500000000000000" pitchFamily="2" charset="-78"/>
              </a:rPr>
              <a:t>=  56 سم</a:t>
            </a:r>
            <a:r>
              <a:rPr lang="ar-SA" b="1" baseline="30000" dirty="0">
                <a:latin typeface="JF Flat" panose="02000500000000000000" pitchFamily="2" charset="-78"/>
                <a:cs typeface="JF Flat" panose="02000500000000000000" pitchFamily="2" charset="-78"/>
              </a:rPr>
              <a:t>2</a:t>
            </a:r>
            <a:endParaRPr lang="en-US" b="1" baseline="30000" dirty="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9988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 animBg="1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225</Words>
  <Application>Microsoft Office PowerPoint</Application>
  <PresentationFormat>Widescreen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JF Flat</vt:lpstr>
      <vt:lpstr>Calibri</vt:lpstr>
      <vt:lpstr>Arial</vt:lpstr>
      <vt:lpstr>Cambria Math</vt:lpstr>
      <vt:lpstr>Calibri Light</vt:lpstr>
      <vt:lpstr>Office Theme</vt:lpstr>
      <vt:lpstr>تساؤلات حول الهرم الرباعي القائم المنتظم </vt:lpstr>
      <vt:lpstr>PowerPoint Presentation</vt:lpstr>
      <vt:lpstr>PowerPoint Presentation</vt:lpstr>
      <vt:lpstr>PowerPoint Presentation</vt:lpstr>
      <vt:lpstr>PowerPoint Presentation</vt:lpstr>
      <vt:lpstr>سؤال: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تساؤلات حول الهرم الرباعي المنتظم</dc:title>
  <dc:creator>Safa' G Samhan</dc:creator>
  <cp:lastModifiedBy>Asmaa H Hamdan</cp:lastModifiedBy>
  <cp:revision>23</cp:revision>
  <dcterms:created xsi:type="dcterms:W3CDTF">2021-07-07T02:38:12Z</dcterms:created>
  <dcterms:modified xsi:type="dcterms:W3CDTF">2022-06-19T14:36:15Z</dcterms:modified>
</cp:coreProperties>
</file>