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8" r:id="rId6"/>
    <p:sldId id="259" r:id="rId7"/>
    <p:sldId id="260" r:id="rId8"/>
    <p:sldId id="261" r:id="rId9"/>
  </p:sldIdLst>
  <p:sldSz cx="12192000" cy="6858000"/>
  <p:notesSz cx="6858000" cy="9144000"/>
  <p:embeddedFontLst>
    <p:embeddedFont>
      <p:font typeface="Calibri Light" pitchFamily="34" charset="0"/>
      <p:regular r:id="rId10"/>
      <p:italic r:id="rId11"/>
    </p:embeddedFont>
    <p:embeddedFont>
      <p:font typeface="JF Flat" pitchFamily="2" charset="-78"/>
      <p:regular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61" autoAdjust="0"/>
    <p:restoredTop sz="94660"/>
  </p:normalViewPr>
  <p:slideViewPr>
    <p:cSldViewPr snapToGrid="0">
      <p:cViewPr>
        <p:scale>
          <a:sx n="43" d="100"/>
          <a:sy n="43" d="100"/>
        </p:scale>
        <p:origin x="-1024" y="-9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4B4A-2ED2-4084-8D78-4428B0A00016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0E91-A21D-4037-9295-793834C8D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83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4B4A-2ED2-4084-8D78-4428B0A00016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0E91-A21D-4037-9295-793834C8D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30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4B4A-2ED2-4084-8D78-4428B0A00016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0E91-A21D-4037-9295-793834C8D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7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4B4A-2ED2-4084-8D78-4428B0A00016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0E91-A21D-4037-9295-793834C8D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88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4B4A-2ED2-4084-8D78-4428B0A00016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0E91-A21D-4037-9295-793834C8D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7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4B4A-2ED2-4084-8D78-4428B0A00016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0E91-A21D-4037-9295-793834C8D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4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4B4A-2ED2-4084-8D78-4428B0A00016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0E91-A21D-4037-9295-793834C8D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86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4B4A-2ED2-4084-8D78-4428B0A00016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0E91-A21D-4037-9295-793834C8D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7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4B4A-2ED2-4084-8D78-4428B0A00016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0E91-A21D-4037-9295-793834C8D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8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4B4A-2ED2-4084-8D78-4428B0A00016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0E91-A21D-4037-9295-793834C8D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50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4B4A-2ED2-4084-8D78-4428B0A00016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0E91-A21D-4037-9295-793834C8D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9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44B4A-2ED2-4084-8D78-4428B0A00016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50E91-A21D-4037-9295-793834C8D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8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x-none" b="1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تساؤلات حول الهرم الرباعي المنتظم </a:t>
            </a:r>
            <a:endParaRPr lang="en-US" b="1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8951492-DC4C-CE44-919F-F57CE9AFE4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61" y="275633"/>
            <a:ext cx="29591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8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xmlns="" id="{C932BF95-5960-E145-B553-D0210DB81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770" y="1690688"/>
            <a:ext cx="3677483" cy="4456457"/>
          </a:xfrm>
        </p:spPr>
      </p:pic>
      <p:sp>
        <p:nvSpPr>
          <p:cNvPr id="5" name="Down Arrow 4"/>
          <p:cNvSpPr/>
          <p:nvPr/>
        </p:nvSpPr>
        <p:spPr>
          <a:xfrm rot="5400000">
            <a:off x="6136834" y="3911296"/>
            <a:ext cx="908942" cy="25402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02039" y="5672310"/>
            <a:ext cx="4578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b="1" dirty="0">
                <a:solidFill>
                  <a:srgbClr val="FF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أي أنَّ الشكل الرباعي في القاعدة مربَّع</a:t>
            </a:r>
            <a:endParaRPr lang="en-US" sz="2000" b="1" dirty="0">
              <a:solidFill>
                <a:srgbClr val="FF000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4F1329-C552-6A48-945C-21827A921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x-none" b="1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الهرم الرباعي المنتظم </a:t>
            </a:r>
            <a:endParaRPr lang="x-none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03D43AE-8E46-B948-A3C2-394685C677A8}"/>
              </a:ext>
            </a:extLst>
          </p:cNvPr>
          <p:cNvSpPr/>
          <p:nvPr/>
        </p:nvSpPr>
        <p:spPr>
          <a:xfrm>
            <a:off x="5312044" y="4225522"/>
            <a:ext cx="2558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b="1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قاعدته شكلها رباعي</a:t>
            </a:r>
            <a:endParaRPr lang="en-US" b="1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7663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2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565DDE-D12F-4D4E-B385-42D493068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2" cy="1600200"/>
          </a:xfrm>
        </p:spPr>
        <p:txBody>
          <a:bodyPr/>
          <a:lstStyle/>
          <a:p>
            <a:pPr algn="ctr" rtl="1"/>
            <a:r>
              <a:rPr lang="x-none" b="1">
                <a:solidFill>
                  <a:schemeClr val="accent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من الشكل نلاحظ أنَّ: </a:t>
            </a:r>
            <a:endParaRPr lang="x-none" dirty="0">
              <a:solidFill>
                <a:schemeClr val="accent1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2A87D709-1D40-A64B-948C-CDCB133D2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751" y="929565"/>
            <a:ext cx="4125084" cy="499887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C8FE3F8-6A90-7141-9961-1A66D611B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22256"/>
            <a:ext cx="5415238" cy="3811588"/>
          </a:xfrm>
        </p:spPr>
        <p:txBody>
          <a:bodyPr anchor="ctr"/>
          <a:lstStyle/>
          <a:p>
            <a:pPr algn="ctr" rtl="1">
              <a:lnSpc>
                <a:spcPct val="150000"/>
              </a:lnSpc>
            </a:pPr>
            <a:r>
              <a:rPr lang="x-none" sz="2400" b="1">
                <a:solidFill>
                  <a:srgbClr val="FF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الهرم الرباعي المنتظم</a:t>
            </a:r>
            <a:r>
              <a:rPr lang="x-none" sz="2400" b="1">
                <a:solidFill>
                  <a:schemeClr val="accent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: هو مجسَّم يتكون من قاعدة مربَّعة، جوانب على شكل مثلثات متطابقة</a:t>
            </a:r>
          </a:p>
          <a:p>
            <a:pPr marL="0" indent="0" algn="ctr" defTabSz="914400" rtl="1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8205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xmlns="" id="{BB797AD8-BBE8-AE40-8CDF-28CD11DE5D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699" y="1008540"/>
            <a:ext cx="4973095" cy="4840920"/>
          </a:xfrm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 flipV="1">
            <a:off x="7392692" y="4711537"/>
            <a:ext cx="1197628" cy="4119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80606" y="4954412"/>
            <a:ext cx="1021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b="1" dirty="0">
                <a:latin typeface="JF Flat" panose="02000500000000000000" pitchFamily="2" charset="-78"/>
                <a:cs typeface="JF Flat" panose="02000500000000000000" pitchFamily="2" charset="-78"/>
              </a:rPr>
              <a:t>القاعدة</a:t>
            </a:r>
            <a:endParaRPr lang="en-US" sz="2000" b="1" dirty="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53268E96-BF11-664B-B4ED-153970B41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2" cy="1600200"/>
          </a:xfrm>
        </p:spPr>
        <p:txBody>
          <a:bodyPr>
            <a:normAutofit/>
          </a:bodyPr>
          <a:lstStyle/>
          <a:p>
            <a:pPr algn="ctr" rtl="1"/>
            <a:r>
              <a:rPr lang="x-none" b="1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من الشكل نلاحظ أنَّ: </a:t>
            </a:r>
            <a:endParaRPr lang="x-none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DDD14699-F27E-5243-A958-9F7A79263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256212" cy="3811588"/>
          </a:xfrm>
        </p:spPr>
        <p:txBody>
          <a:bodyPr anchor="ctr">
            <a:normAutofit/>
          </a:bodyPr>
          <a:lstStyle/>
          <a:p>
            <a:pPr algn="ctr" rtl="1">
              <a:lnSpc>
                <a:spcPct val="150000"/>
              </a:lnSpc>
            </a:pPr>
            <a:r>
              <a:rPr lang="x-none" sz="2400" b="1">
                <a:solidFill>
                  <a:srgbClr val="FF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الهرم الرباعي المنتظم: </a:t>
            </a:r>
            <a:r>
              <a:rPr lang="x-none" sz="2400" b="1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هو مجسَّم يتكون </a:t>
            </a:r>
            <a:r>
              <a:rPr lang="x-none" sz="2400" b="1" u="sng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من قاعدة مربَّعة</a:t>
            </a:r>
            <a:r>
              <a:rPr lang="x-none" sz="2400" b="1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، جوانب على شكل مثلثات متطابقة</a:t>
            </a:r>
            <a:endParaRPr lang="en-US" sz="2400" b="1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03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7CD0322D-21BF-7F4C-8C51-3B667DFB65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330" y="540192"/>
            <a:ext cx="4578150" cy="5515517"/>
          </a:xfrm>
        </p:spPr>
      </p:pic>
      <p:sp>
        <p:nvSpPr>
          <p:cNvPr id="7" name="TextBox 6"/>
          <p:cNvSpPr txBox="1"/>
          <p:nvPr/>
        </p:nvSpPr>
        <p:spPr>
          <a:xfrm>
            <a:off x="666206" y="3604830"/>
            <a:ext cx="7419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endParaRPr lang="en-US" sz="2800" b="1" dirty="0">
              <a:solidFill>
                <a:schemeClr val="accent2"/>
              </a:solidFill>
            </a:endParaRP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7813476" y="1630242"/>
            <a:ext cx="960120" cy="11756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7826539" y="1630242"/>
            <a:ext cx="1933302" cy="9927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7813476" y="1630242"/>
            <a:ext cx="1476103" cy="9927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7826539" y="1630241"/>
            <a:ext cx="1352005" cy="19745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54574" y="1168576"/>
            <a:ext cx="2129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>
                <a:latin typeface="JF Flat" panose="02000500000000000000" pitchFamily="2" charset="-78"/>
                <a:cs typeface="JF Flat" panose="02000500000000000000" pitchFamily="2" charset="-78"/>
              </a:rPr>
              <a:t>الجوانب </a:t>
            </a:r>
            <a:r>
              <a:rPr lang="x-none" sz="2400" b="1" dirty="0">
                <a:latin typeface="JF Flat" panose="02000500000000000000" pitchFamily="2" charset="-78"/>
                <a:cs typeface="JF Flat" panose="02000500000000000000" pitchFamily="2" charset="-78"/>
              </a:rPr>
              <a:t>مثلثات</a:t>
            </a:r>
            <a:endParaRPr lang="en-US" sz="2400" b="1" dirty="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018FD9-D3C4-AA44-84FB-39A4EACC0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40" y="302608"/>
            <a:ext cx="6003542" cy="1731936"/>
          </a:xfrm>
        </p:spPr>
        <p:txBody>
          <a:bodyPr anchor="ctr"/>
          <a:lstStyle/>
          <a:p>
            <a:pPr algn="ctr" rtl="1"/>
            <a:r>
              <a:rPr lang="x-none" b="1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من الشكل نلاحظ أنَّ: </a:t>
            </a:r>
            <a:endParaRPr lang="x-none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8CEFB37-D83A-1844-81E8-066F5D329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373" y="1551463"/>
            <a:ext cx="6003009" cy="4600155"/>
          </a:xfrm>
        </p:spPr>
        <p:txBody>
          <a:bodyPr anchor="ctr">
            <a:noAutofit/>
          </a:bodyPr>
          <a:lstStyle/>
          <a:p>
            <a:pPr algn="ctr" rtl="1">
              <a:lnSpc>
                <a:spcPct val="150000"/>
              </a:lnSpc>
            </a:pPr>
            <a:r>
              <a:rPr lang="x-none" sz="2400" b="1">
                <a:solidFill>
                  <a:srgbClr val="FF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الهرم الرباعي المنتظم: </a:t>
            </a:r>
            <a:r>
              <a:rPr lang="x-none" sz="2400" b="1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هو مجسَّم يتكون من قاعدة مربَّعة، </a:t>
            </a:r>
            <a:r>
              <a:rPr lang="x-none" sz="2400" b="1" u="sng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جوانب على شكل مثلثات متطابقة</a:t>
            </a:r>
            <a:endParaRPr lang="ar-SA" sz="2400" b="1" u="sng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ctr" rtl="1">
              <a:lnSpc>
                <a:spcPct val="150000"/>
              </a:lnSpc>
            </a:pPr>
            <a:endParaRPr lang="en-US" sz="2400" b="1" dirty="0">
              <a:solidFill>
                <a:schemeClr val="accent2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x-none" sz="2400" b="1">
                <a:solidFill>
                  <a:schemeClr val="accent1">
                    <a:lumMod val="75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لأنَّ قاعدة كل مثلث هي ضلع من أضلاع المربَّع المتساوية، </a:t>
            </a:r>
            <a:r>
              <a:rPr lang="x-none" sz="2400" b="1">
                <a:solidFill>
                  <a:srgbClr val="FF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والمثلثات جميعها تلتقي في نقطة واحدة </a:t>
            </a:r>
            <a:r>
              <a:rPr lang="x-none" sz="2400" b="1" u="sng">
                <a:solidFill>
                  <a:srgbClr val="FF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(الرأس) </a:t>
            </a:r>
            <a:r>
              <a:rPr lang="x-none" sz="2400" b="1">
                <a:solidFill>
                  <a:schemeClr val="accent1">
                    <a:lumMod val="75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فلها نفس الارتفاع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06E40A0E-6FC9-0145-B62C-66750BE0FB32}"/>
              </a:ext>
            </a:extLst>
          </p:cNvPr>
          <p:cNvCxnSpPr>
            <a:cxnSpLocks/>
          </p:cNvCxnSpPr>
          <p:nvPr/>
        </p:nvCxnSpPr>
        <p:spPr>
          <a:xfrm flipH="1">
            <a:off x="9283899" y="823218"/>
            <a:ext cx="110978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C1F8C46-B8B4-A845-BEAB-6CBC5AE6A366}"/>
              </a:ext>
            </a:extLst>
          </p:cNvPr>
          <p:cNvSpPr/>
          <p:nvPr/>
        </p:nvSpPr>
        <p:spPr>
          <a:xfrm>
            <a:off x="10359603" y="636742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x-none" b="1">
                <a:latin typeface="JF Flat" panose="02000500000000000000" pitchFamily="2" charset="-78"/>
                <a:cs typeface="JF Flat" panose="02000500000000000000" pitchFamily="2" charset="-78"/>
              </a:rPr>
              <a:t>رأس</a:t>
            </a:r>
            <a:r>
              <a:rPr lang="ar-SA" b="1" dirty="0">
                <a:latin typeface="JF Flat" panose="02000500000000000000" pitchFamily="2" charset="-78"/>
                <a:cs typeface="JF Flat" panose="02000500000000000000" pitchFamily="2" charset="-78"/>
              </a:rPr>
              <a:t> الهرم</a:t>
            </a:r>
            <a:endParaRPr lang="x-none" dirty="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474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69560F48-1C29-AE44-95A8-599188D275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50" y="2219771"/>
            <a:ext cx="3898900" cy="3441700"/>
          </a:xfrm>
        </p:spPr>
      </p:pic>
      <p:sp>
        <p:nvSpPr>
          <p:cNvPr id="7" name="Left Arrow 6"/>
          <p:cNvSpPr/>
          <p:nvPr/>
        </p:nvSpPr>
        <p:spPr>
          <a:xfrm>
            <a:off x="5499392" y="3768775"/>
            <a:ext cx="1345615" cy="465037"/>
          </a:xfrm>
          <a:prstGeom prst="lef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25713" y="5661471"/>
            <a:ext cx="232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شبكة الهرم الرباعي المنتظم 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8F0510-2ED0-2541-BF33-C590669E6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x-none" b="1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لذلك لو فتحت الهرم الرباعي المنتظم </a:t>
            </a:r>
            <a:endParaRPr lang="x-none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xmlns="" id="{D7D02C0D-437F-604A-B493-A52A728C4A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150" y="1921649"/>
            <a:ext cx="3238500" cy="3924488"/>
          </a:xfrm>
        </p:spPr>
      </p:pic>
    </p:spTree>
    <p:extLst>
      <p:ext uri="{BB962C8B-B14F-4D97-AF65-F5344CB8AC3E}">
        <p14:creationId xmlns:p14="http://schemas.microsoft.com/office/powerpoint/2010/main" val="360275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CA950351-0229-7F48-8B69-DC7887036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557" y="2129598"/>
            <a:ext cx="2645818" cy="2419033"/>
          </a:xfrm>
        </p:spPr>
      </p:pic>
      <p:cxnSp>
        <p:nvCxnSpPr>
          <p:cNvPr id="19" name="Straight Connector 18"/>
          <p:cNvCxnSpPr>
            <a:cxnSpLocks/>
            <a:endCxn id="7" idx="2"/>
          </p:cNvCxnSpPr>
          <p:nvPr/>
        </p:nvCxnSpPr>
        <p:spPr>
          <a:xfrm flipH="1">
            <a:off x="3635466" y="2129598"/>
            <a:ext cx="2792" cy="2419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486014" y="4384082"/>
            <a:ext cx="298904" cy="165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14"/>
          <p:cNvSpPr txBox="1"/>
          <p:nvPr/>
        </p:nvSpPr>
        <p:spPr>
          <a:xfrm>
            <a:off x="3214690" y="1820199"/>
            <a:ext cx="715645" cy="30938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SA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رأس المثلث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15"/>
          <p:cNvSpPr txBox="1"/>
          <p:nvPr/>
        </p:nvSpPr>
        <p:spPr>
          <a:xfrm>
            <a:off x="3214690" y="4711016"/>
            <a:ext cx="887269" cy="31300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SA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قاعدة المثلث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612606" y="2129586"/>
            <a:ext cx="45719" cy="57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2347667" y="4548643"/>
            <a:ext cx="258571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51A0AA-D9B6-6248-A634-F246775B1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5181" y="791008"/>
            <a:ext cx="3932237" cy="1600200"/>
          </a:xfrm>
        </p:spPr>
        <p:txBody>
          <a:bodyPr anchor="ctr">
            <a:normAutofit/>
          </a:bodyPr>
          <a:lstStyle/>
          <a:p>
            <a:pPr algn="ctr" rtl="1"/>
            <a:r>
              <a:rPr lang="x-none" sz="3600" b="1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نستذكر معاً: </a:t>
            </a:r>
            <a:endParaRPr lang="x-none" sz="3600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2E1E4C3-8C50-E047-98E3-7D062F9A3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35181" y="2391208"/>
            <a:ext cx="3932237" cy="3811588"/>
          </a:xfrm>
        </p:spPr>
        <p:txBody>
          <a:bodyPr anchor="t">
            <a:normAutofit/>
          </a:bodyPr>
          <a:lstStyle/>
          <a:p>
            <a:pPr algn="ctr" rtl="1">
              <a:lnSpc>
                <a:spcPct val="150000"/>
              </a:lnSpc>
            </a:pPr>
            <a:r>
              <a:rPr lang="x-none" sz="2400" b="1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ارتفاع المثلث </a:t>
            </a:r>
            <a:endParaRPr lang="en-US" sz="2400" b="1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ar-SA" sz="2400" b="1" dirty="0">
                <a:solidFill>
                  <a:srgbClr val="FF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هو ارتفاع الخط العمودي الواصل بين رأس المثلث والقاعدة. </a:t>
            </a:r>
            <a:endParaRPr lang="en-US" sz="2400" b="1" dirty="0">
              <a:solidFill>
                <a:srgbClr val="FF000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54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25" grpId="0" animBg="1"/>
      <p:bldP spid="2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x-none" sz="4000" b="1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تعرَّف أكثر على الهرم </a:t>
            </a:r>
            <a:r>
              <a:rPr lang="x-none" sz="4000" b="1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الرباعي المنتظم</a:t>
            </a:r>
            <a:endParaRPr lang="en-US" sz="4000" b="1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2265"/>
            <a:ext cx="10515600" cy="4667250"/>
          </a:xfrm>
        </p:spPr>
        <p:txBody>
          <a:bodyPr anchor="ctr">
            <a:normAutofit/>
          </a:bodyPr>
          <a:lstStyle/>
          <a:p>
            <a:pPr algn="just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ar-SA" b="1" dirty="0">
                <a:latin typeface="JF Flat" panose="02000500000000000000" pitchFamily="2" charset="-78"/>
                <a:cs typeface="JF Flat" panose="02000500000000000000" pitchFamily="2" charset="-78"/>
              </a:rPr>
              <a:t> عدد أوجه الهرم الرباعي </a:t>
            </a:r>
            <a:r>
              <a:rPr lang="en-US" b="1" dirty="0">
                <a:latin typeface="JF Flat" panose="02000500000000000000" pitchFamily="2" charset="-78"/>
                <a:cs typeface="JF Flat" panose="02000500000000000000" pitchFamily="2" charset="-78"/>
              </a:rPr>
              <a:t>5 </a:t>
            </a:r>
            <a:r>
              <a:rPr lang="ar-SA" b="1" dirty="0">
                <a:latin typeface="JF Flat" panose="02000500000000000000" pitchFamily="2" charset="-78"/>
                <a:cs typeface="JF Flat" panose="02000500000000000000" pitchFamily="2" charset="-78"/>
              </a:rPr>
              <a:t>أوجه</a:t>
            </a:r>
            <a:endParaRPr lang="en-US" b="1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just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ar-SA" b="1" dirty="0">
                <a:latin typeface="JF Flat" panose="02000500000000000000" pitchFamily="2" charset="-78"/>
                <a:cs typeface="JF Flat" panose="02000500000000000000" pitchFamily="2" charset="-78"/>
              </a:rPr>
              <a:t> وشكل الجوانب مثلثات </a:t>
            </a:r>
            <a:r>
              <a:rPr lang="x-none" b="1" dirty="0">
                <a:latin typeface="JF Flat" panose="02000500000000000000" pitchFamily="2" charset="-78"/>
                <a:cs typeface="JF Flat" panose="02000500000000000000" pitchFamily="2" charset="-78"/>
              </a:rPr>
              <a:t> </a:t>
            </a:r>
            <a:r>
              <a:rPr lang="en-US" b="1" dirty="0">
                <a:latin typeface="JF Flat" panose="02000500000000000000" pitchFamily="2" charset="-78"/>
                <a:cs typeface="JF Flat" panose="02000500000000000000" pitchFamily="2" charset="-78"/>
              </a:rPr>
              <a:t>4</a:t>
            </a:r>
            <a:r>
              <a:rPr lang="x-none" b="1" dirty="0">
                <a:latin typeface="JF Flat" panose="02000500000000000000" pitchFamily="2" charset="-78"/>
                <a:cs typeface="JF Flat" panose="02000500000000000000" pitchFamily="2" charset="-78"/>
              </a:rPr>
              <a:t>)</a:t>
            </a:r>
            <a:r>
              <a:rPr lang="en-US" b="1" dirty="0">
                <a:latin typeface="JF Flat" panose="02000500000000000000" pitchFamily="2" charset="-78"/>
                <a:cs typeface="JF Flat" panose="02000500000000000000" pitchFamily="2" charset="-78"/>
              </a:rPr>
              <a:t> </a:t>
            </a:r>
            <a:r>
              <a:rPr lang="ar-SA" b="1" dirty="0">
                <a:latin typeface="JF Flat" panose="02000500000000000000" pitchFamily="2" charset="-78"/>
                <a:cs typeface="JF Flat" panose="02000500000000000000" pitchFamily="2" charset="-78"/>
              </a:rPr>
              <a:t>جوانب</a:t>
            </a:r>
            <a:r>
              <a:rPr lang="x-none" b="1" dirty="0">
                <a:latin typeface="JF Flat" panose="02000500000000000000" pitchFamily="2" charset="-78"/>
                <a:cs typeface="JF Flat" panose="02000500000000000000" pitchFamily="2" charset="-78"/>
              </a:rPr>
              <a:t>(</a:t>
            </a:r>
            <a:endParaRPr lang="en-US" b="1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just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ar-SA" b="1" dirty="0">
                <a:latin typeface="JF Flat" panose="02000500000000000000" pitchFamily="2" charset="-78"/>
                <a:cs typeface="JF Flat" panose="02000500000000000000" pitchFamily="2" charset="-78"/>
              </a:rPr>
              <a:t> والقاعدة شكل رباعي </a:t>
            </a:r>
            <a:r>
              <a:rPr lang="x-none" b="1" dirty="0">
                <a:latin typeface="JF Flat" panose="02000500000000000000" pitchFamily="2" charset="-78"/>
                <a:cs typeface="JF Flat" panose="02000500000000000000" pitchFamily="2" charset="-78"/>
              </a:rPr>
              <a:t>)</a:t>
            </a:r>
            <a:r>
              <a:rPr lang="ar-SA" b="1" dirty="0">
                <a:latin typeface="JF Flat" panose="02000500000000000000" pitchFamily="2" charset="-78"/>
                <a:cs typeface="JF Flat" panose="02000500000000000000" pitchFamily="2" charset="-78"/>
              </a:rPr>
              <a:t>مربع، مستطيل، متوازي أضلاع، </a:t>
            </a:r>
            <a:r>
              <a:rPr lang="x-none" b="1" dirty="0">
                <a:latin typeface="JF Flat" panose="02000500000000000000" pitchFamily="2" charset="-78"/>
                <a:cs typeface="JF Flat" panose="02000500000000000000" pitchFamily="2" charset="-78"/>
              </a:rPr>
              <a:t>(...</a:t>
            </a:r>
          </a:p>
          <a:p>
            <a:pPr algn="just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ar-SA" b="1" dirty="0">
                <a:latin typeface="JF Flat" panose="02000500000000000000" pitchFamily="2" charset="-78"/>
                <a:cs typeface="JF Flat" panose="02000500000000000000" pitchFamily="2" charset="-78"/>
              </a:rPr>
              <a:t> عدد رؤوس الهرم الرباعي </a:t>
            </a:r>
            <a:r>
              <a:rPr lang="x-none" b="1" dirty="0">
                <a:latin typeface="JF Flat" panose="02000500000000000000" pitchFamily="2" charset="-78"/>
                <a:cs typeface="JF Flat" panose="02000500000000000000" pitchFamily="2" charset="-78"/>
              </a:rPr>
              <a:t> </a:t>
            </a:r>
            <a:r>
              <a:rPr lang="en-US" b="1" dirty="0">
                <a:latin typeface="JF Flat" panose="02000500000000000000" pitchFamily="2" charset="-78"/>
                <a:cs typeface="JF Flat" panose="02000500000000000000" pitchFamily="2" charset="-78"/>
              </a:rPr>
              <a:t>5 </a:t>
            </a:r>
            <a:r>
              <a:rPr lang="ar-SA" b="1" dirty="0">
                <a:latin typeface="JF Flat" panose="02000500000000000000" pitchFamily="2" charset="-78"/>
                <a:cs typeface="JF Flat" panose="02000500000000000000" pitchFamily="2" charset="-78"/>
              </a:rPr>
              <a:t>رؤوس</a:t>
            </a:r>
            <a:endParaRPr lang="en-US" b="1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just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ar-SA" b="1" dirty="0">
                <a:latin typeface="JF Flat" panose="02000500000000000000" pitchFamily="2" charset="-78"/>
                <a:cs typeface="JF Flat" panose="02000500000000000000" pitchFamily="2" charset="-78"/>
              </a:rPr>
              <a:t> عدد الأحرف </a:t>
            </a:r>
            <a:r>
              <a:rPr lang="x-none" b="1" dirty="0">
                <a:latin typeface="JF Flat" panose="02000500000000000000" pitchFamily="2" charset="-78"/>
                <a:cs typeface="JF Flat" panose="02000500000000000000" pitchFamily="2" charset="-78"/>
              </a:rPr>
              <a:t> </a:t>
            </a:r>
            <a:r>
              <a:rPr lang="en-US" b="1" dirty="0">
                <a:latin typeface="JF Flat" panose="02000500000000000000" pitchFamily="2" charset="-78"/>
                <a:cs typeface="JF Flat" panose="02000500000000000000" pitchFamily="2" charset="-78"/>
              </a:rPr>
              <a:t>8 </a:t>
            </a:r>
            <a:r>
              <a:rPr lang="ar-SA" b="1" dirty="0">
                <a:latin typeface="JF Flat" panose="02000500000000000000" pitchFamily="2" charset="-78"/>
                <a:cs typeface="JF Flat" panose="02000500000000000000" pitchFamily="2" charset="-78"/>
              </a:rPr>
              <a:t>أحرف، وكل حرف عبارة عن ضلع للمثلث أو للقاعدة</a:t>
            </a:r>
            <a:endParaRPr lang="en-US" b="1" dirty="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918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193</Words>
  <Application>Microsoft Office PowerPoint</Application>
  <PresentationFormat>مخصص</PresentationFormat>
  <Paragraphs>28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4" baseType="lpstr">
      <vt:lpstr>Arial</vt:lpstr>
      <vt:lpstr>Courier New</vt:lpstr>
      <vt:lpstr>Calibri Light</vt:lpstr>
      <vt:lpstr>JF Flat</vt:lpstr>
      <vt:lpstr>Calibri</vt:lpstr>
      <vt:lpstr>Office Theme</vt:lpstr>
      <vt:lpstr>تساؤلات حول الهرم الرباعي المنتظم </vt:lpstr>
      <vt:lpstr>الهرم الرباعي المنتظم </vt:lpstr>
      <vt:lpstr>من الشكل نلاحظ أنَّ: </vt:lpstr>
      <vt:lpstr>من الشكل نلاحظ أنَّ: </vt:lpstr>
      <vt:lpstr>من الشكل نلاحظ أنَّ: </vt:lpstr>
      <vt:lpstr>لذلك لو فتحت الهرم الرباعي المنتظم </vt:lpstr>
      <vt:lpstr>نستذكر معاً: </vt:lpstr>
      <vt:lpstr>تعرَّف أكثر على الهرم الرباعي المنتظم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تساؤلات حول الهرم الرباعي المنتظم</dc:title>
  <dc:creator>Safa' G Samhan</dc:creator>
  <cp:lastModifiedBy>Waad Yahya</cp:lastModifiedBy>
  <cp:revision>19</cp:revision>
  <dcterms:created xsi:type="dcterms:W3CDTF">2021-07-07T02:38:12Z</dcterms:created>
  <dcterms:modified xsi:type="dcterms:W3CDTF">2021-08-14T07:09:09Z</dcterms:modified>
</cp:coreProperties>
</file>