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62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</p:embeddedFont>
    <p:embeddedFont>
      <p:font typeface="JF Flat" panose="020B0604020202020204" charset="-78"/>
      <p:regular r:id="rId15"/>
    </p:embeddedFont>
    <p:embeddedFont>
      <p:font typeface="Calibri Light" panose="020F0302020204030204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4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A697-4A8C-4E16-8DCE-8B0574B551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7089-801F-4CC8-9EF7-6CDDA291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الانسحاب</a:t>
            </a:r>
            <a:endParaRPr lang="en-US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9872C8-A5D4-834B-A07B-D68B17184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0" y="557213"/>
            <a:ext cx="2959100" cy="1130300"/>
          </a:xfrm>
          <a:prstGeom prst="rect">
            <a:avLst/>
          </a:prstGeom>
        </p:spPr>
      </p:pic>
      <p:pic>
        <p:nvPicPr>
          <p:cNvPr id="1026" name="Picture 2" descr="Cartoon maths elements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4096639"/>
            <a:ext cx="4075112" cy="27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ما احداثيات الشكل بعد انسحابه 5 وحدات الى اليمين و3 وحدات الى اسفل؟</a:t>
            </a:r>
            <a:endParaRPr lang="en-US" sz="28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17" y="1766887"/>
            <a:ext cx="5343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اختر الإجابة الصحيحة</a:t>
            </a:r>
            <a:br>
              <a:rPr lang="ar-SA" sz="28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sz="28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الانسحاب الذي حدث للمثلث هو:</a:t>
            </a:r>
            <a:endParaRPr lang="en-US" sz="28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0" y="1847088"/>
            <a:ext cx="4657174" cy="28428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564624" y="2130552"/>
            <a:ext cx="2112264" cy="93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وحدتان الى اليسار و4 وحدات الى الاسفل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92696" y="2130552"/>
            <a:ext cx="2112264" cy="93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وحدتان الى الاسفل و4 وحدات الى اليسار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62160" y="3268504"/>
            <a:ext cx="2112264" cy="93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وحدتان الى اليمين و4 وحدات الى الاعلى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2696" y="3268504"/>
            <a:ext cx="2112264" cy="93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وحدتان الى اليمين و4 وحدات الى اليمين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694E61-2511-0741-967F-F82F0AB2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9975"/>
          </a:xfrm>
        </p:spPr>
        <p:txBody>
          <a:bodyPr>
            <a:normAutofit/>
          </a:bodyPr>
          <a:lstStyle/>
          <a:p>
            <a:pPr marL="0" indent="0"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يعرّف الانسحاب على أنه</a:t>
            </a:r>
            <a:r>
              <a:rPr lang="x-none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:</a:t>
            </a:r>
            <a:br>
              <a:rPr lang="x-none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إزاحة الشكل دون تدويره ولا ينتج عن ذلك تغير في مقاساته أو شكله .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96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69E8F-F8C6-304D-AC0F-EFD34ED9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just" rtl="1"/>
            <a:r>
              <a:rPr lang="ar-SA" sz="3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ومن خلال استخدام نماذج المثلثات يستطيع الطالب إجراء العديد من عمليات الانسحاب ولعدد من الأشكال بطريقة محسوسة لا يكتفى فيها بالرسم فقط</a:t>
            </a:r>
            <a:r>
              <a:rPr lang="x-none" sz="300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.</a:t>
            </a:r>
            <a:endParaRPr lang="x-none" sz="30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x-non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9453"/>
            <a:ext cx="6087623" cy="3604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A912CD-49D9-FE4A-8434-2BE1989FB92F}"/>
              </a:ext>
            </a:extLst>
          </p:cNvPr>
          <p:cNvSpPr/>
          <p:nvPr/>
        </p:nvSpPr>
        <p:spPr>
          <a:xfrm>
            <a:off x="5290063" y="277929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400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والشكل التالي يوضح الفكرة</a:t>
            </a:r>
            <a:endParaRPr lang="x-none" sz="240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8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9" y="2085858"/>
            <a:ext cx="4949687" cy="28850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7689" y="1282150"/>
            <a:ext cx="12192000" cy="4969564"/>
          </a:xfrm>
        </p:spPr>
        <p:txBody>
          <a:bodyPr anchor="ctr">
            <a:normAutofit/>
          </a:bodyPr>
          <a:lstStyle/>
          <a:p>
            <a:pPr algn="just" rtl="1"/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فالمثلث أ ب جـ  رؤوسه أ(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6، 5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)،ب(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6، 3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)،جـ(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10، 3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) .</a:t>
            </a:r>
          </a:p>
          <a:p>
            <a:pPr marL="0" indent="0" algn="just" rtl="1">
              <a:buNone/>
            </a:pP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وعند إجراء عملية انسحاب له بمقدار خمس وحدات إلى اليسار </a:t>
            </a:r>
          </a:p>
          <a:p>
            <a:pPr marL="0" indent="0" algn="just" rtl="1">
              <a:buNone/>
            </a:pP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تتكون صورة  المثلث في الشكل التالي</a:t>
            </a:r>
            <a:endParaRPr lang="x-none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/>
            <a:endParaRPr lang="ar-SA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/>
            <a:endParaRPr lang="ar-SA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/>
            <a:endParaRPr lang="x-none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/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وتصبح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الأزواج المرتبة لرؤوسه الجديدة هي أَ(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1، 5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)،بَ(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1، 3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)،جـَ(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5، 3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)</a:t>
            </a:r>
            <a:r>
              <a:rPr lang="x-none" sz="1800" dirty="0">
                <a:latin typeface="JF Flat" panose="02000500000000000000" pitchFamily="2" charset="-78"/>
                <a:cs typeface="JF Flat" panose="020005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ar-SA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just" rtl="1">
              <a:buNone/>
            </a:pPr>
            <a:endParaRPr lang="ar-SA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just" rtl="1">
              <a:buNone/>
            </a:pPr>
            <a:endParaRPr lang="ar-SA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/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هنا يقوم الطالب بعملية الانسحاب بشكل محسوس</a:t>
            </a:r>
          </a:p>
          <a:p>
            <a:pPr marL="0" indent="0" algn="just" rtl="1">
              <a:buNone/>
            </a:pP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بحيث يحرك فعليا الشكل المعطى مدركا للاتجاه والمسافة في الوقت ذاته</a:t>
            </a:r>
            <a:r>
              <a:rPr lang="x-none" sz="1800">
                <a:latin typeface="JF Flat" panose="02000500000000000000" pitchFamily="2" charset="-78"/>
                <a:cs typeface="JF Flat" panose="02000500000000000000" pitchFamily="2" charset="-78"/>
              </a:rPr>
              <a:t>.</a:t>
            </a:r>
            <a:endParaRPr lang="ar-SA" sz="18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2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8" y="673549"/>
            <a:ext cx="10515600" cy="5923193"/>
          </a:xfrm>
        </p:spPr>
        <p:txBody>
          <a:bodyPr>
            <a:normAutofit fontScale="25000" lnSpcReduction="20000"/>
          </a:bodyPr>
          <a:lstStyle/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en-US" sz="96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مثال آخر : </a:t>
            </a:r>
            <a:r>
              <a:rPr lang="ar-SA" altLang="en-US" sz="9600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 </a:t>
            </a: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96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6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x-none" altLang="en-US" sz="8000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مستطيل</a:t>
            </a:r>
            <a:r>
              <a:rPr lang="ar-SA" altLang="en-US" sz="8000" dirty="0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تقع رؤوسه ق (4،5) ، </a:t>
            </a:r>
            <a:r>
              <a:rPr lang="ar-SA" altLang="en-US" sz="8000" dirty="0" err="1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altLang="en-US" sz="8000" dirty="0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(4،1)،ص (2،1) ،</a:t>
            </a:r>
            <a:r>
              <a:rPr lang="ar-SA" altLang="en-US" sz="8000" dirty="0" err="1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ع</a:t>
            </a:r>
            <a:r>
              <a:rPr lang="ar-SA" altLang="en-US" sz="8000" dirty="0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(2،5) </a:t>
            </a:r>
          </a:p>
          <a:p>
            <a:pPr mar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en-US" sz="8000" dirty="0">
                <a:solidFill>
                  <a:srgbClr val="00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كما هو موضح</a:t>
            </a:r>
            <a:endParaRPr lang="x-none" altLang="en-US" sz="800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x-none" sz="80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solidFill>
                <a:srgbClr val="00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8000" dirty="0">
                <a:latin typeface="JF Flat" panose="02000500000000000000" pitchFamily="2" charset="-78"/>
                <a:cs typeface="JF Flat" panose="02000500000000000000" pitchFamily="2" charset="-78"/>
              </a:rPr>
              <a:t>عند إجراء عملية انسحاب للمستطيل السابق إلى اليمين ست </a:t>
            </a: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sz="8000" dirty="0">
                <a:latin typeface="JF Flat" panose="02000500000000000000" pitchFamily="2" charset="-78"/>
                <a:cs typeface="JF Flat" panose="02000500000000000000" pitchFamily="2" charset="-78"/>
              </a:rPr>
              <a:t>وحدات ينتج</a:t>
            </a: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8000" dirty="0">
                <a:latin typeface="JF Flat" panose="02000500000000000000" pitchFamily="2" charset="-78"/>
                <a:cs typeface="JF Flat" panose="02000500000000000000" pitchFamily="2" charset="-78"/>
              </a:rPr>
              <a:t>تصبح رؤوس المستطيل الناتج من عملية الانسحاب</a:t>
            </a:r>
            <a:endParaRPr lang="x-none" sz="8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8000" dirty="0">
                <a:latin typeface="JF Flat" panose="02000500000000000000" pitchFamily="2" charset="-78"/>
                <a:cs typeface="JF Flat" panose="02000500000000000000" pitchFamily="2" charset="-78"/>
              </a:rPr>
              <a:t>  قَ (4،11) ، سَ (4،7) ،صَ (2،7) ، عَ (2،11) .</a:t>
            </a:r>
          </a:p>
          <a:p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endParaRPr lang="en-US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99063" y="2310610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مربع نص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88" y="2275114"/>
            <a:ext cx="419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1" y="621409"/>
            <a:ext cx="4442498" cy="2807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9" y="3944153"/>
            <a:ext cx="4477835" cy="26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17AB0-BE10-E148-B2BD-818CD5AF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 rtl="1"/>
            <a:r>
              <a:rPr lang="x-none" b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نستنتج مما سبق أنَّ: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لو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كان الانسحاب إلى اليمين </a:t>
            </a: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أو اليسار</a:t>
            </a:r>
            <a:endParaRPr lang="x-none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  <a:t>تتغيَّر قيم الإحداث السيني فقط، والإحداث الصادي يبقى كما هو</a:t>
            </a:r>
            <a:r>
              <a:rPr lang="x-none">
                <a:latin typeface="JF Flat" panose="02000500000000000000" pitchFamily="2" charset="-78"/>
                <a:cs typeface="JF Flat" panose="02000500000000000000" pitchFamily="2" charset="-78"/>
              </a:rPr>
              <a:t>. </a:t>
            </a:r>
            <a:endParaRPr lang="ar-SA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كما ونعرِّف</a:t>
            </a: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: </a:t>
            </a:r>
            <a:endParaRPr lang="x-none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يرمز للتغير في س، عندما تتغير قيم س من س</a:t>
            </a:r>
            <a:r>
              <a:rPr lang="ar-SA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إلى س</a:t>
            </a:r>
            <a:r>
              <a:rPr lang="ar-SA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2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 بالرمز </a:t>
            </a:r>
            <a:r>
              <a:rPr lang="en-US" dirty="0">
                <a:latin typeface="JF Flat" panose="02000500000000000000" pitchFamily="2" charset="-78"/>
                <a:cs typeface="JF Flat" panose="02000500000000000000" pitchFamily="2" charset="-78"/>
                <a:sym typeface="Symbol" panose="05050102010706020507" pitchFamily="18" charset="2"/>
              </a:rPr>
              <a:t>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س، ويقرأ بدلتا س ، </a:t>
            </a:r>
          </a:p>
          <a:p>
            <a:pPr marL="0" indent="0" algn="r" rtl="1">
              <a:lnSpc>
                <a:spcPct val="160000"/>
              </a:lnSpc>
              <a:buNone/>
            </a:pPr>
            <a:endParaRPr lang="ar-SA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حيث أن 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en-US" b="1" dirty="0">
                <a:latin typeface="JF Flat" panose="02000500000000000000" pitchFamily="2" charset="-78"/>
                <a:cs typeface="JF Flat" panose="02000500000000000000" pitchFamily="2" charset="-78"/>
                <a:sym typeface="Symbol" panose="05050102010706020507" pitchFamily="18" charset="2"/>
              </a:rPr>
              <a:t></a:t>
            </a:r>
            <a:r>
              <a:rPr lang="ar-SA" b="1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= س</a:t>
            </a:r>
            <a:r>
              <a:rPr lang="ar-SA" b="1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- س</a:t>
            </a:r>
            <a:r>
              <a:rPr lang="ar-SA" b="1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endParaRPr lang="en-US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87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4" y="4057399"/>
            <a:ext cx="4206776" cy="252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14" y="1390688"/>
            <a:ext cx="4175096" cy="2522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4CAB2-4304-2649-BA62-42519D98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032"/>
            <a:ext cx="10515600" cy="1325563"/>
          </a:xfrm>
        </p:spPr>
        <p:txBody>
          <a:bodyPr>
            <a:no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ويمكن أن يكون الانسحاب في اتجاهين في الوقت ذاته كما هو موضح في المثال التالي.</a:t>
            </a:r>
            <a:endParaRPr lang="x-none" sz="3200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01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مثال آخر:</a:t>
            </a:r>
          </a:p>
          <a:p>
            <a:pPr algn="r" rtl="1"/>
            <a:endParaRPr lang="ar-SA" sz="2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x-none" sz="2000">
                <a:latin typeface="JF Flat" panose="02000500000000000000" pitchFamily="2" charset="-78"/>
                <a:cs typeface="JF Flat" panose="02000500000000000000" pitchFamily="2" charset="-78"/>
              </a:rPr>
              <a:t>نفِّذ</a:t>
            </a:r>
            <a:r>
              <a:rPr lang="ar-SA" sz="2000" dirty="0" err="1">
                <a:latin typeface="JF Flat" panose="02000500000000000000" pitchFamily="2" charset="-78"/>
                <a:cs typeface="JF Flat" panose="02000500000000000000" pitchFamily="2" charset="-78"/>
              </a:rPr>
              <a:t>ت</a:t>
            </a:r>
            <a:r>
              <a:rPr lang="x-none" sz="200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x-none" sz="2000" dirty="0">
                <a:latin typeface="JF Flat" panose="02000500000000000000" pitchFamily="2" charset="-78"/>
                <a:cs typeface="JF Flat" panose="02000500000000000000" pitchFamily="2" charset="-78"/>
              </a:rPr>
              <a:t>عملية انسحاب </a:t>
            </a:r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>للشكل التالي وحدتين إلى اليمين</a:t>
            </a:r>
          </a:p>
          <a:p>
            <a:pPr marL="0" indent="0" algn="r" rtl="1">
              <a:buNone/>
            </a:pPr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> ووحدتين إلى الأسفل</a:t>
            </a:r>
          </a:p>
          <a:p>
            <a:pPr marL="0" indent="0" algn="r" rtl="1">
              <a:buNone/>
            </a:pPr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>والذي تقع رؤوسه أ (5،6) ، ب (3،2)،جـ  (5،2) ،د (7،6)</a:t>
            </a:r>
          </a:p>
          <a:p>
            <a:pPr marL="0" indent="0" algn="r" rtl="1">
              <a:buNone/>
            </a:pPr>
            <a:endParaRPr lang="x-none" sz="2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endParaRPr lang="x-none" sz="2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endParaRPr lang="x-none" sz="20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>لتصبح صورته بالانسحاب أَ (8،4) ،بَ (0،6)، جـَ (0،8)،دَ (4،10).</a:t>
            </a:r>
          </a:p>
          <a:p>
            <a:pPr marL="0" indent="0">
              <a:buNone/>
            </a:pPr>
            <a: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ar-SA" sz="2000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endParaRPr lang="en-US" sz="20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7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025B8-54B0-4C4C-B155-DE7C1F69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x-none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نستنتج مما سبق أنَّ: 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لو كان الانسحاب إلى أعلى أو أسفل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x-none">
                <a:latin typeface="JF Flat" panose="02000500000000000000" pitchFamily="2" charset="-78"/>
                <a:cs typeface="JF Flat" panose="02000500000000000000" pitchFamily="2" charset="-78"/>
              </a:rPr>
              <a:t>تتغيَّر قيم الإحداث الصادي فقط، والإحداث السيني يبقى كما هو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x-none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كما ونعرِّف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يرمز للتغير في ص، عندما تتغير قيم ص من ص</a:t>
            </a:r>
            <a:r>
              <a:rPr lang="ar-SA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إلى ص</a:t>
            </a:r>
            <a:r>
              <a:rPr lang="ar-SA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2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بالرمز </a:t>
            </a:r>
            <a:r>
              <a:rPr lang="en-US" dirty="0">
                <a:latin typeface="JF Flat" panose="02000500000000000000" pitchFamily="2" charset="-78"/>
                <a:cs typeface="JF Flat" panose="02000500000000000000" pitchFamily="2" charset="-78"/>
                <a:sym typeface="Symbol" panose="05050102010706020507" pitchFamily="18" charset="2"/>
              </a:rPr>
              <a:t>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ص، ويقرأ بدلتا ص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SA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حيث أن</a:t>
            </a:r>
            <a:endParaRPr lang="x-none" b="1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en-US" dirty="0">
                <a:latin typeface="JF Flat" panose="02000500000000000000" pitchFamily="2" charset="-78"/>
                <a:cs typeface="JF Flat" panose="02000500000000000000" pitchFamily="2" charset="-78"/>
                <a:sym typeface="Symbol" panose="05050102010706020507" pitchFamily="18" charset="2"/>
              </a:rPr>
              <a:t>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ص= ص</a:t>
            </a:r>
            <a:r>
              <a:rPr lang="ar-SA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- ص</a:t>
            </a:r>
            <a:r>
              <a:rPr lang="ar-SA" baseline="-25000" dirty="0"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endParaRPr lang="en-US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5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32" y="483997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في الشكل المقابل اذا تمت إزاحة المثلث ج 4 وحدات يميناً ثم 3 وحدات الى الأسفل ما هو رمز المثلث الذي يصل اليه؟</a:t>
            </a:r>
            <a:endParaRPr lang="en-US" sz="28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872" y="1917192"/>
            <a:ext cx="6931152" cy="46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JF Flat</vt:lpstr>
      <vt:lpstr>Times New Roman</vt:lpstr>
      <vt:lpstr>Arial</vt:lpstr>
      <vt:lpstr>Symbol</vt:lpstr>
      <vt:lpstr>Calibri Light</vt:lpstr>
      <vt:lpstr>Office Theme</vt:lpstr>
      <vt:lpstr>الانسحاب</vt:lpstr>
      <vt:lpstr>يعرّف الانسحاب على أنه: إزاحة الشكل دون تدويره ولا ينتج عن ذلك تغير في مقاساته أو شكله .</vt:lpstr>
      <vt:lpstr>ومن خلال استخدام نماذج المثلثات يستطيع الطالب إجراء العديد من عمليات الانسحاب ولعدد من الأشكال بطريقة محسوسة لا يكتفى فيها بالرسم فقط.</vt:lpstr>
      <vt:lpstr>PowerPoint Presentation</vt:lpstr>
      <vt:lpstr>PowerPoint Presentation</vt:lpstr>
      <vt:lpstr>نستنتج مما سبق أنَّ: </vt:lpstr>
      <vt:lpstr>ويمكن أن يكون الانسحاب في اتجاهين في الوقت ذاته كما هو موضح في المثال التالي.</vt:lpstr>
      <vt:lpstr>نستنتج مما سبق أنَّ: </vt:lpstr>
      <vt:lpstr>في الشكل المقابل اذا تمت إزاحة المثلث ج 4 وحدات يميناً ثم 3 وحدات الى الأسفل ما هو رمز المثلث الذي يصل اليه؟</vt:lpstr>
      <vt:lpstr>ما احداثيات الشكل بعد انسحابه 5 وحدات الى اليمين و3 وحدات الى اسفل؟</vt:lpstr>
      <vt:lpstr>اختر الإجابة الصحيحة الانسحاب الذي حدث للمثلث هو: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الانسحاب</dc:title>
  <dc:creator>Safa' G Samhan</dc:creator>
  <cp:lastModifiedBy>Asmaa H Hamdan</cp:lastModifiedBy>
  <cp:revision>27</cp:revision>
  <dcterms:created xsi:type="dcterms:W3CDTF">2021-07-05T20:39:02Z</dcterms:created>
  <dcterms:modified xsi:type="dcterms:W3CDTF">2022-06-18T11:45:47Z</dcterms:modified>
</cp:coreProperties>
</file>