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20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</p:embeddedFont>
    <p:embeddedFont>
      <p:font typeface="Arabic Typesetting" panose="03020402040406030203" pitchFamily="66" charset="-78"/>
      <p:regular r:id="rId12"/>
    </p:embeddedFont>
    <p:embeddedFont>
      <p:font typeface="JF Flat" panose="020B0604020202020204" charset="-78"/>
      <p:regular r:id="rId13"/>
    </p:embeddedFont>
    <p:embeddedFont>
      <p:font typeface="Calibri Light" panose="020F0302020204030204" pitchFamily="34" charset="0"/>
      <p:regular r:id="rId1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3333CC"/>
    <a:srgbClr val="FF6600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6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6" y="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3A2466-FDF1-3A44-ABDF-0CF71190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E2AD652-7997-1C41-8207-FA2C7B1CF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CE93AF-E338-2940-95C0-2C2FDB5F8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7E4B15-C185-5343-A453-C5956345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5291A7-9059-DD46-844E-040A4D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991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0D806-3666-8B46-A816-B9F1528B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672449-283A-D247-8D77-7F17B9EED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614A9A-25A4-4840-A7D8-CCFC5E76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216AB6-0545-DE4B-868C-780627D2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B7D566-E061-DD41-B59B-E14D5BFE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52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4032C41-37B3-0B45-AC1F-88E4FD60D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E8F1CBF-D0C5-B542-9762-5BE33B91E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D69355-E196-1744-B162-928B2742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7425C7-B5A5-E247-865B-A6D577A1C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72AB20-8AA7-9449-B20F-7F84E9FE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12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84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4C7D8-2F26-504E-9A83-DF91B29F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68BE8B-807C-A544-B6B6-6A3F9E4EA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25610-72C5-4A41-B3F7-E64C6B1D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8E4265-1859-5F45-A7DC-6C47074E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632B23-EF56-B446-AB35-BD455C261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2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DDEC7-14D2-404D-A2AD-8C54001C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8F9AC5-98AC-3949-9F77-BCF55DA95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A8C186-A9A9-6C49-AC30-1119C1DF7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56CAE8E-970F-C148-972F-54CDBE34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8BEB95-3DA3-CC4D-82AC-2FADC6203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99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88BC12-60B6-7840-AA09-52538016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0C751-9097-4B44-B587-E56400609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FD847F-03CF-C14D-A5B0-C60F0BFCC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DCA4E1B-A8A7-7341-AB8B-E3DD906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ABEF78-1162-A04D-9CAA-B71199F2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432602-D610-5942-B4BB-A61846B7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31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44688F-BD6D-CE4B-A1FE-247607D53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B61DB9-89E4-124C-BDD3-45A6F6466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C4CB61-7D75-274E-B5EA-A457F97FA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280C426-F662-6043-97A9-6DE85F9AC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F2CA07-DED5-8847-B069-AC3841A4B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E84B4B-D5A2-0C43-805F-A4A49CFD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EB36B39-C52D-8B44-9796-361A0E1A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8E755BA-2A0E-2244-B49A-2B8C4393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71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1A3C4-2459-7F4D-A66E-A01D0C94D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2AAF927-AE14-B54A-944B-5DEC86DD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8469EED-57A9-1A45-91DB-4E72421C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AC8716-AF73-474D-995A-B63C4460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08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533146-B398-D04F-895A-B70F64DE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74AA5AA-EA4B-1C4F-8740-A9B54240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50AD8C2-87C2-C547-936A-D3AE8ADB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901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133BDA-2C63-8D41-A548-A84115BC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82119E-061B-1F48-870C-92BCCC53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581EF6B-F8BB-F04F-9DC4-B98DBD1F9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818537-B8AD-794A-AA6A-E4267B4B8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CC8D59D-0F6D-344F-8EF3-5430CEAA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38A6083-BC8B-7345-9944-91D5E055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034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42D4A-F67D-1942-AF16-06086A86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515863-6DA0-9C4B-AD2B-32D060EBD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03E7B9-17F9-F94E-8423-876EE2784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755301B-0F2F-D54F-BAE6-0F48C5E08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2050F74-3301-774B-80F1-8C960EF9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47353F-DF10-D74A-860F-8A63EF59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85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92C9D99-1653-1F44-A7A4-C760493C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B31A618-58DC-DA43-94DA-95EF4479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C249C5-D408-7948-8776-2C792F77C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A34-2F16-48F4-BB20-A63D049A7CBA}" type="datetimeFigureOut">
              <a:rPr lang="ar-SA" smtClean="0"/>
              <a:t>19/11/1443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260007-9260-1247-89F5-1937237A1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2F554F-FBDD-504F-B2B8-8E5411A86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3DA4F-77DB-4C7B-88BD-1470F8013B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5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EF04E03-BC46-5B4B-9783-FA93F1679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977" y="2858672"/>
            <a:ext cx="6094046" cy="1140655"/>
          </a:xfrm>
        </p:spPr>
        <p:txBody>
          <a:bodyPr>
            <a:noAutofit/>
          </a:bodyPr>
          <a:lstStyle/>
          <a:p>
            <a:pPr algn="ctr"/>
            <a:r>
              <a:rPr lang="ar-SA" sz="4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المستوى الديكارتي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445FC0D-A66B-F44E-B551-AB3869329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359190"/>
            <a:ext cx="29591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2E01EC5F-59BF-744F-8F05-DAD66F62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5" y="1292543"/>
            <a:ext cx="5157787" cy="823912"/>
          </a:xfrm>
        </p:spPr>
        <p:txBody>
          <a:bodyPr anchor="ctr">
            <a:normAutofit/>
          </a:bodyPr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المفردات الجديدة: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BAA35A5-34AB-4246-839F-99084902A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anchor="ctr">
            <a:normAutofit/>
          </a:bodyPr>
          <a:lstStyle/>
          <a:p>
            <a:pPr algn="ctr" rtl="1">
              <a:buFont typeface="Wingdings" pitchFamily="2" charset="2"/>
              <a:buChar char="ü"/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نظام الإحداثيات الديكارتي(المستوى الديكارتي)</a:t>
            </a:r>
          </a:p>
          <a:p>
            <a:pPr algn="ctr" rtl="1">
              <a:buFont typeface="Wingdings" pitchFamily="2" charset="2"/>
              <a:buChar char="ü"/>
            </a:pPr>
            <a:endParaRPr lang="ar-SA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 rtl="1">
              <a:buFont typeface="Wingdings" pitchFamily="2" charset="2"/>
              <a:buChar char="ü"/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محور </a:t>
            </a:r>
            <a:r>
              <a:rPr lang="ar-SA" sz="24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السينات</a:t>
            </a: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، محور الصادات</a:t>
            </a:r>
          </a:p>
          <a:p>
            <a:pPr algn="ctr" rtl="1">
              <a:buFont typeface="Wingdings" pitchFamily="2" charset="2"/>
              <a:buChar char="ü"/>
            </a:pPr>
            <a:endParaRPr lang="ar-SA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 rtl="1">
              <a:buFont typeface="Wingdings" pitchFamily="2" charset="2"/>
              <a:buChar char="ü"/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نقطة الأصل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CA104851-B99F-9341-B18D-B0007F0AE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292543"/>
            <a:ext cx="5183188" cy="823912"/>
          </a:xfrm>
        </p:spPr>
        <p:txBody>
          <a:bodyPr anchor="ctr">
            <a:normAutofit/>
          </a:bodyPr>
          <a:lstStyle/>
          <a:p>
            <a:pPr algn="ctr"/>
            <a:r>
              <a:rPr lang="ar-SA" sz="36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الأهداف: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2A48BEC-71ED-B042-BDAA-2F5F611AA6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algn="ctr" rtl="1">
              <a:buSzPct val="100000"/>
              <a:buFont typeface="Wingdings" pitchFamily="2" charset="2"/>
              <a:buChar char="ü"/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التعرف على ماهية المستوى الديكارتي.</a:t>
            </a:r>
          </a:p>
          <a:p>
            <a:pPr algn="ctr" rtl="1">
              <a:buSzPct val="100000"/>
              <a:buFont typeface="Wingdings" pitchFamily="2" charset="2"/>
              <a:buChar char="ü"/>
            </a:pPr>
            <a:endParaRPr lang="ar-SA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 rtl="1">
              <a:buFont typeface="Wingdings" pitchFamily="2" charset="2"/>
              <a:buChar char="ü"/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التعرف على مكونات المستوى الديكارتي (محاوره وأرباعه).</a:t>
            </a:r>
          </a:p>
          <a:p>
            <a:pPr algn="ctr" rtl="1">
              <a:buFont typeface="Wingdings" pitchFamily="2" charset="2"/>
              <a:buChar char="ü"/>
            </a:pPr>
            <a:endParaRPr lang="ar-SA" sz="24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  <a:p>
            <a:pPr algn="ctr" rtl="1">
              <a:buFont typeface="Wingdings" pitchFamily="2" charset="2"/>
              <a:buChar char="ü"/>
            </a:pPr>
            <a:r>
              <a:rPr lang="ar-SA" sz="24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التعرف على كيفية تحديد إحداثيات نقطة.</a:t>
            </a:r>
          </a:p>
        </p:txBody>
      </p:sp>
    </p:spTree>
    <p:extLst>
      <p:ext uri="{BB962C8B-B14F-4D97-AF65-F5344CB8AC3E}">
        <p14:creationId xmlns:p14="http://schemas.microsoft.com/office/powerpoint/2010/main" val="31888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97E5842D-4146-394A-9B4F-48AE45E7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3"/>
            <a:ext cx="10515600" cy="1325563"/>
          </a:xfrm>
        </p:spPr>
        <p:txBody>
          <a:bodyPr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المستوى الإحداثي الديكارتي 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9F316CE5-31C7-DE4C-8B58-10BD00DB8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63" y="2224338"/>
            <a:ext cx="5395444" cy="4075906"/>
          </a:xfr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02078B0-E8B5-E04E-B5BA-F738B13F81AF}"/>
              </a:ext>
            </a:extLst>
          </p:cNvPr>
          <p:cNvSpPr/>
          <p:nvPr/>
        </p:nvSpPr>
        <p:spPr>
          <a:xfrm>
            <a:off x="8579191" y="3961562"/>
            <a:ext cx="437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400" b="1" dirty="0" err="1">
                <a:solidFill>
                  <a:srgbClr val="FF0000"/>
                </a:solidFill>
              </a:rPr>
              <a:t>س</a:t>
            </a:r>
            <a:endParaRPr lang="x-none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C9610DA-9162-E54F-82DC-ECABDE2C11AB}"/>
              </a:ext>
            </a:extLst>
          </p:cNvPr>
          <p:cNvSpPr/>
          <p:nvPr/>
        </p:nvSpPr>
        <p:spPr>
          <a:xfrm>
            <a:off x="6237415" y="2072192"/>
            <a:ext cx="437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2400" b="1" dirty="0">
                <a:solidFill>
                  <a:srgbClr val="FF0000"/>
                </a:solidFill>
              </a:rPr>
              <a:t>ص</a:t>
            </a:r>
            <a:endParaRPr lang="x-non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4EC5152C-B43F-9C44-9203-1B027275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يستخدم المستوى الديكارتي على الأشكال المسطحة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8936C009-3B44-244E-8781-39E46A737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24" y="2032966"/>
            <a:ext cx="6051550" cy="4459909"/>
          </a:xfrm>
        </p:spPr>
      </p:pic>
      <p:cxnSp>
        <p:nvCxnSpPr>
          <p:cNvPr id="16" name="رابط كسهم مستقيم 8">
            <a:extLst>
              <a:ext uri="{FF2B5EF4-FFF2-40B4-BE49-F238E27FC236}">
                <a16:creationId xmlns="" xmlns:a16="http://schemas.microsoft.com/office/drawing/2014/main" id="{08DB98A3-446A-884A-A463-517E7AFB4BBF}"/>
              </a:ext>
            </a:extLst>
          </p:cNvPr>
          <p:cNvCxnSpPr>
            <a:cxnSpLocks/>
          </p:cNvCxnSpPr>
          <p:nvPr/>
        </p:nvCxnSpPr>
        <p:spPr>
          <a:xfrm flipV="1">
            <a:off x="3216171" y="2032966"/>
            <a:ext cx="0" cy="41751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رابط كسهم مستقيم 6">
            <a:extLst>
              <a:ext uri="{FF2B5EF4-FFF2-40B4-BE49-F238E27FC236}">
                <a16:creationId xmlns="" xmlns:a16="http://schemas.microsoft.com/office/drawing/2014/main" id="{7DF5FF18-8506-C643-893A-8A697287A226}"/>
              </a:ext>
            </a:extLst>
          </p:cNvPr>
          <p:cNvCxnSpPr>
            <a:cxnSpLocks/>
          </p:cNvCxnSpPr>
          <p:nvPr/>
        </p:nvCxnSpPr>
        <p:spPr>
          <a:xfrm>
            <a:off x="3216171" y="6193777"/>
            <a:ext cx="6133569" cy="1435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261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="" xmlns:a16="http://schemas.microsoft.com/office/drawing/2014/main" id="{80C487F9-5CD9-084A-A0C2-D54DC5A4C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62944"/>
            <a:ext cx="6400800" cy="4076700"/>
          </a:xfrm>
        </p:spPr>
      </p:pic>
      <p:sp>
        <p:nvSpPr>
          <p:cNvPr id="2" name="TextBox 1"/>
          <p:cNvSpPr txBox="1"/>
          <p:nvPr/>
        </p:nvSpPr>
        <p:spPr>
          <a:xfrm>
            <a:off x="8165189" y="3601184"/>
            <a:ext cx="1609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محور السينات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6902" y="1962944"/>
            <a:ext cx="1609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محور الصادات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22801" y="3224510"/>
            <a:ext cx="710714" cy="634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8557" y="3897112"/>
            <a:ext cx="216878" cy="2083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4228" y="2888327"/>
            <a:ext cx="155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نقطة الأصل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2394" y="3162955"/>
            <a:ext cx="102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(0،0)</a:t>
            </a:r>
            <a:endParaRPr lang="en-US" sz="24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0268" y="3770461"/>
            <a:ext cx="70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س</a:t>
            </a:r>
            <a:endParaRPr lang="en-US" sz="24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6631" y="1690688"/>
            <a:ext cx="703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ص</a:t>
            </a:r>
            <a:endParaRPr lang="en-US" sz="24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CA4DAC7-782B-1D49-8CAC-BEAC1739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كيف يتكون المستوى الديكارتي؟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8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 animBg="1"/>
      <p:bldP spid="12" grpId="0"/>
      <p:bldP spid="13" grpId="0"/>
      <p:bldP spid="15" grpId="0"/>
      <p:bldP spid="1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E904FB-FA77-5244-9E82-A22E8A7A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يقسّم محور </a:t>
            </a:r>
            <a:r>
              <a:rPr lang="ar-SA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السينات</a:t>
            </a:r>
            <a:r>
              <a:rPr lang="ar-SA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ومحور الصادات المستوى الديكارتي إلى أربعة أرباع</a:t>
            </a:r>
            <a:endParaRPr lang="x-none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3399107-444F-BD49-B0D4-F61793D6E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30" y="1690688"/>
            <a:ext cx="6118339" cy="4622006"/>
          </a:xfr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F569562-7C91-1C40-BD9B-3207E61309DC}"/>
              </a:ext>
            </a:extLst>
          </p:cNvPr>
          <p:cNvSpPr/>
          <p:nvPr/>
        </p:nvSpPr>
        <p:spPr>
          <a:xfrm>
            <a:off x="6482561" y="2749127"/>
            <a:ext cx="2514616" cy="5342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الربع الأول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9E2B1E0-AE56-7F42-8812-84B1F92F26C6}"/>
              </a:ext>
            </a:extLst>
          </p:cNvPr>
          <p:cNvSpPr/>
          <p:nvPr/>
        </p:nvSpPr>
        <p:spPr>
          <a:xfrm>
            <a:off x="3234536" y="2758652"/>
            <a:ext cx="2514616" cy="5342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الربع الثاني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A0F0542-B282-4247-B3D1-BF1E3F63DC04}"/>
              </a:ext>
            </a:extLst>
          </p:cNvPr>
          <p:cNvSpPr/>
          <p:nvPr/>
        </p:nvSpPr>
        <p:spPr>
          <a:xfrm>
            <a:off x="3244061" y="4797002"/>
            <a:ext cx="2514616" cy="5342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الربع </a:t>
            </a:r>
            <a:r>
              <a:rPr lang="ar-SA" sz="2800" dirty="0" smtClean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الثالث</a:t>
            </a:r>
            <a:endParaRPr lang="ar-SA" sz="280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4C2611C-003F-A044-B2BC-4329754234E9}"/>
              </a:ext>
            </a:extLst>
          </p:cNvPr>
          <p:cNvSpPr/>
          <p:nvPr/>
        </p:nvSpPr>
        <p:spPr>
          <a:xfrm>
            <a:off x="6473036" y="4797002"/>
            <a:ext cx="2514616" cy="53424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الربع </a:t>
            </a:r>
            <a:r>
              <a:rPr lang="ar-SA" sz="2800" dirty="0" smtClean="0">
                <a:solidFill>
                  <a:schemeClr val="bg1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الرابع</a:t>
            </a:r>
            <a:endParaRPr lang="ar-SA" sz="2800" dirty="0">
              <a:solidFill>
                <a:schemeClr val="bg1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99240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85277B2E-4D47-A642-8CD8-D86714159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31" y="2194389"/>
            <a:ext cx="5853275" cy="4421768"/>
          </a:xfrm>
        </p:spPr>
      </p:pic>
      <p:sp>
        <p:nvSpPr>
          <p:cNvPr id="6" name="Oval 5"/>
          <p:cNvSpPr/>
          <p:nvPr/>
        </p:nvSpPr>
        <p:spPr>
          <a:xfrm>
            <a:off x="7074810" y="2801087"/>
            <a:ext cx="246184" cy="22708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6590" y="2266905"/>
            <a:ext cx="118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b="1" dirty="0">
                <a:latin typeface="Calibri" pitchFamily="34" charset="0"/>
                <a:cs typeface="Calibri" pitchFamily="34" charset="0"/>
              </a:rPr>
              <a:t>(4،3)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7183894" y="3127610"/>
            <a:ext cx="0" cy="470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1330" y="3519677"/>
            <a:ext cx="71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latin typeface="Calibri" pitchFamily="34" charset="0"/>
                <a:cs typeface="Calibri" pitchFamily="34" charset="0"/>
              </a:rPr>
              <a:t>س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506964" y="2968615"/>
            <a:ext cx="463475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5115" y="2619778"/>
            <a:ext cx="719328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latin typeface="Calibri" pitchFamily="34" charset="0"/>
                <a:cs typeface="Calibri" pitchFamily="34" charset="0"/>
              </a:rPr>
              <a:t>ص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14E3B3-6955-2444-8B9E-4FB308FF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41818"/>
            <a:ext cx="10515600" cy="2152571"/>
          </a:xfrm>
        </p:spPr>
        <p:txBody>
          <a:bodyPr>
            <a:normAutofit/>
          </a:bodyPr>
          <a:lstStyle/>
          <a:p>
            <a:pPr algn="ctr" rtl="1"/>
            <a:r>
              <a:rPr lang="ar-SA" sz="32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يتم التعبير عن أي نقطة في المستوى الديكارتي بواسطة إحداثيها السيني "</a:t>
            </a:r>
            <a:r>
              <a:rPr lang="ar-SA" sz="32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sz="32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" وإحداثيها الصادي "ص". الإحداثيان معاً بهذا الترتيب؛ يشكلان (</a:t>
            </a:r>
            <a:r>
              <a:rPr lang="ar-SA" sz="3200" dirty="0" err="1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س</a:t>
            </a:r>
            <a:r>
              <a:rPr lang="ar-SA" sz="32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 ، ص) إحداثيات النقطة.</a:t>
            </a:r>
            <a:endParaRPr lang="x-none" sz="32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20628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90562" y="1325563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alibri" pitchFamily="34" charset="0"/>
                <a:cs typeface="Calibri" pitchFamily="34" charset="0"/>
              </a:rPr>
              <a:t>أ)     (0،4)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6778" y="1325563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alibri" pitchFamily="34" charset="0"/>
                <a:cs typeface="Calibri" pitchFamily="34" charset="0"/>
              </a:rPr>
              <a:t>ب) (-3,-5)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69190" y="1325563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alibri" pitchFamily="34" charset="0"/>
                <a:cs typeface="Calibri" pitchFamily="34" charset="0"/>
              </a:rPr>
              <a:t>ج)  (2,-4)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406" y="1347649"/>
            <a:ext cx="215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alibri" pitchFamily="34" charset="0"/>
                <a:cs typeface="Calibri" pitchFamily="34" charset="0"/>
              </a:rPr>
              <a:t>د)  (3،0)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2D40BBAB-2C36-2749-A282-CA6497C6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ar-SA" sz="4000" dirty="0">
                <a:solidFill>
                  <a:srgbClr val="0070C0"/>
                </a:solidFill>
                <a:latin typeface="JF Flat" panose="02000500000000000000" pitchFamily="2" charset="-78"/>
                <a:cs typeface="JF Flat" panose="02000500000000000000" pitchFamily="2" charset="-78"/>
              </a:rPr>
              <a:t>تمثيل المستوى نقاط في الديكارتي</a:t>
            </a:r>
            <a:endParaRPr lang="x-none" sz="4000" dirty="0">
              <a:solidFill>
                <a:srgbClr val="0070C0"/>
              </a:solidFill>
              <a:latin typeface="JF Flat" panose="02000500000000000000" pitchFamily="2" charset="-78"/>
              <a:cs typeface="JF Flat" panose="02000500000000000000" pitchFamily="2" charset="-78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="" xmlns:a16="http://schemas.microsoft.com/office/drawing/2014/main" id="{050C96B6-42AE-C547-947F-2E95344DB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93" y="2216614"/>
            <a:ext cx="6014013" cy="4360393"/>
          </a:xfr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C3D98C8-8590-644D-8DB0-157FBFAF16A1}"/>
              </a:ext>
            </a:extLst>
          </p:cNvPr>
          <p:cNvSpPr/>
          <p:nvPr/>
        </p:nvSpPr>
        <p:spPr>
          <a:xfrm>
            <a:off x="8408648" y="4053624"/>
            <a:ext cx="441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err="1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</a:t>
            </a:r>
            <a:endParaRPr lang="ar-SA" sz="3200" b="1" dirty="0">
              <a:solidFill>
                <a:srgbClr val="0000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CBA53F0-2B96-8449-A720-10324984F7AA}"/>
              </a:ext>
            </a:extLst>
          </p:cNvPr>
          <p:cNvSpPr/>
          <p:nvPr/>
        </p:nvSpPr>
        <p:spPr>
          <a:xfrm>
            <a:off x="5428883" y="2205220"/>
            <a:ext cx="476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ص</a:t>
            </a:r>
          </a:p>
        </p:txBody>
      </p:sp>
    </p:spTree>
    <p:extLst>
      <p:ext uri="{BB962C8B-B14F-4D97-AF65-F5344CB8AC3E}">
        <p14:creationId xmlns:p14="http://schemas.microsoft.com/office/powerpoint/2010/main" val="4201125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156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Wingdings</vt:lpstr>
      <vt:lpstr>Calibri</vt:lpstr>
      <vt:lpstr>Arabic Typesetting</vt:lpstr>
      <vt:lpstr>JF Flat</vt:lpstr>
      <vt:lpstr>Arial</vt:lpstr>
      <vt:lpstr>Calibri Light</vt:lpstr>
      <vt:lpstr>Office Theme</vt:lpstr>
      <vt:lpstr> المستوى الديكارتي</vt:lpstr>
      <vt:lpstr>PowerPoint Presentation</vt:lpstr>
      <vt:lpstr>المستوى الإحداثي الديكارتي </vt:lpstr>
      <vt:lpstr>يستخدم المستوى الديكارتي على الأشكال المسطحة</vt:lpstr>
      <vt:lpstr>كيف يتكون المستوى الديكارتي؟</vt:lpstr>
      <vt:lpstr>يقسّم محور السينات ومحور الصادات المستوى الديكارتي إلى أربعة أرباع</vt:lpstr>
      <vt:lpstr>يتم التعبير عن أي نقطة في المستوى الديكارتي بواسطة إحداثيها السيني "س" وإحداثيها الصادي "ص". الإحداثيان معاً بهذا الترتيب؛ يشكلان (س ، ص) إحداثيات النقطة.</vt:lpstr>
      <vt:lpstr>تمثيل المستوى نقاط في الديكارتي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fatmah al-thnian</dc:creator>
  <cp:lastModifiedBy>Asmaa H Hamdan</cp:lastModifiedBy>
  <cp:revision>107</cp:revision>
  <dcterms:created xsi:type="dcterms:W3CDTF">2018-02-11T14:48:07Z</dcterms:created>
  <dcterms:modified xsi:type="dcterms:W3CDTF">2022-06-18T09:04:27Z</dcterms:modified>
</cp:coreProperties>
</file>