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81" r:id="rId4"/>
    <p:sldId id="282" r:id="rId5"/>
    <p:sldId id="264" r:id="rId6"/>
    <p:sldId id="283" r:id="rId7"/>
    <p:sldId id="284" r:id="rId8"/>
    <p:sldId id="285" r:id="rId9"/>
    <p:sldId id="286" r:id="rId10"/>
    <p:sldId id="287" r:id="rId11"/>
    <p:sldId id="288" r:id="rId12"/>
    <p:sldId id="289" r:id="rId13"/>
    <p:sldId id="290" r:id="rId14"/>
    <p:sldId id="292" r:id="rId15"/>
    <p:sldId id="293" r:id="rId16"/>
    <p:sldId id="294" r:id="rId17"/>
    <p:sldId id="295" r:id="rId18"/>
    <p:sldId id="296" r:id="rId19"/>
    <p:sldId id="298" r:id="rId20"/>
    <p:sldId id="29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12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95" autoAdjust="0"/>
  </p:normalViewPr>
  <p:slideViewPr>
    <p:cSldViewPr snapToGrid="0" showGuides="1">
      <p:cViewPr varScale="1">
        <p:scale>
          <a:sx n="66" d="100"/>
          <a:sy n="66" d="100"/>
        </p:scale>
        <p:origin x="632" y="44"/>
      </p:cViewPr>
      <p:guideLst>
        <p:guide orient="horz" pos="2184"/>
        <p:guide pos="12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99D8A2-7E0E-4952-8DF6-B5E5E123292B}" type="datetimeFigureOut">
              <a:rPr lang="en-US" smtClean="0"/>
              <a:t>8/6/2022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E4A33F-640D-4F2D-8629-47B7E95C0D46}" type="slidenum">
              <a:rPr lang="en-US" smtClean="0"/>
              <a:t>‹#›</a:t>
            </a:fld>
            <a:endParaRPr lang="en-US"/>
          </a:p>
        </p:txBody>
      </p:sp>
    </p:spTree>
    <p:extLst>
      <p:ext uri="{BB962C8B-B14F-4D97-AF65-F5344CB8AC3E}">
        <p14:creationId xmlns:p14="http://schemas.microsoft.com/office/powerpoint/2010/main" val="2113294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99D8A2-7E0E-4952-8DF6-B5E5E123292B}" type="datetimeFigureOut">
              <a:rPr lang="en-US" smtClean="0"/>
              <a:t>8/6/2022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E4A33F-640D-4F2D-8629-47B7E95C0D46}" type="slidenum">
              <a:rPr lang="en-US" smtClean="0"/>
              <a:t>‹#›</a:t>
            </a:fld>
            <a:endParaRPr lang="en-US"/>
          </a:p>
        </p:txBody>
      </p:sp>
    </p:spTree>
    <p:extLst>
      <p:ext uri="{BB962C8B-B14F-4D97-AF65-F5344CB8AC3E}">
        <p14:creationId xmlns:p14="http://schemas.microsoft.com/office/powerpoint/2010/main" val="1250157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99D8A2-7E0E-4952-8DF6-B5E5E123292B}" type="datetimeFigureOut">
              <a:rPr lang="en-US" smtClean="0"/>
              <a:t>8/6/2022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E4A33F-640D-4F2D-8629-47B7E95C0D46}" type="slidenum">
              <a:rPr lang="en-US" smtClean="0"/>
              <a:t>‹#›</a:t>
            </a:fld>
            <a:endParaRPr lang="en-US"/>
          </a:p>
        </p:txBody>
      </p:sp>
    </p:spTree>
    <p:extLst>
      <p:ext uri="{BB962C8B-B14F-4D97-AF65-F5344CB8AC3E}">
        <p14:creationId xmlns:p14="http://schemas.microsoft.com/office/powerpoint/2010/main" val="2747756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99D8A2-7E0E-4952-8DF6-B5E5E123292B}" type="datetimeFigureOut">
              <a:rPr lang="en-US" smtClean="0"/>
              <a:t>8/6/2022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E4A33F-640D-4F2D-8629-47B7E95C0D46}" type="slidenum">
              <a:rPr lang="en-US" smtClean="0"/>
              <a:t>‹#›</a:t>
            </a:fld>
            <a:endParaRPr lang="en-US"/>
          </a:p>
        </p:txBody>
      </p:sp>
    </p:spTree>
    <p:extLst>
      <p:ext uri="{BB962C8B-B14F-4D97-AF65-F5344CB8AC3E}">
        <p14:creationId xmlns:p14="http://schemas.microsoft.com/office/powerpoint/2010/main" val="3171275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C99D8A2-7E0E-4952-8DF6-B5E5E123292B}" type="datetimeFigureOut">
              <a:rPr lang="en-US" smtClean="0"/>
              <a:t>8/6/2022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E4A33F-640D-4F2D-8629-47B7E95C0D46}" type="slidenum">
              <a:rPr lang="en-US" smtClean="0"/>
              <a:t>‹#›</a:t>
            </a:fld>
            <a:endParaRPr lang="en-US"/>
          </a:p>
        </p:txBody>
      </p:sp>
    </p:spTree>
    <p:extLst>
      <p:ext uri="{BB962C8B-B14F-4D97-AF65-F5344CB8AC3E}">
        <p14:creationId xmlns:p14="http://schemas.microsoft.com/office/powerpoint/2010/main" val="770084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99D8A2-7E0E-4952-8DF6-B5E5E123292B}" type="datetimeFigureOut">
              <a:rPr lang="en-US" smtClean="0"/>
              <a:t>8/6/2022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E4A33F-640D-4F2D-8629-47B7E95C0D46}" type="slidenum">
              <a:rPr lang="en-US" smtClean="0"/>
              <a:t>‹#›</a:t>
            </a:fld>
            <a:endParaRPr lang="en-US"/>
          </a:p>
        </p:txBody>
      </p:sp>
    </p:spTree>
    <p:extLst>
      <p:ext uri="{BB962C8B-B14F-4D97-AF65-F5344CB8AC3E}">
        <p14:creationId xmlns:p14="http://schemas.microsoft.com/office/powerpoint/2010/main" val="2540795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99D8A2-7E0E-4952-8DF6-B5E5E123292B}" type="datetimeFigureOut">
              <a:rPr lang="en-US" smtClean="0"/>
              <a:t>8/6/2022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E4A33F-640D-4F2D-8629-47B7E95C0D46}" type="slidenum">
              <a:rPr lang="en-US" smtClean="0"/>
              <a:t>‹#›</a:t>
            </a:fld>
            <a:endParaRPr lang="en-US"/>
          </a:p>
        </p:txBody>
      </p:sp>
    </p:spTree>
    <p:extLst>
      <p:ext uri="{BB962C8B-B14F-4D97-AF65-F5344CB8AC3E}">
        <p14:creationId xmlns:p14="http://schemas.microsoft.com/office/powerpoint/2010/main" val="617096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99D8A2-7E0E-4952-8DF6-B5E5E123292B}" type="datetimeFigureOut">
              <a:rPr lang="en-US" smtClean="0"/>
              <a:t>8/6/2022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E4A33F-640D-4F2D-8629-47B7E95C0D46}" type="slidenum">
              <a:rPr lang="en-US" smtClean="0"/>
              <a:t>‹#›</a:t>
            </a:fld>
            <a:endParaRPr lang="en-US"/>
          </a:p>
        </p:txBody>
      </p:sp>
    </p:spTree>
    <p:extLst>
      <p:ext uri="{BB962C8B-B14F-4D97-AF65-F5344CB8AC3E}">
        <p14:creationId xmlns:p14="http://schemas.microsoft.com/office/powerpoint/2010/main" val="691725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99D8A2-7E0E-4952-8DF6-B5E5E123292B}" type="datetimeFigureOut">
              <a:rPr lang="en-US" smtClean="0"/>
              <a:t>8/6/2022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E4A33F-640D-4F2D-8629-47B7E95C0D46}" type="slidenum">
              <a:rPr lang="en-US" smtClean="0"/>
              <a:t>‹#›</a:t>
            </a:fld>
            <a:endParaRPr lang="en-US"/>
          </a:p>
        </p:txBody>
      </p:sp>
    </p:spTree>
    <p:extLst>
      <p:ext uri="{BB962C8B-B14F-4D97-AF65-F5344CB8AC3E}">
        <p14:creationId xmlns:p14="http://schemas.microsoft.com/office/powerpoint/2010/main" val="3615752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C99D8A2-7E0E-4952-8DF6-B5E5E123292B}" type="datetimeFigureOut">
              <a:rPr lang="en-US" smtClean="0"/>
              <a:t>8/6/2022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E4A33F-640D-4F2D-8629-47B7E95C0D46}" type="slidenum">
              <a:rPr lang="en-US" smtClean="0"/>
              <a:t>‹#›</a:t>
            </a:fld>
            <a:endParaRPr lang="en-US"/>
          </a:p>
        </p:txBody>
      </p:sp>
    </p:spTree>
    <p:extLst>
      <p:ext uri="{BB962C8B-B14F-4D97-AF65-F5344CB8AC3E}">
        <p14:creationId xmlns:p14="http://schemas.microsoft.com/office/powerpoint/2010/main" val="2030638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C99D8A2-7E0E-4952-8DF6-B5E5E123292B}" type="datetimeFigureOut">
              <a:rPr lang="en-US" smtClean="0"/>
              <a:t>8/6/2022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E4A33F-640D-4F2D-8629-47B7E95C0D46}" type="slidenum">
              <a:rPr lang="en-US" smtClean="0"/>
              <a:t>‹#›</a:t>
            </a:fld>
            <a:endParaRPr lang="en-US"/>
          </a:p>
        </p:txBody>
      </p:sp>
    </p:spTree>
    <p:extLst>
      <p:ext uri="{BB962C8B-B14F-4D97-AF65-F5344CB8AC3E}">
        <p14:creationId xmlns:p14="http://schemas.microsoft.com/office/powerpoint/2010/main" val="2509532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99D8A2-7E0E-4952-8DF6-B5E5E123292B}" type="datetimeFigureOut">
              <a:rPr lang="en-US" smtClean="0"/>
              <a:t>8/6/2022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E4A33F-640D-4F2D-8629-47B7E95C0D46}" type="slidenum">
              <a:rPr lang="en-US" smtClean="0"/>
              <a:t>‹#›</a:t>
            </a:fld>
            <a:endParaRPr lang="en-US"/>
          </a:p>
        </p:txBody>
      </p:sp>
    </p:spTree>
    <p:extLst>
      <p:ext uri="{BB962C8B-B14F-4D97-AF65-F5344CB8AC3E}">
        <p14:creationId xmlns:p14="http://schemas.microsoft.com/office/powerpoint/2010/main" val="1623135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4091796" y="2285999"/>
            <a:ext cx="4008408" cy="64633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defPPr>
              <a:defRPr lang="ar-SA"/>
            </a:defPPr>
            <a:lvl1pPr algn="r" rtl="1" fontAlgn="base">
              <a:spcBef>
                <a:spcPct val="0"/>
              </a:spcBef>
              <a:spcAft>
                <a:spcPct val="0"/>
              </a:spcAft>
              <a:defRPr kern="1200">
                <a:solidFill>
                  <a:schemeClr val="dk1"/>
                </a:solidFill>
                <a:latin typeface="+mn-lt"/>
                <a:ea typeface="+mn-ea"/>
                <a:cs typeface="+mn-cs"/>
              </a:defRPr>
            </a:lvl1pPr>
            <a:lvl2pPr marL="457200" algn="r" rtl="1" fontAlgn="base">
              <a:spcBef>
                <a:spcPct val="0"/>
              </a:spcBef>
              <a:spcAft>
                <a:spcPct val="0"/>
              </a:spcAft>
              <a:defRPr kern="1200">
                <a:solidFill>
                  <a:schemeClr val="dk1"/>
                </a:solidFill>
                <a:latin typeface="+mn-lt"/>
                <a:ea typeface="+mn-ea"/>
                <a:cs typeface="+mn-cs"/>
              </a:defRPr>
            </a:lvl2pPr>
            <a:lvl3pPr marL="914400" algn="r" rtl="1" fontAlgn="base">
              <a:spcBef>
                <a:spcPct val="0"/>
              </a:spcBef>
              <a:spcAft>
                <a:spcPct val="0"/>
              </a:spcAft>
              <a:defRPr kern="1200">
                <a:solidFill>
                  <a:schemeClr val="dk1"/>
                </a:solidFill>
                <a:latin typeface="+mn-lt"/>
                <a:ea typeface="+mn-ea"/>
                <a:cs typeface="+mn-cs"/>
              </a:defRPr>
            </a:lvl3pPr>
            <a:lvl4pPr marL="1371600" algn="r" rtl="1" fontAlgn="base">
              <a:spcBef>
                <a:spcPct val="0"/>
              </a:spcBef>
              <a:spcAft>
                <a:spcPct val="0"/>
              </a:spcAft>
              <a:defRPr kern="1200">
                <a:solidFill>
                  <a:schemeClr val="dk1"/>
                </a:solidFill>
                <a:latin typeface="+mn-lt"/>
                <a:ea typeface="+mn-ea"/>
                <a:cs typeface="+mn-cs"/>
              </a:defRPr>
            </a:lvl4pPr>
            <a:lvl5pPr marL="1828800" algn="r" rtl="1"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x-none" sz="36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mn-cs"/>
              </a:rPr>
              <a:t>الكَهرباء </a:t>
            </a:r>
            <a:r>
              <a:rPr kumimoji="0" lang="x-none" sz="36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mn-cs"/>
              </a:rPr>
              <a:t>في حياتنا</a:t>
            </a:r>
            <a:endParaRPr kumimoji="0" lang="en-US" sz="36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itchFamily="34" charset="0"/>
              <a:ea typeface="+mn-ea"/>
              <a:cs typeface="+mn-cs"/>
            </a:endParaRPr>
          </a:p>
        </p:txBody>
      </p:sp>
      <p:sp>
        <p:nvSpPr>
          <p:cNvPr id="18" name="Title 3"/>
          <p:cNvSpPr txBox="1">
            <a:spLocks/>
          </p:cNvSpPr>
          <p:nvPr/>
        </p:nvSpPr>
        <p:spPr>
          <a:xfrm>
            <a:off x="4205287" y="3179631"/>
            <a:ext cx="3781425" cy="49873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ar-SA" sz="3400" b="1" dirty="0" smtClean="0">
                <a:solidFill>
                  <a:srgbClr val="002060"/>
                </a:solidFill>
                <a:effectLst>
                  <a:outerShdw blurRad="38100" dist="38100" dir="2700000" algn="tl">
                    <a:srgbClr val="000000">
                      <a:alpha val="43137"/>
                    </a:srgbClr>
                  </a:outerShdw>
                </a:effectLst>
                <a:latin typeface="Calibri" panose="020F0502020204030204" pitchFamily="34" charset="0"/>
              </a:rPr>
              <a:t>الطاقة والقدرة الكهربائية</a:t>
            </a:r>
            <a:endParaRPr kumimoji="0" lang="en-US" sz="34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panose="020F0502020204030204" pitchFamily="34" charset="0"/>
              <a:ea typeface="+mj-ea"/>
              <a:cs typeface="+mj-cs"/>
            </a:endParaRPr>
          </a:p>
        </p:txBody>
      </p:sp>
      <p:sp>
        <p:nvSpPr>
          <p:cNvPr id="67" name="Rectangle 66"/>
          <p:cNvSpPr/>
          <p:nvPr/>
        </p:nvSpPr>
        <p:spPr>
          <a:xfrm>
            <a:off x="4091796" y="1617218"/>
            <a:ext cx="4008408" cy="492443"/>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defPPr>
              <a:defRPr lang="ar-SA"/>
            </a:defPPr>
            <a:lvl1pPr algn="r" rtl="1" fontAlgn="base">
              <a:spcBef>
                <a:spcPct val="0"/>
              </a:spcBef>
              <a:spcAft>
                <a:spcPct val="0"/>
              </a:spcAft>
              <a:defRPr kern="1200">
                <a:solidFill>
                  <a:schemeClr val="dk1"/>
                </a:solidFill>
                <a:latin typeface="+mn-lt"/>
                <a:ea typeface="+mn-ea"/>
                <a:cs typeface="+mn-cs"/>
              </a:defRPr>
            </a:lvl1pPr>
            <a:lvl2pPr marL="457200" algn="r" rtl="1" fontAlgn="base">
              <a:spcBef>
                <a:spcPct val="0"/>
              </a:spcBef>
              <a:spcAft>
                <a:spcPct val="0"/>
              </a:spcAft>
              <a:defRPr kern="1200">
                <a:solidFill>
                  <a:schemeClr val="dk1"/>
                </a:solidFill>
                <a:latin typeface="+mn-lt"/>
                <a:ea typeface="+mn-ea"/>
                <a:cs typeface="+mn-cs"/>
              </a:defRPr>
            </a:lvl2pPr>
            <a:lvl3pPr marL="914400" algn="r" rtl="1" fontAlgn="base">
              <a:spcBef>
                <a:spcPct val="0"/>
              </a:spcBef>
              <a:spcAft>
                <a:spcPct val="0"/>
              </a:spcAft>
              <a:defRPr kern="1200">
                <a:solidFill>
                  <a:schemeClr val="dk1"/>
                </a:solidFill>
                <a:latin typeface="+mn-lt"/>
                <a:ea typeface="+mn-ea"/>
                <a:cs typeface="+mn-cs"/>
              </a:defRPr>
            </a:lvl3pPr>
            <a:lvl4pPr marL="1371600" algn="r" rtl="1" fontAlgn="base">
              <a:spcBef>
                <a:spcPct val="0"/>
              </a:spcBef>
              <a:spcAft>
                <a:spcPct val="0"/>
              </a:spcAft>
              <a:defRPr kern="1200">
                <a:solidFill>
                  <a:schemeClr val="dk1"/>
                </a:solidFill>
                <a:latin typeface="+mn-lt"/>
                <a:ea typeface="+mn-ea"/>
                <a:cs typeface="+mn-cs"/>
              </a:defRPr>
            </a:lvl4pPr>
            <a:lvl5pPr marL="1828800" algn="r" rtl="1"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x-none" sz="26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الوحدة الثانية</a:t>
            </a:r>
            <a:endParaRPr kumimoji="0" lang="en-US" sz="2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itchFamily="34" charset="0"/>
              <a:ea typeface="+mn-ea"/>
              <a:cs typeface="+mn-cs"/>
            </a:endParaRPr>
          </a:p>
        </p:txBody>
      </p:sp>
    </p:spTree>
    <p:extLst>
      <p:ext uri="{BB962C8B-B14F-4D97-AF65-F5344CB8AC3E}">
        <p14:creationId xmlns:p14="http://schemas.microsoft.com/office/powerpoint/2010/main" val="5019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7729269" y="560873"/>
            <a:ext cx="2938732" cy="4987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auto">
              <a:spcAft>
                <a:spcPts val="0"/>
              </a:spcAft>
            </a:pPr>
            <a:r>
              <a:rPr lang="ar-SA" sz="2400" b="1" dirty="0">
                <a:solidFill>
                  <a:srgbClr val="002060"/>
                </a:solidFill>
                <a:effectLst>
                  <a:outerShdw blurRad="38100" dist="38100" dir="2700000" algn="tl">
                    <a:srgbClr val="000000">
                      <a:alpha val="43137"/>
                    </a:srgbClr>
                  </a:outerShdw>
                </a:effectLst>
                <a:latin typeface="Calibri" panose="020F0502020204030204" pitchFamily="34" charset="0"/>
              </a:rPr>
              <a:t>الطاقة والقدرة الكهربائية</a:t>
            </a:r>
            <a:endParaRPr lang="en-US" sz="2400" b="1" dirty="0">
              <a:solidFill>
                <a:srgbClr val="002060"/>
              </a:solidFill>
              <a:effectLst>
                <a:outerShdw blurRad="38100" dist="38100" dir="2700000" algn="tl">
                  <a:srgbClr val="000000">
                    <a:alpha val="43137"/>
                  </a:srgbClr>
                </a:outerShdw>
              </a:effectLst>
              <a:latin typeface="Calibri" panose="020F0502020204030204" pitchFamily="34" charset="0"/>
            </a:endParaRPr>
          </a:p>
        </p:txBody>
      </p:sp>
      <p:sp>
        <p:nvSpPr>
          <p:cNvPr id="11" name="Rectangle 10"/>
          <p:cNvSpPr/>
          <p:nvPr/>
        </p:nvSpPr>
        <p:spPr>
          <a:xfrm>
            <a:off x="8369855" y="1128041"/>
            <a:ext cx="1661992" cy="43088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a-ET" sz="2200" b="1" spc="50" dirty="0" smtClean="0">
                <a:ln w="11430"/>
                <a:solidFill>
                  <a:srgbClr val="C00000"/>
                </a:solidFill>
              </a:rPr>
              <a:t>مثال </a:t>
            </a:r>
            <a:r>
              <a:rPr lang="ar-SA" sz="2200" b="1" spc="50" dirty="0" smtClean="0">
                <a:ln w="11430"/>
                <a:solidFill>
                  <a:srgbClr val="C00000"/>
                </a:solidFill>
              </a:rPr>
              <a:t>3</a:t>
            </a:r>
            <a:endParaRPr lang="en-US" sz="2200" b="1" spc="50" dirty="0">
              <a:ln w="11430"/>
              <a:solidFill>
                <a:srgbClr val="C00000"/>
              </a:solidFill>
            </a:endParaRPr>
          </a:p>
        </p:txBody>
      </p:sp>
      <p:pic>
        <p:nvPicPr>
          <p:cNvPr id="12" name="Picture 11" descr="question-mark.png"/>
          <p:cNvPicPr>
            <a:picLocks noChangeAspect="1"/>
          </p:cNvPicPr>
          <p:nvPr/>
        </p:nvPicPr>
        <p:blipFill>
          <a:blip r:embed="rId2" cstate="print"/>
          <a:stretch>
            <a:fillRect/>
          </a:stretch>
        </p:blipFill>
        <p:spPr>
          <a:xfrm>
            <a:off x="9951311" y="1186450"/>
            <a:ext cx="856061" cy="856061"/>
          </a:xfrm>
          <a:prstGeom prst="rect">
            <a:avLst/>
          </a:prstGeom>
        </p:spPr>
      </p:pic>
      <p:sp>
        <p:nvSpPr>
          <p:cNvPr id="13" name="Rectangle 12"/>
          <p:cNvSpPr>
            <a:spLocks noChangeArrowheads="1"/>
          </p:cNvSpPr>
          <p:nvPr/>
        </p:nvSpPr>
        <p:spPr bwMode="auto">
          <a:xfrm>
            <a:off x="4503906" y="1567980"/>
            <a:ext cx="5523708" cy="371876"/>
          </a:xfrm>
          <a:prstGeom prst="rect">
            <a:avLst/>
          </a:prstGeom>
          <a:noFill/>
          <a:ln>
            <a:noFill/>
          </a:ln>
          <a:effectLst/>
        </p:spPr>
        <p:txBody>
          <a:bodyPr vert="horz" wrap="square" lIns="91440" tIns="0" rIns="9144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rtl="1"/>
            <a:r>
              <a:rPr lang="ar-SA" altLang="en-US" sz="2000" b="1" dirty="0" smtClean="0">
                <a:latin typeface="+mj-lt"/>
                <a:cs typeface="Times New Roman" panose="02020603050405020304" pitchFamily="18" charset="0"/>
              </a:rPr>
              <a:t>فرن كهربائي بياناته المدونة عليه (250 فولت، 3000 واط)،</a:t>
            </a:r>
            <a:endParaRPr kumimoji="0" lang="en-US" altLang="en-US" sz="2000" b="1" i="0" u="none" strike="noStrike" cap="none" normalizeH="0" baseline="0" dirty="0" smtClean="0">
              <a:ln>
                <a:noFill/>
              </a:ln>
              <a:effectLst/>
              <a:latin typeface="+mj-lt"/>
              <a:cs typeface="Times New Roman" panose="02020603050405020304" pitchFamily="18" charset="0"/>
            </a:endParaRPr>
          </a:p>
        </p:txBody>
      </p:sp>
      <p:sp>
        <p:nvSpPr>
          <p:cNvPr id="64" name="Rectangle 63"/>
          <p:cNvSpPr>
            <a:spLocks noChangeArrowheads="1"/>
          </p:cNvSpPr>
          <p:nvPr/>
        </p:nvSpPr>
        <p:spPr bwMode="auto">
          <a:xfrm>
            <a:off x="5000017" y="1947000"/>
            <a:ext cx="5193158" cy="679653"/>
          </a:xfrm>
          <a:prstGeom prst="rect">
            <a:avLst/>
          </a:prstGeom>
          <a:noFill/>
          <a:ln>
            <a:noFill/>
          </a:ln>
          <a:effectLst/>
        </p:spPr>
        <p:txBody>
          <a:bodyPr vert="horz" wrap="square" lIns="91440" tIns="0" rIns="9144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457200" indent="-398463" algn="justLow" rtl="1"/>
            <a:r>
              <a:rPr lang="ar-SA" altLang="en-US" sz="2000" b="1" dirty="0" smtClean="0">
                <a:latin typeface="+mj-lt"/>
                <a:cs typeface="Times New Roman" panose="02020603050405020304" pitchFamily="18" charset="0"/>
              </a:rPr>
              <a:t>(أ) احسب مقدار الطاقة الكهربائية المستهلكة في مقاومة الفرن خلال نصف ساعة.</a:t>
            </a:r>
            <a:endParaRPr kumimoji="0" lang="en-US" altLang="en-US" sz="2000" b="1" i="0" u="none" strike="noStrike" cap="none" normalizeH="0" baseline="0" dirty="0" smtClean="0">
              <a:ln>
                <a:noFill/>
              </a:ln>
              <a:effectLst/>
              <a:latin typeface="+mj-lt"/>
              <a:cs typeface="Times New Roman" panose="02020603050405020304" pitchFamily="18" charset="0"/>
            </a:endParaRPr>
          </a:p>
        </p:txBody>
      </p:sp>
      <p:sp>
        <p:nvSpPr>
          <p:cNvPr id="54" name="Rectangle 53"/>
          <p:cNvSpPr>
            <a:spLocks noChangeArrowheads="1"/>
          </p:cNvSpPr>
          <p:nvPr/>
        </p:nvSpPr>
        <p:spPr bwMode="auto">
          <a:xfrm>
            <a:off x="6588323" y="2815750"/>
            <a:ext cx="3050183" cy="371876"/>
          </a:xfrm>
          <a:prstGeom prst="rect">
            <a:avLst/>
          </a:prstGeom>
          <a:noFill/>
          <a:ln>
            <a:noFill/>
          </a:ln>
          <a:effectLst/>
        </p:spPr>
        <p:txBody>
          <a:bodyPr vert="horz" wrap="square" lIns="91440" tIns="0" rIns="9144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Low" rtl="1"/>
            <a:r>
              <a:rPr lang="ar-SA" altLang="en-US" sz="2000" b="1" dirty="0" smtClean="0">
                <a:solidFill>
                  <a:srgbClr val="C00000"/>
                </a:solidFill>
                <a:latin typeface="+mj-lt"/>
                <a:cs typeface="Times New Roman" panose="02020603050405020304" pitchFamily="18" charset="0"/>
              </a:rPr>
              <a:t>الطاقة الكهربائية = القدرة × الزمن </a:t>
            </a:r>
            <a:endParaRPr kumimoji="0" lang="en-US" altLang="en-US" sz="2000" b="1" i="0" u="none" strike="noStrike" cap="none" normalizeH="0" baseline="0" dirty="0" smtClean="0">
              <a:ln>
                <a:noFill/>
              </a:ln>
              <a:solidFill>
                <a:srgbClr val="C00000"/>
              </a:solidFill>
              <a:effectLst/>
              <a:latin typeface="+mj-lt"/>
              <a:cs typeface="Times New Roman" panose="02020603050405020304" pitchFamily="18" charset="0"/>
            </a:endParaRPr>
          </a:p>
        </p:txBody>
      </p:sp>
      <p:sp>
        <p:nvSpPr>
          <p:cNvPr id="55" name="Rectangle 54"/>
          <p:cNvSpPr>
            <a:spLocks noChangeArrowheads="1"/>
          </p:cNvSpPr>
          <p:nvPr/>
        </p:nvSpPr>
        <p:spPr bwMode="auto">
          <a:xfrm>
            <a:off x="5924144" y="3424068"/>
            <a:ext cx="2338705" cy="371876"/>
          </a:xfrm>
          <a:prstGeom prst="rect">
            <a:avLst/>
          </a:prstGeom>
          <a:noFill/>
          <a:ln>
            <a:noFill/>
          </a:ln>
          <a:effectLst/>
        </p:spPr>
        <p:txBody>
          <a:bodyPr vert="horz" wrap="square" lIns="91440" tIns="0" rIns="9144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Low" rtl="1"/>
            <a:r>
              <a:rPr lang="ar-SA" altLang="en-US" sz="2000" b="1" dirty="0" smtClean="0">
                <a:solidFill>
                  <a:srgbClr val="C00000"/>
                </a:solidFill>
                <a:latin typeface="+mj-lt"/>
                <a:cs typeface="Times New Roman" panose="02020603050405020304" pitchFamily="18" charset="0"/>
              </a:rPr>
              <a:t>= 3000 × 30 × 60</a:t>
            </a:r>
            <a:endParaRPr kumimoji="0" lang="en-US" altLang="en-US" sz="2000" b="1" i="0" u="none" strike="noStrike" cap="none" normalizeH="0" baseline="0" dirty="0" smtClean="0">
              <a:ln>
                <a:noFill/>
              </a:ln>
              <a:solidFill>
                <a:srgbClr val="C00000"/>
              </a:solidFill>
              <a:effectLst/>
              <a:latin typeface="+mj-lt"/>
              <a:cs typeface="Times New Roman" panose="02020603050405020304" pitchFamily="18" charset="0"/>
            </a:endParaRPr>
          </a:p>
        </p:txBody>
      </p:sp>
      <p:sp>
        <p:nvSpPr>
          <p:cNvPr id="56" name="Rectangle 55"/>
          <p:cNvSpPr>
            <a:spLocks noChangeArrowheads="1"/>
          </p:cNvSpPr>
          <p:nvPr/>
        </p:nvSpPr>
        <p:spPr bwMode="auto">
          <a:xfrm>
            <a:off x="6203397" y="3985041"/>
            <a:ext cx="2166458" cy="371876"/>
          </a:xfrm>
          <a:prstGeom prst="rect">
            <a:avLst/>
          </a:prstGeom>
          <a:noFill/>
          <a:ln>
            <a:noFill/>
          </a:ln>
          <a:effectLst/>
        </p:spPr>
        <p:txBody>
          <a:bodyPr vert="horz" wrap="square" lIns="91440" tIns="0" rIns="9144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Low" rtl="1"/>
            <a:r>
              <a:rPr lang="ar-SA" altLang="en-US" sz="2000" b="1" dirty="0" smtClean="0">
                <a:solidFill>
                  <a:srgbClr val="C00000"/>
                </a:solidFill>
                <a:latin typeface="+mj-lt"/>
                <a:cs typeface="Times New Roman" panose="02020603050405020304" pitchFamily="18" charset="0"/>
              </a:rPr>
              <a:t>  = 5400000 جول</a:t>
            </a:r>
            <a:endParaRPr kumimoji="0" lang="en-US" altLang="en-US" sz="2000" b="1" i="0" u="none" strike="noStrike" cap="none" normalizeH="0" baseline="0" dirty="0" smtClean="0">
              <a:ln>
                <a:noFill/>
              </a:ln>
              <a:solidFill>
                <a:srgbClr val="C00000"/>
              </a:solidFill>
              <a:effectLst/>
              <a:latin typeface="+mj-lt"/>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2422188" y="2633797"/>
            <a:ext cx="2577829" cy="1777989"/>
          </a:xfrm>
          <a:prstGeom prst="rect">
            <a:avLst/>
          </a:prstGeom>
        </p:spPr>
      </p:pic>
      <p:sp>
        <p:nvSpPr>
          <p:cNvPr id="58" name="Rectangle 57"/>
          <p:cNvSpPr>
            <a:spLocks noChangeArrowheads="1"/>
          </p:cNvSpPr>
          <p:nvPr/>
        </p:nvSpPr>
        <p:spPr bwMode="auto">
          <a:xfrm>
            <a:off x="6203397" y="4512367"/>
            <a:ext cx="2166458" cy="371876"/>
          </a:xfrm>
          <a:prstGeom prst="rect">
            <a:avLst/>
          </a:prstGeom>
          <a:noFill/>
          <a:ln>
            <a:noFill/>
          </a:ln>
          <a:effectLst/>
        </p:spPr>
        <p:txBody>
          <a:bodyPr vert="horz" wrap="square" lIns="91440" tIns="0" rIns="9144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Low" rtl="1"/>
            <a:r>
              <a:rPr lang="ar-SA" altLang="en-US" sz="2000" b="1" dirty="0" smtClean="0">
                <a:solidFill>
                  <a:srgbClr val="C00000"/>
                </a:solidFill>
                <a:latin typeface="+mj-lt"/>
                <a:cs typeface="Times New Roman" panose="02020603050405020304" pitchFamily="18" charset="0"/>
              </a:rPr>
              <a:t>  = 5400 كيلو جول</a:t>
            </a:r>
            <a:endParaRPr kumimoji="0" lang="en-US" altLang="en-US" sz="2000" b="1" i="0" u="none" strike="noStrike" cap="none" normalizeH="0" baseline="0" dirty="0" smtClean="0">
              <a:ln>
                <a:noFill/>
              </a:ln>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591403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64">
                                            <p:txEl>
                                              <p:pRg st="0" end="0"/>
                                            </p:txEl>
                                          </p:spTgt>
                                        </p:tgtEl>
                                        <p:attrNameLst>
                                          <p:attrName>style.visibility</p:attrName>
                                        </p:attrNameLst>
                                      </p:cBhvr>
                                      <p:to>
                                        <p:strVal val="visible"/>
                                      </p:to>
                                    </p:set>
                                    <p:animEffect transition="in" filter="wipe(right)">
                                      <p:cBhvr>
                                        <p:cTn id="24" dur="500"/>
                                        <p:tgtEl>
                                          <p:spTgt spid="6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54">
                                            <p:txEl>
                                              <p:pRg st="0" end="0"/>
                                            </p:txEl>
                                          </p:spTgt>
                                        </p:tgtEl>
                                        <p:attrNameLst>
                                          <p:attrName>style.visibility</p:attrName>
                                        </p:attrNameLst>
                                      </p:cBhvr>
                                      <p:to>
                                        <p:strVal val="visible"/>
                                      </p:to>
                                    </p:set>
                                    <p:animEffect transition="in" filter="wipe(right)">
                                      <p:cBhvr>
                                        <p:cTn id="29" dur="500"/>
                                        <p:tgtEl>
                                          <p:spTgt spid="54">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nodeType="clickEffect">
                                  <p:stCondLst>
                                    <p:cond delay="0"/>
                                  </p:stCondLst>
                                  <p:childTnLst>
                                    <p:set>
                                      <p:cBhvr>
                                        <p:cTn id="33" dur="1" fill="hold">
                                          <p:stCondLst>
                                            <p:cond delay="0"/>
                                          </p:stCondLst>
                                        </p:cTn>
                                        <p:tgtEl>
                                          <p:spTgt spid="55">
                                            <p:txEl>
                                              <p:pRg st="0" end="0"/>
                                            </p:txEl>
                                          </p:spTgt>
                                        </p:tgtEl>
                                        <p:attrNameLst>
                                          <p:attrName>style.visibility</p:attrName>
                                        </p:attrNameLst>
                                      </p:cBhvr>
                                      <p:to>
                                        <p:strVal val="visible"/>
                                      </p:to>
                                    </p:set>
                                    <p:animEffect transition="in" filter="wipe(right)">
                                      <p:cBhvr>
                                        <p:cTn id="34" dur="500"/>
                                        <p:tgtEl>
                                          <p:spTgt spid="55">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nodeType="clickEffect">
                                  <p:stCondLst>
                                    <p:cond delay="0"/>
                                  </p:stCondLst>
                                  <p:childTnLst>
                                    <p:set>
                                      <p:cBhvr>
                                        <p:cTn id="38" dur="1" fill="hold">
                                          <p:stCondLst>
                                            <p:cond delay="0"/>
                                          </p:stCondLst>
                                        </p:cTn>
                                        <p:tgtEl>
                                          <p:spTgt spid="56">
                                            <p:txEl>
                                              <p:pRg st="0" end="0"/>
                                            </p:txEl>
                                          </p:spTgt>
                                        </p:tgtEl>
                                        <p:attrNameLst>
                                          <p:attrName>style.visibility</p:attrName>
                                        </p:attrNameLst>
                                      </p:cBhvr>
                                      <p:to>
                                        <p:strVal val="visible"/>
                                      </p:to>
                                    </p:set>
                                    <p:animEffect transition="in" filter="wipe(right)">
                                      <p:cBhvr>
                                        <p:cTn id="39" dur="500"/>
                                        <p:tgtEl>
                                          <p:spTgt spid="56">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nodeType="clickEffect">
                                  <p:stCondLst>
                                    <p:cond delay="0"/>
                                  </p:stCondLst>
                                  <p:childTnLst>
                                    <p:set>
                                      <p:cBhvr>
                                        <p:cTn id="43" dur="1" fill="hold">
                                          <p:stCondLst>
                                            <p:cond delay="0"/>
                                          </p:stCondLst>
                                        </p:cTn>
                                        <p:tgtEl>
                                          <p:spTgt spid="58">
                                            <p:txEl>
                                              <p:pRg st="0" end="0"/>
                                            </p:txEl>
                                          </p:spTgt>
                                        </p:tgtEl>
                                        <p:attrNameLst>
                                          <p:attrName>style.visibility</p:attrName>
                                        </p:attrNameLst>
                                      </p:cBhvr>
                                      <p:to>
                                        <p:strVal val="visible"/>
                                      </p:to>
                                    </p:set>
                                    <p:animEffect transition="in" filter="wipe(right)">
                                      <p:cBhvr>
                                        <p:cTn id="44" dur="500"/>
                                        <p:tgtEl>
                                          <p:spTgt spid="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7729269" y="560873"/>
            <a:ext cx="2938732" cy="4987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auto">
              <a:spcAft>
                <a:spcPts val="0"/>
              </a:spcAft>
            </a:pPr>
            <a:r>
              <a:rPr lang="ar-SA" sz="2400" b="1" dirty="0">
                <a:solidFill>
                  <a:srgbClr val="002060"/>
                </a:solidFill>
                <a:effectLst>
                  <a:outerShdw blurRad="38100" dist="38100" dir="2700000" algn="tl">
                    <a:srgbClr val="000000">
                      <a:alpha val="43137"/>
                    </a:srgbClr>
                  </a:outerShdw>
                </a:effectLst>
                <a:latin typeface="Calibri" panose="020F0502020204030204" pitchFamily="34" charset="0"/>
              </a:rPr>
              <a:t>الطاقة والقدرة الكهربائية</a:t>
            </a:r>
            <a:endParaRPr lang="en-US" sz="2400" b="1" dirty="0">
              <a:solidFill>
                <a:srgbClr val="002060"/>
              </a:solidFill>
              <a:effectLst>
                <a:outerShdw blurRad="38100" dist="38100" dir="2700000" algn="tl">
                  <a:srgbClr val="000000">
                    <a:alpha val="43137"/>
                  </a:srgbClr>
                </a:outerShdw>
              </a:effectLst>
              <a:latin typeface="Calibri" panose="020F0502020204030204" pitchFamily="34" charset="0"/>
            </a:endParaRPr>
          </a:p>
        </p:txBody>
      </p:sp>
      <p:sp>
        <p:nvSpPr>
          <p:cNvPr id="11" name="Rectangle 10"/>
          <p:cNvSpPr/>
          <p:nvPr/>
        </p:nvSpPr>
        <p:spPr>
          <a:xfrm>
            <a:off x="8369855" y="1128041"/>
            <a:ext cx="1661992" cy="43088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a-ET" sz="2200" b="1" spc="50" dirty="0" smtClean="0">
                <a:ln w="11430"/>
                <a:solidFill>
                  <a:srgbClr val="C00000"/>
                </a:solidFill>
              </a:rPr>
              <a:t>مثال </a:t>
            </a:r>
            <a:r>
              <a:rPr lang="ar-SA" sz="2200" b="1" spc="50" dirty="0" smtClean="0">
                <a:ln w="11430"/>
                <a:solidFill>
                  <a:srgbClr val="C00000"/>
                </a:solidFill>
              </a:rPr>
              <a:t>3</a:t>
            </a:r>
            <a:endParaRPr lang="en-US" sz="2200" b="1" spc="50" dirty="0">
              <a:ln w="11430"/>
              <a:solidFill>
                <a:srgbClr val="C00000"/>
              </a:solidFill>
            </a:endParaRPr>
          </a:p>
        </p:txBody>
      </p:sp>
      <p:pic>
        <p:nvPicPr>
          <p:cNvPr id="12" name="Picture 11" descr="question-mark.png"/>
          <p:cNvPicPr>
            <a:picLocks noChangeAspect="1"/>
          </p:cNvPicPr>
          <p:nvPr/>
        </p:nvPicPr>
        <p:blipFill>
          <a:blip r:embed="rId2" cstate="print"/>
          <a:stretch>
            <a:fillRect/>
          </a:stretch>
        </p:blipFill>
        <p:spPr>
          <a:xfrm>
            <a:off x="9951311" y="1186450"/>
            <a:ext cx="856061" cy="856061"/>
          </a:xfrm>
          <a:prstGeom prst="rect">
            <a:avLst/>
          </a:prstGeom>
        </p:spPr>
      </p:pic>
      <p:sp>
        <p:nvSpPr>
          <p:cNvPr id="13" name="Rectangle 12"/>
          <p:cNvSpPr>
            <a:spLocks noChangeArrowheads="1"/>
          </p:cNvSpPr>
          <p:nvPr/>
        </p:nvSpPr>
        <p:spPr bwMode="auto">
          <a:xfrm>
            <a:off x="4533088" y="1567980"/>
            <a:ext cx="5494525" cy="371876"/>
          </a:xfrm>
          <a:prstGeom prst="rect">
            <a:avLst/>
          </a:prstGeom>
          <a:noFill/>
          <a:ln>
            <a:noFill/>
          </a:ln>
          <a:effectLst/>
        </p:spPr>
        <p:txBody>
          <a:bodyPr vert="horz" wrap="square" lIns="91440" tIns="0" rIns="9144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rtl="1"/>
            <a:r>
              <a:rPr lang="ar-SA" altLang="en-US" sz="2000" b="1" dirty="0" smtClean="0">
                <a:latin typeface="+mj-lt"/>
                <a:cs typeface="Times New Roman" panose="02020603050405020304" pitchFamily="18" charset="0"/>
              </a:rPr>
              <a:t>فرن كهربائي بياناته المدونة عليه (250 فولت، 3000 واط)،</a:t>
            </a:r>
            <a:endParaRPr kumimoji="0" lang="en-US" altLang="en-US" sz="2000" b="1" i="0" u="none" strike="noStrike" cap="none" normalizeH="0" baseline="0" dirty="0" smtClean="0">
              <a:ln>
                <a:noFill/>
              </a:ln>
              <a:effectLst/>
              <a:latin typeface="+mj-lt"/>
              <a:cs typeface="Times New Roman" panose="02020603050405020304" pitchFamily="18" charset="0"/>
            </a:endParaRPr>
          </a:p>
        </p:txBody>
      </p:sp>
      <p:sp>
        <p:nvSpPr>
          <p:cNvPr id="64" name="Rectangle 63"/>
          <p:cNvSpPr>
            <a:spLocks noChangeArrowheads="1"/>
          </p:cNvSpPr>
          <p:nvPr/>
        </p:nvSpPr>
        <p:spPr bwMode="auto">
          <a:xfrm>
            <a:off x="5000017" y="2100888"/>
            <a:ext cx="5193158" cy="371876"/>
          </a:xfrm>
          <a:prstGeom prst="rect">
            <a:avLst/>
          </a:prstGeom>
          <a:noFill/>
          <a:ln>
            <a:noFill/>
          </a:ln>
          <a:effectLst/>
        </p:spPr>
        <p:txBody>
          <a:bodyPr vert="horz" wrap="square" lIns="91440" tIns="0" rIns="9144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457200" indent="-398463" algn="justLow" rtl="1"/>
            <a:r>
              <a:rPr lang="ar-SA" altLang="en-US" sz="2000" b="1" dirty="0" smtClean="0">
                <a:latin typeface="+mj-lt"/>
                <a:cs typeface="Times New Roman" panose="02020603050405020304" pitchFamily="18" charset="0"/>
              </a:rPr>
              <a:t>(ب) احسب شدة التيار الكهربائي المار في مقاومة الفرن.</a:t>
            </a:r>
            <a:endParaRPr kumimoji="0" lang="en-US" altLang="en-US" sz="2000" b="1" i="0" u="none" strike="noStrike" cap="none" normalizeH="0" baseline="0" dirty="0" smtClean="0">
              <a:ln>
                <a:noFill/>
              </a:ln>
              <a:effectLst/>
              <a:latin typeface="+mj-lt"/>
              <a:cs typeface="Times New Roman" panose="02020603050405020304" pitchFamily="18" charset="0"/>
            </a:endParaRPr>
          </a:p>
        </p:txBody>
      </p:sp>
      <p:sp>
        <p:nvSpPr>
          <p:cNvPr id="54" name="Rectangle 53"/>
          <p:cNvSpPr>
            <a:spLocks noChangeArrowheads="1"/>
          </p:cNvSpPr>
          <p:nvPr/>
        </p:nvSpPr>
        <p:spPr bwMode="auto">
          <a:xfrm>
            <a:off x="6588323" y="2815750"/>
            <a:ext cx="3050183" cy="371876"/>
          </a:xfrm>
          <a:prstGeom prst="rect">
            <a:avLst/>
          </a:prstGeom>
          <a:noFill/>
          <a:ln>
            <a:noFill/>
          </a:ln>
          <a:effectLst/>
        </p:spPr>
        <p:txBody>
          <a:bodyPr vert="horz" wrap="square" lIns="91440" tIns="0" rIns="9144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Low" rtl="1"/>
            <a:r>
              <a:rPr lang="ar-SA" altLang="en-US" sz="2000" b="1" dirty="0" smtClean="0">
                <a:solidFill>
                  <a:srgbClr val="C00000"/>
                </a:solidFill>
                <a:latin typeface="+mj-lt"/>
                <a:cs typeface="Times New Roman" panose="02020603050405020304" pitchFamily="18" charset="0"/>
              </a:rPr>
              <a:t>القدرة = فرق الجهد × شدة التيار </a:t>
            </a:r>
            <a:endParaRPr kumimoji="0" lang="en-US" altLang="en-US" sz="2000" b="1" i="0" u="none" strike="noStrike" cap="none" normalizeH="0" baseline="0" dirty="0" smtClean="0">
              <a:ln>
                <a:noFill/>
              </a:ln>
              <a:solidFill>
                <a:srgbClr val="C00000"/>
              </a:solidFill>
              <a:effectLst/>
              <a:latin typeface="+mj-lt"/>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1712070" y="1690211"/>
            <a:ext cx="2577829" cy="1777989"/>
          </a:xfrm>
          <a:prstGeom prst="rect">
            <a:avLst/>
          </a:prstGeom>
        </p:spPr>
      </p:pic>
      <p:sp>
        <p:nvSpPr>
          <p:cNvPr id="14" name="Rectangle 13"/>
          <p:cNvSpPr>
            <a:spLocks noChangeArrowheads="1"/>
          </p:cNvSpPr>
          <p:nvPr/>
        </p:nvSpPr>
        <p:spPr bwMode="auto">
          <a:xfrm>
            <a:off x="7986409" y="3431408"/>
            <a:ext cx="1267951" cy="371876"/>
          </a:xfrm>
          <a:prstGeom prst="rect">
            <a:avLst/>
          </a:prstGeom>
          <a:noFill/>
          <a:ln>
            <a:noFill/>
          </a:ln>
          <a:effectLst/>
        </p:spPr>
        <p:txBody>
          <a:bodyPr vert="horz" wrap="square" lIns="91440" tIns="0" rIns="9144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Low" rtl="1"/>
            <a:r>
              <a:rPr lang="ar-SA" altLang="en-US" sz="2000" b="1" dirty="0" smtClean="0">
                <a:solidFill>
                  <a:srgbClr val="C00000"/>
                </a:solidFill>
                <a:latin typeface="+mj-lt"/>
                <a:cs typeface="Times New Roman" panose="02020603050405020304" pitchFamily="18" charset="0"/>
              </a:rPr>
              <a:t>د = جـ × ت</a:t>
            </a:r>
            <a:endParaRPr kumimoji="0" lang="en-US" altLang="en-US" sz="2000" b="1" i="0" u="none" strike="noStrike" cap="none" normalizeH="0" baseline="0" dirty="0" smtClean="0">
              <a:ln>
                <a:noFill/>
              </a:ln>
              <a:solidFill>
                <a:srgbClr val="C00000"/>
              </a:solidFill>
              <a:effectLst/>
              <a:latin typeface="+mj-lt"/>
              <a:cs typeface="Times New Roman" panose="02020603050405020304" pitchFamily="18" charset="0"/>
            </a:endParaRPr>
          </a:p>
        </p:txBody>
      </p:sp>
      <p:grpSp>
        <p:nvGrpSpPr>
          <p:cNvPr id="15" name="Group 14"/>
          <p:cNvGrpSpPr/>
          <p:nvPr/>
        </p:nvGrpSpPr>
        <p:grpSpPr>
          <a:xfrm>
            <a:off x="8210145" y="3869680"/>
            <a:ext cx="1211884" cy="837408"/>
            <a:chOff x="964026" y="27524"/>
            <a:chExt cx="1057566" cy="592358"/>
          </a:xfrm>
        </p:grpSpPr>
        <p:grpSp>
          <p:nvGrpSpPr>
            <p:cNvPr id="16" name="Group 15"/>
            <p:cNvGrpSpPr/>
            <p:nvPr/>
          </p:nvGrpSpPr>
          <p:grpSpPr>
            <a:xfrm>
              <a:off x="964026" y="27524"/>
              <a:ext cx="617480" cy="592358"/>
              <a:chOff x="964026" y="27524"/>
              <a:chExt cx="617480" cy="592358"/>
            </a:xfrm>
          </p:grpSpPr>
          <p:grpSp>
            <p:nvGrpSpPr>
              <p:cNvPr id="18" name="Group 17"/>
              <p:cNvGrpSpPr/>
              <p:nvPr/>
            </p:nvGrpSpPr>
            <p:grpSpPr>
              <a:xfrm>
                <a:off x="964026" y="27524"/>
                <a:ext cx="617480" cy="592358"/>
                <a:chOff x="964026" y="27524"/>
                <a:chExt cx="617480" cy="592358"/>
              </a:xfrm>
            </p:grpSpPr>
            <p:sp>
              <p:nvSpPr>
                <p:cNvPr id="20" name="Text Box 41"/>
                <p:cNvSpPr txBox="1"/>
                <p:nvPr/>
              </p:nvSpPr>
              <p:spPr>
                <a:xfrm>
                  <a:off x="964026" y="27524"/>
                  <a:ext cx="617480" cy="3438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ar-SA" sz="2000" b="1" dirty="0" smtClean="0">
                      <a:solidFill>
                        <a:srgbClr val="C00000"/>
                      </a:solidFill>
                      <a:effectLst/>
                      <a:latin typeface="Calibri" panose="020F0502020204030204" pitchFamily="34" charset="0"/>
                      <a:ea typeface="Calibri" panose="020F0502020204030204" pitchFamily="34" charset="0"/>
                    </a:rPr>
                    <a:t>د</a:t>
                  </a:r>
                  <a:endParaRPr lang="en-US" sz="2000" baseline="-25000" dirty="0">
                    <a:solidFill>
                      <a:srgbClr val="C00000"/>
                    </a:solidFill>
                    <a:effectLst/>
                    <a:latin typeface="Calibri" panose="020F0502020204030204" pitchFamily="34" charset="0"/>
                    <a:ea typeface="Calibri" panose="020F0502020204030204" pitchFamily="34" charset="0"/>
                  </a:endParaRPr>
                </a:p>
              </p:txBody>
            </p:sp>
            <p:sp>
              <p:nvSpPr>
                <p:cNvPr id="21" name="Text Box 42"/>
                <p:cNvSpPr txBox="1"/>
                <p:nvPr/>
              </p:nvSpPr>
              <p:spPr>
                <a:xfrm>
                  <a:off x="1032414" y="276347"/>
                  <a:ext cx="489929" cy="34353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rtl="1">
                    <a:lnSpc>
                      <a:spcPct val="107000"/>
                    </a:lnSpc>
                    <a:spcAft>
                      <a:spcPts val="800"/>
                    </a:spcAft>
                  </a:pPr>
                  <a:r>
                    <a:rPr lang="ar-SA" sz="2000" b="1" dirty="0" smtClean="0">
                      <a:solidFill>
                        <a:srgbClr val="C00000"/>
                      </a:solidFill>
                      <a:effectLst/>
                      <a:latin typeface="Calibri" panose="020F0502020204030204" pitchFamily="34" charset="0"/>
                      <a:ea typeface="Calibri" panose="020F0502020204030204" pitchFamily="34" charset="0"/>
                    </a:rPr>
                    <a:t>جـ</a:t>
                  </a:r>
                  <a:endParaRPr lang="en-US" sz="2000" baseline="-25000" dirty="0">
                    <a:solidFill>
                      <a:srgbClr val="C00000"/>
                    </a:solidFill>
                    <a:effectLst/>
                    <a:latin typeface="Calibri" panose="020F0502020204030204" pitchFamily="34" charset="0"/>
                    <a:ea typeface="Calibri" panose="020F0502020204030204" pitchFamily="34" charset="0"/>
                  </a:endParaRPr>
                </a:p>
              </p:txBody>
            </p:sp>
          </p:grpSp>
          <p:cxnSp>
            <p:nvCxnSpPr>
              <p:cNvPr id="19" name="Straight Connector 18"/>
              <p:cNvCxnSpPr/>
              <p:nvPr/>
            </p:nvCxnSpPr>
            <p:spPr>
              <a:xfrm>
                <a:off x="1032414" y="276347"/>
                <a:ext cx="428713" cy="516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7" name="Text Box 44"/>
            <p:cNvSpPr txBox="1"/>
            <p:nvPr/>
          </p:nvSpPr>
          <p:spPr>
            <a:xfrm>
              <a:off x="1481379" y="131674"/>
              <a:ext cx="540213" cy="34353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rtl="1">
                <a:lnSpc>
                  <a:spcPct val="107000"/>
                </a:lnSpc>
                <a:spcAft>
                  <a:spcPts val="800"/>
                </a:spcAft>
              </a:pPr>
              <a:r>
                <a:rPr lang="ar-SA" sz="2000" b="1" dirty="0" smtClean="0">
                  <a:solidFill>
                    <a:srgbClr val="C00000"/>
                  </a:solidFill>
                  <a:latin typeface="Calibri" panose="020F0502020204030204" pitchFamily="34" charset="0"/>
                  <a:ea typeface="Calibri" panose="020F0502020204030204" pitchFamily="34" charset="0"/>
                </a:rPr>
                <a:t>ت</a:t>
              </a:r>
              <a:r>
                <a:rPr lang="ar-SA" sz="2000" dirty="0" smtClean="0">
                  <a:solidFill>
                    <a:srgbClr val="C00000"/>
                  </a:solidFill>
                  <a:latin typeface="Calibri" panose="020F0502020204030204" pitchFamily="34" charset="0"/>
                  <a:ea typeface="Calibri" panose="020F0502020204030204" pitchFamily="34" charset="0"/>
                </a:rPr>
                <a:t> =</a:t>
              </a:r>
              <a:endParaRPr lang="en-US" sz="2000" dirty="0">
                <a:solidFill>
                  <a:srgbClr val="C00000"/>
                </a:solidFill>
                <a:latin typeface="Calibri" panose="020F0502020204030204" pitchFamily="34" charset="0"/>
                <a:ea typeface="Calibri" panose="020F0502020204030204" pitchFamily="34" charset="0"/>
              </a:endParaRPr>
            </a:p>
          </p:txBody>
        </p:sp>
      </p:grpSp>
      <p:grpSp>
        <p:nvGrpSpPr>
          <p:cNvPr id="22" name="Group 21"/>
          <p:cNvGrpSpPr/>
          <p:nvPr/>
        </p:nvGrpSpPr>
        <p:grpSpPr>
          <a:xfrm>
            <a:off x="7986409" y="4649800"/>
            <a:ext cx="1435620" cy="798495"/>
            <a:chOff x="768780" y="27524"/>
            <a:chExt cx="1252812" cy="564833"/>
          </a:xfrm>
        </p:grpSpPr>
        <p:grpSp>
          <p:nvGrpSpPr>
            <p:cNvPr id="23" name="Group 22"/>
            <p:cNvGrpSpPr/>
            <p:nvPr/>
          </p:nvGrpSpPr>
          <p:grpSpPr>
            <a:xfrm>
              <a:off x="768780" y="27524"/>
              <a:ext cx="812726" cy="564833"/>
              <a:chOff x="768780" y="27524"/>
              <a:chExt cx="812726" cy="564833"/>
            </a:xfrm>
          </p:grpSpPr>
          <p:grpSp>
            <p:nvGrpSpPr>
              <p:cNvPr id="25" name="Group 24"/>
              <p:cNvGrpSpPr/>
              <p:nvPr/>
            </p:nvGrpSpPr>
            <p:grpSpPr>
              <a:xfrm>
                <a:off x="768780" y="27524"/>
                <a:ext cx="812726" cy="564833"/>
                <a:chOff x="768780" y="27524"/>
                <a:chExt cx="812726" cy="564833"/>
              </a:xfrm>
            </p:grpSpPr>
            <p:sp>
              <p:nvSpPr>
                <p:cNvPr id="27" name="Text Box 41"/>
                <p:cNvSpPr txBox="1"/>
                <p:nvPr/>
              </p:nvSpPr>
              <p:spPr>
                <a:xfrm>
                  <a:off x="768780" y="27524"/>
                  <a:ext cx="812726" cy="3438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ar-SA" sz="2000" b="1" dirty="0" smtClean="0">
                      <a:solidFill>
                        <a:srgbClr val="C00000"/>
                      </a:solidFill>
                      <a:effectLst/>
                      <a:latin typeface="Calibri" panose="020F0502020204030204" pitchFamily="34" charset="0"/>
                      <a:ea typeface="Calibri" panose="020F0502020204030204" pitchFamily="34" charset="0"/>
                    </a:rPr>
                    <a:t>3000</a:t>
                  </a:r>
                  <a:endParaRPr lang="en-US" sz="2000" baseline="-25000" dirty="0">
                    <a:solidFill>
                      <a:srgbClr val="C00000"/>
                    </a:solidFill>
                    <a:effectLst/>
                    <a:latin typeface="Calibri" panose="020F0502020204030204" pitchFamily="34" charset="0"/>
                    <a:ea typeface="Calibri" panose="020F0502020204030204" pitchFamily="34" charset="0"/>
                  </a:endParaRPr>
                </a:p>
              </p:txBody>
            </p:sp>
            <p:sp>
              <p:nvSpPr>
                <p:cNvPr id="28" name="Text Box 42"/>
                <p:cNvSpPr txBox="1"/>
                <p:nvPr/>
              </p:nvSpPr>
              <p:spPr>
                <a:xfrm>
                  <a:off x="811227" y="248822"/>
                  <a:ext cx="753563" cy="34353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rtl="1">
                    <a:lnSpc>
                      <a:spcPct val="107000"/>
                    </a:lnSpc>
                    <a:spcAft>
                      <a:spcPts val="800"/>
                    </a:spcAft>
                  </a:pPr>
                  <a:r>
                    <a:rPr lang="ar-SA" sz="2000" b="1" dirty="0" smtClean="0">
                      <a:solidFill>
                        <a:srgbClr val="C00000"/>
                      </a:solidFill>
                      <a:effectLst/>
                      <a:latin typeface="Calibri" panose="020F0502020204030204" pitchFamily="34" charset="0"/>
                      <a:ea typeface="Calibri" panose="020F0502020204030204" pitchFamily="34" charset="0"/>
                    </a:rPr>
                    <a:t>250</a:t>
                  </a:r>
                  <a:endParaRPr lang="en-US" sz="2000" b="1" dirty="0">
                    <a:solidFill>
                      <a:srgbClr val="C00000"/>
                    </a:solidFill>
                    <a:effectLst/>
                    <a:latin typeface="Calibri" panose="020F0502020204030204" pitchFamily="34" charset="0"/>
                    <a:ea typeface="Calibri" panose="020F0502020204030204" pitchFamily="34" charset="0"/>
                  </a:endParaRPr>
                </a:p>
              </p:txBody>
            </p:sp>
          </p:grpSp>
          <p:cxnSp>
            <p:nvCxnSpPr>
              <p:cNvPr id="26" name="Straight Connector 25"/>
              <p:cNvCxnSpPr/>
              <p:nvPr/>
            </p:nvCxnSpPr>
            <p:spPr>
              <a:xfrm>
                <a:off x="879136" y="276347"/>
                <a:ext cx="581991" cy="516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4" name="Text Box 44"/>
            <p:cNvSpPr txBox="1"/>
            <p:nvPr/>
          </p:nvSpPr>
          <p:spPr>
            <a:xfrm>
              <a:off x="1481379" y="131674"/>
              <a:ext cx="540213" cy="34353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rtl="1">
                <a:lnSpc>
                  <a:spcPct val="107000"/>
                </a:lnSpc>
                <a:spcAft>
                  <a:spcPts val="800"/>
                </a:spcAft>
              </a:pPr>
              <a:r>
                <a:rPr lang="ar-SA" sz="2000" dirty="0" smtClean="0">
                  <a:solidFill>
                    <a:srgbClr val="C00000"/>
                  </a:solidFill>
                  <a:latin typeface="Calibri" panose="020F0502020204030204" pitchFamily="34" charset="0"/>
                  <a:ea typeface="Calibri" panose="020F0502020204030204" pitchFamily="34" charset="0"/>
                </a:rPr>
                <a:t>=</a:t>
              </a:r>
              <a:endParaRPr lang="en-US" sz="2000" dirty="0">
                <a:solidFill>
                  <a:srgbClr val="C00000"/>
                </a:solidFill>
                <a:latin typeface="Calibri" panose="020F0502020204030204" pitchFamily="34" charset="0"/>
                <a:ea typeface="Calibri" panose="020F0502020204030204" pitchFamily="34" charset="0"/>
              </a:endParaRPr>
            </a:p>
          </p:txBody>
        </p:sp>
      </p:grpSp>
      <p:sp>
        <p:nvSpPr>
          <p:cNvPr id="31" name="Rectangle 30"/>
          <p:cNvSpPr>
            <a:spLocks noChangeArrowheads="1"/>
          </p:cNvSpPr>
          <p:nvPr/>
        </p:nvSpPr>
        <p:spPr bwMode="auto">
          <a:xfrm>
            <a:off x="7986409" y="5623484"/>
            <a:ext cx="1126100" cy="371876"/>
          </a:xfrm>
          <a:prstGeom prst="rect">
            <a:avLst/>
          </a:prstGeom>
          <a:noFill/>
          <a:ln>
            <a:noFill/>
          </a:ln>
          <a:effectLst/>
        </p:spPr>
        <p:txBody>
          <a:bodyPr vert="horz" wrap="square" lIns="91440" tIns="0" rIns="9144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Low" rtl="1"/>
            <a:r>
              <a:rPr lang="ar-SA" altLang="en-US" sz="2000" b="1" dirty="0" smtClean="0">
                <a:solidFill>
                  <a:srgbClr val="C00000"/>
                </a:solidFill>
                <a:latin typeface="+mj-lt"/>
                <a:cs typeface="Times New Roman" panose="02020603050405020304" pitchFamily="18" charset="0"/>
              </a:rPr>
              <a:t>= 12 أمبير</a:t>
            </a:r>
            <a:endParaRPr kumimoji="0" lang="en-US" altLang="en-US" sz="2000" b="1" i="0" u="none" strike="noStrike" cap="none" normalizeH="0" baseline="0" dirty="0" smtClean="0">
              <a:ln>
                <a:noFill/>
              </a:ln>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030911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64">
                                            <p:txEl>
                                              <p:pRg st="0" end="0"/>
                                            </p:txEl>
                                          </p:spTgt>
                                        </p:tgtEl>
                                        <p:attrNameLst>
                                          <p:attrName>style.visibility</p:attrName>
                                        </p:attrNameLst>
                                      </p:cBhvr>
                                      <p:to>
                                        <p:strVal val="visible"/>
                                      </p:to>
                                    </p:set>
                                    <p:animEffect transition="in" filter="wipe(right)">
                                      <p:cBhvr>
                                        <p:cTn id="7" dur="500"/>
                                        <p:tgtEl>
                                          <p:spTgt spid="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54">
                                            <p:txEl>
                                              <p:pRg st="0" end="0"/>
                                            </p:txEl>
                                          </p:spTgt>
                                        </p:tgtEl>
                                        <p:attrNameLst>
                                          <p:attrName>style.visibility</p:attrName>
                                        </p:attrNameLst>
                                      </p:cBhvr>
                                      <p:to>
                                        <p:strVal val="visible"/>
                                      </p:to>
                                    </p:set>
                                    <p:animEffect transition="in" filter="wipe(right)">
                                      <p:cBhvr>
                                        <p:cTn id="12" dur="500"/>
                                        <p:tgtEl>
                                          <p:spTgt spid="5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wipe(right)">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righ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right)">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31">
                                            <p:txEl>
                                              <p:pRg st="0" end="0"/>
                                            </p:txEl>
                                          </p:spTgt>
                                        </p:tgtEl>
                                        <p:attrNameLst>
                                          <p:attrName>style.visibility</p:attrName>
                                        </p:attrNameLst>
                                      </p:cBhvr>
                                      <p:to>
                                        <p:strVal val="visible"/>
                                      </p:to>
                                    </p:set>
                                    <p:animEffect transition="in" filter="wipe(right)">
                                      <p:cBhvr>
                                        <p:cTn id="3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7729269" y="560873"/>
            <a:ext cx="2938732" cy="4987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auto">
              <a:spcAft>
                <a:spcPts val="0"/>
              </a:spcAft>
            </a:pPr>
            <a:r>
              <a:rPr lang="ar-SA" sz="2400" b="1" dirty="0">
                <a:solidFill>
                  <a:srgbClr val="002060"/>
                </a:solidFill>
                <a:effectLst>
                  <a:outerShdw blurRad="38100" dist="38100" dir="2700000" algn="tl">
                    <a:srgbClr val="000000">
                      <a:alpha val="43137"/>
                    </a:srgbClr>
                  </a:outerShdw>
                </a:effectLst>
                <a:latin typeface="Calibri" panose="020F0502020204030204" pitchFamily="34" charset="0"/>
              </a:rPr>
              <a:t>الطاقة والقدرة الكهربائية</a:t>
            </a:r>
            <a:endParaRPr lang="en-US" sz="2400" b="1" dirty="0">
              <a:solidFill>
                <a:srgbClr val="002060"/>
              </a:solidFill>
              <a:effectLst>
                <a:outerShdw blurRad="38100" dist="38100" dir="2700000" algn="tl">
                  <a:srgbClr val="000000">
                    <a:alpha val="43137"/>
                  </a:srgbClr>
                </a:outerShdw>
              </a:effectLst>
              <a:latin typeface="Calibri" panose="020F0502020204030204" pitchFamily="34" charset="0"/>
            </a:endParaRPr>
          </a:p>
        </p:txBody>
      </p:sp>
      <p:sp>
        <p:nvSpPr>
          <p:cNvPr id="11" name="Rectangle 10"/>
          <p:cNvSpPr/>
          <p:nvPr/>
        </p:nvSpPr>
        <p:spPr>
          <a:xfrm>
            <a:off x="8369855" y="1128041"/>
            <a:ext cx="1661992" cy="43088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a-ET" sz="2200" b="1" spc="50" dirty="0" smtClean="0">
                <a:ln w="11430"/>
                <a:solidFill>
                  <a:srgbClr val="C00000"/>
                </a:solidFill>
              </a:rPr>
              <a:t>مثال </a:t>
            </a:r>
            <a:r>
              <a:rPr lang="ar-SA" sz="2200" b="1" spc="50" dirty="0" smtClean="0">
                <a:ln w="11430"/>
                <a:solidFill>
                  <a:srgbClr val="C00000"/>
                </a:solidFill>
              </a:rPr>
              <a:t>3</a:t>
            </a:r>
            <a:endParaRPr lang="en-US" sz="2200" b="1" spc="50" dirty="0">
              <a:ln w="11430"/>
              <a:solidFill>
                <a:srgbClr val="C00000"/>
              </a:solidFill>
            </a:endParaRPr>
          </a:p>
        </p:txBody>
      </p:sp>
      <p:pic>
        <p:nvPicPr>
          <p:cNvPr id="12" name="Picture 11" descr="question-mark.png"/>
          <p:cNvPicPr>
            <a:picLocks noChangeAspect="1"/>
          </p:cNvPicPr>
          <p:nvPr/>
        </p:nvPicPr>
        <p:blipFill>
          <a:blip r:embed="rId2" cstate="print"/>
          <a:stretch>
            <a:fillRect/>
          </a:stretch>
        </p:blipFill>
        <p:spPr>
          <a:xfrm>
            <a:off x="9951311" y="1186450"/>
            <a:ext cx="856061" cy="856061"/>
          </a:xfrm>
          <a:prstGeom prst="rect">
            <a:avLst/>
          </a:prstGeom>
        </p:spPr>
      </p:pic>
      <p:sp>
        <p:nvSpPr>
          <p:cNvPr id="13" name="Rectangle 12"/>
          <p:cNvSpPr>
            <a:spLocks noChangeArrowheads="1"/>
          </p:cNvSpPr>
          <p:nvPr/>
        </p:nvSpPr>
        <p:spPr bwMode="auto">
          <a:xfrm>
            <a:off x="4533088" y="1567980"/>
            <a:ext cx="5494525" cy="371876"/>
          </a:xfrm>
          <a:prstGeom prst="rect">
            <a:avLst/>
          </a:prstGeom>
          <a:noFill/>
          <a:ln>
            <a:noFill/>
          </a:ln>
          <a:effectLst/>
        </p:spPr>
        <p:txBody>
          <a:bodyPr vert="horz" wrap="square" lIns="91440" tIns="0" rIns="9144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rtl="1"/>
            <a:r>
              <a:rPr lang="ar-SA" altLang="en-US" sz="2000" b="1" dirty="0" smtClean="0">
                <a:latin typeface="+mj-lt"/>
                <a:cs typeface="Times New Roman" panose="02020603050405020304" pitchFamily="18" charset="0"/>
              </a:rPr>
              <a:t>فرن كهربائي بياناته المدونة عليه (250 فولت، 3000 واط)،</a:t>
            </a:r>
            <a:endParaRPr kumimoji="0" lang="en-US" altLang="en-US" sz="2000" b="1" i="0" u="none" strike="noStrike" cap="none" normalizeH="0" baseline="0" dirty="0" smtClean="0">
              <a:ln>
                <a:noFill/>
              </a:ln>
              <a:effectLst/>
              <a:latin typeface="+mj-lt"/>
              <a:cs typeface="Times New Roman" panose="02020603050405020304" pitchFamily="18" charset="0"/>
            </a:endParaRPr>
          </a:p>
        </p:txBody>
      </p:sp>
      <p:sp>
        <p:nvSpPr>
          <p:cNvPr id="64" name="Rectangle 63"/>
          <p:cNvSpPr>
            <a:spLocks noChangeArrowheads="1"/>
          </p:cNvSpPr>
          <p:nvPr/>
        </p:nvSpPr>
        <p:spPr bwMode="auto">
          <a:xfrm>
            <a:off x="5000017" y="2100888"/>
            <a:ext cx="5193158" cy="371876"/>
          </a:xfrm>
          <a:prstGeom prst="rect">
            <a:avLst/>
          </a:prstGeom>
          <a:noFill/>
          <a:ln>
            <a:noFill/>
          </a:ln>
          <a:effectLst/>
        </p:spPr>
        <p:txBody>
          <a:bodyPr vert="horz" wrap="square" lIns="91440" tIns="0" rIns="9144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457200" indent="-398463" algn="justLow" rtl="1"/>
            <a:r>
              <a:rPr lang="ar-SA" altLang="en-US" sz="2000" b="1" dirty="0" smtClean="0">
                <a:latin typeface="+mj-lt"/>
                <a:cs typeface="Times New Roman" panose="02020603050405020304" pitchFamily="18" charset="0"/>
              </a:rPr>
              <a:t>(ج) احسب قيمة مقاومة الفرن الكهربائي.</a:t>
            </a:r>
            <a:endParaRPr kumimoji="0" lang="en-US" altLang="en-US" sz="2000" b="1" i="0" u="none" strike="noStrike" cap="none" normalizeH="0" baseline="0" dirty="0" smtClean="0">
              <a:ln>
                <a:noFill/>
              </a:ln>
              <a:effectLst/>
              <a:latin typeface="+mj-lt"/>
              <a:cs typeface="Times New Roman" panose="02020603050405020304" pitchFamily="18" charset="0"/>
            </a:endParaRPr>
          </a:p>
        </p:txBody>
      </p:sp>
      <p:sp>
        <p:nvSpPr>
          <p:cNvPr id="54" name="Rectangle 53"/>
          <p:cNvSpPr>
            <a:spLocks noChangeArrowheads="1"/>
          </p:cNvSpPr>
          <p:nvPr/>
        </p:nvSpPr>
        <p:spPr bwMode="auto">
          <a:xfrm>
            <a:off x="6060333" y="2689290"/>
            <a:ext cx="3578174" cy="371876"/>
          </a:xfrm>
          <a:prstGeom prst="rect">
            <a:avLst/>
          </a:prstGeom>
          <a:noFill/>
          <a:ln>
            <a:noFill/>
          </a:ln>
          <a:effectLst/>
        </p:spPr>
        <p:txBody>
          <a:bodyPr vert="horz" wrap="square" lIns="91440" tIns="0" rIns="9144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Low" rtl="1"/>
            <a:r>
              <a:rPr lang="ar-SA" altLang="en-US" sz="2000" b="1" dirty="0" smtClean="0">
                <a:solidFill>
                  <a:srgbClr val="C00000"/>
                </a:solidFill>
                <a:latin typeface="+mj-lt"/>
                <a:cs typeface="Times New Roman" panose="02020603050405020304" pitchFamily="18" charset="0"/>
              </a:rPr>
              <a:t>فرق الجهد =  شدة التيار × المقاومة</a:t>
            </a:r>
            <a:endParaRPr kumimoji="0" lang="en-US" altLang="en-US" sz="2000" b="1" i="0" u="none" strike="noStrike" cap="none" normalizeH="0" baseline="0" dirty="0" smtClean="0">
              <a:ln>
                <a:noFill/>
              </a:ln>
              <a:solidFill>
                <a:srgbClr val="C00000"/>
              </a:solidFill>
              <a:effectLst/>
              <a:latin typeface="+mj-lt"/>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1712070" y="1690211"/>
            <a:ext cx="2577829" cy="1777989"/>
          </a:xfrm>
          <a:prstGeom prst="rect">
            <a:avLst/>
          </a:prstGeom>
        </p:spPr>
      </p:pic>
      <p:sp>
        <p:nvSpPr>
          <p:cNvPr id="14" name="Rectangle 13"/>
          <p:cNvSpPr>
            <a:spLocks noChangeArrowheads="1"/>
          </p:cNvSpPr>
          <p:nvPr/>
        </p:nvSpPr>
        <p:spPr bwMode="auto">
          <a:xfrm>
            <a:off x="7736459" y="3339659"/>
            <a:ext cx="1267951" cy="371876"/>
          </a:xfrm>
          <a:prstGeom prst="rect">
            <a:avLst/>
          </a:prstGeom>
          <a:noFill/>
          <a:ln>
            <a:noFill/>
          </a:ln>
          <a:effectLst/>
        </p:spPr>
        <p:txBody>
          <a:bodyPr vert="horz" wrap="square" lIns="91440" tIns="0" rIns="9144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Low" rtl="1"/>
            <a:r>
              <a:rPr lang="ar-SA" altLang="en-US" sz="2000" b="1" dirty="0" smtClean="0">
                <a:solidFill>
                  <a:srgbClr val="C00000"/>
                </a:solidFill>
                <a:latin typeface="+mj-lt"/>
                <a:cs typeface="Times New Roman" panose="02020603050405020304" pitchFamily="18" charset="0"/>
              </a:rPr>
              <a:t>جـ = ت × م</a:t>
            </a:r>
            <a:endParaRPr kumimoji="0" lang="en-US" altLang="en-US" sz="2000" b="1" i="0" u="none" strike="noStrike" cap="none" normalizeH="0" baseline="0" dirty="0" smtClean="0">
              <a:ln>
                <a:noFill/>
              </a:ln>
              <a:solidFill>
                <a:srgbClr val="C00000"/>
              </a:solidFill>
              <a:effectLst/>
              <a:latin typeface="+mj-lt"/>
              <a:cs typeface="Times New Roman" panose="02020603050405020304" pitchFamily="18" charset="0"/>
            </a:endParaRPr>
          </a:p>
        </p:txBody>
      </p:sp>
      <p:grpSp>
        <p:nvGrpSpPr>
          <p:cNvPr id="15" name="Group 14"/>
          <p:cNvGrpSpPr/>
          <p:nvPr/>
        </p:nvGrpSpPr>
        <p:grpSpPr>
          <a:xfrm>
            <a:off x="7845689" y="3792446"/>
            <a:ext cx="1211884" cy="837408"/>
            <a:chOff x="964026" y="27524"/>
            <a:chExt cx="1057566" cy="592358"/>
          </a:xfrm>
        </p:grpSpPr>
        <p:grpSp>
          <p:nvGrpSpPr>
            <p:cNvPr id="16" name="Group 15"/>
            <p:cNvGrpSpPr/>
            <p:nvPr/>
          </p:nvGrpSpPr>
          <p:grpSpPr>
            <a:xfrm>
              <a:off x="964026" y="27524"/>
              <a:ext cx="617480" cy="592358"/>
              <a:chOff x="964026" y="27524"/>
              <a:chExt cx="617480" cy="592358"/>
            </a:xfrm>
          </p:grpSpPr>
          <p:grpSp>
            <p:nvGrpSpPr>
              <p:cNvPr id="18" name="Group 17"/>
              <p:cNvGrpSpPr/>
              <p:nvPr/>
            </p:nvGrpSpPr>
            <p:grpSpPr>
              <a:xfrm>
                <a:off x="964026" y="27524"/>
                <a:ext cx="617480" cy="592358"/>
                <a:chOff x="964026" y="27524"/>
                <a:chExt cx="617480" cy="592358"/>
              </a:xfrm>
            </p:grpSpPr>
            <p:sp>
              <p:nvSpPr>
                <p:cNvPr id="20" name="Text Box 41"/>
                <p:cNvSpPr txBox="1"/>
                <p:nvPr/>
              </p:nvSpPr>
              <p:spPr>
                <a:xfrm>
                  <a:off x="964026" y="27524"/>
                  <a:ext cx="617480" cy="3438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ar-SA" sz="2000" b="1" dirty="0" smtClean="0">
                      <a:solidFill>
                        <a:srgbClr val="C00000"/>
                      </a:solidFill>
                      <a:latin typeface="Calibri" panose="020F0502020204030204" pitchFamily="34" charset="0"/>
                      <a:ea typeface="Calibri" panose="020F0502020204030204" pitchFamily="34" charset="0"/>
                    </a:rPr>
                    <a:t>جـ</a:t>
                  </a:r>
                  <a:endParaRPr lang="en-US" sz="2000" baseline="-25000" dirty="0">
                    <a:solidFill>
                      <a:srgbClr val="C00000"/>
                    </a:solidFill>
                    <a:effectLst/>
                    <a:latin typeface="Calibri" panose="020F0502020204030204" pitchFamily="34" charset="0"/>
                    <a:ea typeface="Calibri" panose="020F0502020204030204" pitchFamily="34" charset="0"/>
                  </a:endParaRPr>
                </a:p>
              </p:txBody>
            </p:sp>
            <p:sp>
              <p:nvSpPr>
                <p:cNvPr id="21" name="Text Box 42"/>
                <p:cNvSpPr txBox="1"/>
                <p:nvPr/>
              </p:nvSpPr>
              <p:spPr>
                <a:xfrm>
                  <a:off x="1032414" y="276347"/>
                  <a:ext cx="489929" cy="34353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rtl="1">
                    <a:lnSpc>
                      <a:spcPct val="107000"/>
                    </a:lnSpc>
                    <a:spcAft>
                      <a:spcPts val="800"/>
                    </a:spcAft>
                  </a:pPr>
                  <a:r>
                    <a:rPr lang="ar-SA" sz="2000" b="1" dirty="0" smtClean="0">
                      <a:solidFill>
                        <a:srgbClr val="C00000"/>
                      </a:solidFill>
                      <a:effectLst/>
                      <a:latin typeface="Calibri" panose="020F0502020204030204" pitchFamily="34" charset="0"/>
                      <a:ea typeface="Calibri" panose="020F0502020204030204" pitchFamily="34" charset="0"/>
                    </a:rPr>
                    <a:t>ت</a:t>
                  </a:r>
                  <a:endParaRPr lang="en-US" sz="2000" b="1" dirty="0">
                    <a:solidFill>
                      <a:srgbClr val="C00000"/>
                    </a:solidFill>
                    <a:effectLst/>
                    <a:latin typeface="Calibri" panose="020F0502020204030204" pitchFamily="34" charset="0"/>
                    <a:ea typeface="Calibri" panose="020F0502020204030204" pitchFamily="34" charset="0"/>
                  </a:endParaRPr>
                </a:p>
              </p:txBody>
            </p:sp>
          </p:grpSp>
          <p:cxnSp>
            <p:nvCxnSpPr>
              <p:cNvPr id="19" name="Straight Connector 18"/>
              <p:cNvCxnSpPr/>
              <p:nvPr/>
            </p:nvCxnSpPr>
            <p:spPr>
              <a:xfrm>
                <a:off x="1032414" y="276347"/>
                <a:ext cx="428713" cy="516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7" name="Text Box 44"/>
            <p:cNvSpPr txBox="1"/>
            <p:nvPr/>
          </p:nvSpPr>
          <p:spPr>
            <a:xfrm>
              <a:off x="1481379" y="131674"/>
              <a:ext cx="540213" cy="34353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rtl="1">
                <a:lnSpc>
                  <a:spcPct val="107000"/>
                </a:lnSpc>
                <a:spcAft>
                  <a:spcPts val="800"/>
                </a:spcAft>
              </a:pPr>
              <a:r>
                <a:rPr lang="ar-SA" sz="2000" b="1" dirty="0" smtClean="0">
                  <a:solidFill>
                    <a:srgbClr val="C00000"/>
                  </a:solidFill>
                  <a:latin typeface="Calibri" panose="020F0502020204030204" pitchFamily="34" charset="0"/>
                  <a:ea typeface="Calibri" panose="020F0502020204030204" pitchFamily="34" charset="0"/>
                </a:rPr>
                <a:t>م</a:t>
              </a:r>
              <a:r>
                <a:rPr lang="ar-SA" sz="2000" dirty="0" smtClean="0">
                  <a:solidFill>
                    <a:srgbClr val="C00000"/>
                  </a:solidFill>
                  <a:latin typeface="Calibri" panose="020F0502020204030204" pitchFamily="34" charset="0"/>
                  <a:ea typeface="Calibri" panose="020F0502020204030204" pitchFamily="34" charset="0"/>
                </a:rPr>
                <a:t> =</a:t>
              </a:r>
              <a:endParaRPr lang="en-US" sz="2000" dirty="0">
                <a:solidFill>
                  <a:srgbClr val="C00000"/>
                </a:solidFill>
                <a:latin typeface="Calibri" panose="020F0502020204030204" pitchFamily="34" charset="0"/>
                <a:ea typeface="Calibri" panose="020F0502020204030204" pitchFamily="34" charset="0"/>
              </a:endParaRPr>
            </a:p>
          </p:txBody>
        </p:sp>
      </p:grpSp>
      <p:grpSp>
        <p:nvGrpSpPr>
          <p:cNvPr id="22" name="Group 21"/>
          <p:cNvGrpSpPr/>
          <p:nvPr/>
        </p:nvGrpSpPr>
        <p:grpSpPr>
          <a:xfrm>
            <a:off x="7845689" y="4679935"/>
            <a:ext cx="1211884" cy="827680"/>
            <a:chOff x="964026" y="27524"/>
            <a:chExt cx="1057566" cy="585477"/>
          </a:xfrm>
        </p:grpSpPr>
        <p:grpSp>
          <p:nvGrpSpPr>
            <p:cNvPr id="23" name="Group 22"/>
            <p:cNvGrpSpPr/>
            <p:nvPr/>
          </p:nvGrpSpPr>
          <p:grpSpPr>
            <a:xfrm>
              <a:off x="964026" y="27524"/>
              <a:ext cx="617480" cy="585477"/>
              <a:chOff x="964026" y="27524"/>
              <a:chExt cx="617480" cy="585477"/>
            </a:xfrm>
          </p:grpSpPr>
          <p:grpSp>
            <p:nvGrpSpPr>
              <p:cNvPr id="25" name="Group 24"/>
              <p:cNvGrpSpPr/>
              <p:nvPr/>
            </p:nvGrpSpPr>
            <p:grpSpPr>
              <a:xfrm>
                <a:off x="964026" y="27524"/>
                <a:ext cx="617480" cy="585477"/>
                <a:chOff x="964026" y="27524"/>
                <a:chExt cx="617480" cy="585477"/>
              </a:xfrm>
            </p:grpSpPr>
            <p:sp>
              <p:nvSpPr>
                <p:cNvPr id="27" name="Text Box 41"/>
                <p:cNvSpPr txBox="1"/>
                <p:nvPr/>
              </p:nvSpPr>
              <p:spPr>
                <a:xfrm>
                  <a:off x="964026" y="27524"/>
                  <a:ext cx="617480" cy="3438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ar-SA" sz="2000" b="1" dirty="0" smtClean="0">
                      <a:solidFill>
                        <a:srgbClr val="C00000"/>
                      </a:solidFill>
                      <a:effectLst/>
                      <a:latin typeface="Calibri" panose="020F0502020204030204" pitchFamily="34" charset="0"/>
                      <a:ea typeface="Calibri" panose="020F0502020204030204" pitchFamily="34" charset="0"/>
                    </a:rPr>
                    <a:t>250</a:t>
                  </a:r>
                  <a:endParaRPr lang="en-US" sz="2000" baseline="-25000" dirty="0">
                    <a:solidFill>
                      <a:srgbClr val="C00000"/>
                    </a:solidFill>
                    <a:effectLst/>
                    <a:latin typeface="Calibri" panose="020F0502020204030204" pitchFamily="34" charset="0"/>
                    <a:ea typeface="Calibri" panose="020F0502020204030204" pitchFamily="34" charset="0"/>
                  </a:endParaRPr>
                </a:p>
              </p:txBody>
            </p:sp>
            <p:sp>
              <p:nvSpPr>
                <p:cNvPr id="28" name="Text Box 42"/>
                <p:cNvSpPr txBox="1"/>
                <p:nvPr/>
              </p:nvSpPr>
              <p:spPr>
                <a:xfrm>
                  <a:off x="1015435" y="269466"/>
                  <a:ext cx="489929" cy="34353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rtl="1">
                    <a:lnSpc>
                      <a:spcPct val="107000"/>
                    </a:lnSpc>
                    <a:spcAft>
                      <a:spcPts val="800"/>
                    </a:spcAft>
                  </a:pPr>
                  <a:r>
                    <a:rPr lang="ar-SA" sz="2000" b="1" dirty="0" smtClean="0">
                      <a:solidFill>
                        <a:srgbClr val="C00000"/>
                      </a:solidFill>
                      <a:effectLst/>
                      <a:latin typeface="Calibri" panose="020F0502020204030204" pitchFamily="34" charset="0"/>
                      <a:ea typeface="Calibri" panose="020F0502020204030204" pitchFamily="34" charset="0"/>
                    </a:rPr>
                    <a:t>12</a:t>
                  </a:r>
                  <a:endParaRPr lang="en-US" sz="2000" baseline="-25000" dirty="0">
                    <a:solidFill>
                      <a:srgbClr val="C00000"/>
                    </a:solidFill>
                    <a:effectLst/>
                    <a:latin typeface="Calibri" panose="020F0502020204030204" pitchFamily="34" charset="0"/>
                    <a:ea typeface="Calibri" panose="020F0502020204030204" pitchFamily="34" charset="0"/>
                  </a:endParaRPr>
                </a:p>
              </p:txBody>
            </p:sp>
          </p:grpSp>
          <p:cxnSp>
            <p:nvCxnSpPr>
              <p:cNvPr id="26" name="Straight Connector 25"/>
              <p:cNvCxnSpPr/>
              <p:nvPr/>
            </p:nvCxnSpPr>
            <p:spPr>
              <a:xfrm>
                <a:off x="1032414" y="276347"/>
                <a:ext cx="428713" cy="516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4" name="Text Box 44"/>
            <p:cNvSpPr txBox="1"/>
            <p:nvPr/>
          </p:nvSpPr>
          <p:spPr>
            <a:xfrm>
              <a:off x="1481379" y="131674"/>
              <a:ext cx="540213" cy="34353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rtl="1">
                <a:lnSpc>
                  <a:spcPct val="107000"/>
                </a:lnSpc>
                <a:spcAft>
                  <a:spcPts val="800"/>
                </a:spcAft>
              </a:pPr>
              <a:r>
                <a:rPr lang="ar-SA" sz="2000" dirty="0" smtClean="0">
                  <a:solidFill>
                    <a:srgbClr val="C00000"/>
                  </a:solidFill>
                  <a:latin typeface="Calibri" panose="020F0502020204030204" pitchFamily="34" charset="0"/>
                  <a:ea typeface="Calibri" panose="020F0502020204030204" pitchFamily="34" charset="0"/>
                </a:rPr>
                <a:t>=</a:t>
              </a:r>
              <a:endParaRPr lang="en-US" sz="2000" dirty="0">
                <a:solidFill>
                  <a:srgbClr val="C00000"/>
                </a:solidFill>
                <a:latin typeface="Calibri" panose="020F0502020204030204" pitchFamily="34" charset="0"/>
                <a:ea typeface="Calibri" panose="020F0502020204030204" pitchFamily="34" charset="0"/>
              </a:endParaRPr>
            </a:p>
          </p:txBody>
        </p:sp>
      </p:grpSp>
      <p:sp>
        <p:nvSpPr>
          <p:cNvPr id="29" name="Rectangle 28"/>
          <p:cNvSpPr>
            <a:spLocks noChangeArrowheads="1"/>
          </p:cNvSpPr>
          <p:nvPr/>
        </p:nvSpPr>
        <p:spPr bwMode="auto">
          <a:xfrm>
            <a:off x="7567412" y="5596608"/>
            <a:ext cx="1267951" cy="371876"/>
          </a:xfrm>
          <a:prstGeom prst="rect">
            <a:avLst/>
          </a:prstGeom>
          <a:noFill/>
          <a:ln>
            <a:noFill/>
          </a:ln>
          <a:effectLst/>
        </p:spPr>
        <p:txBody>
          <a:bodyPr vert="horz" wrap="square" lIns="91440" tIns="0" rIns="9144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Low" rtl="1"/>
            <a:r>
              <a:rPr lang="ar-SA" altLang="en-US" sz="2000" b="1" dirty="0" smtClean="0">
                <a:solidFill>
                  <a:srgbClr val="C00000"/>
                </a:solidFill>
                <a:latin typeface="+mj-lt"/>
                <a:cs typeface="Times New Roman" panose="02020603050405020304" pitchFamily="18" charset="0"/>
              </a:rPr>
              <a:t> = 20.8 أوم</a:t>
            </a:r>
            <a:endParaRPr kumimoji="0" lang="en-US" altLang="en-US" sz="2000" b="1" i="0" u="none" strike="noStrike" cap="none" normalizeH="0" baseline="0" dirty="0" smtClean="0">
              <a:ln>
                <a:noFill/>
              </a:ln>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734881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64">
                                            <p:txEl>
                                              <p:pRg st="0" end="0"/>
                                            </p:txEl>
                                          </p:spTgt>
                                        </p:tgtEl>
                                        <p:attrNameLst>
                                          <p:attrName>style.visibility</p:attrName>
                                        </p:attrNameLst>
                                      </p:cBhvr>
                                      <p:to>
                                        <p:strVal val="visible"/>
                                      </p:to>
                                    </p:set>
                                    <p:animEffect transition="in" filter="wipe(right)">
                                      <p:cBhvr>
                                        <p:cTn id="7" dur="500"/>
                                        <p:tgtEl>
                                          <p:spTgt spid="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54">
                                            <p:txEl>
                                              <p:pRg st="0" end="0"/>
                                            </p:txEl>
                                          </p:spTgt>
                                        </p:tgtEl>
                                        <p:attrNameLst>
                                          <p:attrName>style.visibility</p:attrName>
                                        </p:attrNameLst>
                                      </p:cBhvr>
                                      <p:to>
                                        <p:strVal val="visible"/>
                                      </p:to>
                                    </p:set>
                                    <p:animEffect transition="in" filter="wipe(right)">
                                      <p:cBhvr>
                                        <p:cTn id="12" dur="500"/>
                                        <p:tgtEl>
                                          <p:spTgt spid="5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wipe(right)">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righ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right)">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29">
                                            <p:txEl>
                                              <p:pRg st="0" end="0"/>
                                            </p:txEl>
                                          </p:spTgt>
                                        </p:tgtEl>
                                        <p:attrNameLst>
                                          <p:attrName>style.visibility</p:attrName>
                                        </p:attrNameLst>
                                      </p:cBhvr>
                                      <p:to>
                                        <p:strVal val="visible"/>
                                      </p:to>
                                    </p:set>
                                    <p:animEffect transition="in" filter="wipe(right)">
                                      <p:cBhvr>
                                        <p:cTn id="32"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255546" y="2561457"/>
            <a:ext cx="1319516" cy="2286000"/>
          </a:xfrm>
          <a:prstGeom prst="rect">
            <a:avLst/>
          </a:prstGeom>
        </p:spPr>
      </p:pic>
      <p:sp>
        <p:nvSpPr>
          <p:cNvPr id="19" name="Rounded Rectangle 18"/>
          <p:cNvSpPr/>
          <p:nvPr/>
        </p:nvSpPr>
        <p:spPr>
          <a:xfrm>
            <a:off x="7729269" y="2868440"/>
            <a:ext cx="2334638" cy="1692502"/>
          </a:xfrm>
          <a:prstGeom prst="roundRect">
            <a:avLst/>
          </a:prstGeom>
          <a:solidFill>
            <a:schemeClr val="accent2">
              <a:lumMod val="20000"/>
              <a:lumOff val="8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3"/>
          <p:cNvSpPr txBox="1">
            <a:spLocks/>
          </p:cNvSpPr>
          <p:nvPr/>
        </p:nvSpPr>
        <p:spPr>
          <a:xfrm>
            <a:off x="7729269" y="560873"/>
            <a:ext cx="2938732" cy="4987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auto">
              <a:spcAft>
                <a:spcPts val="0"/>
              </a:spcAft>
            </a:pPr>
            <a:r>
              <a:rPr lang="ar-SA" sz="2400" b="1" dirty="0">
                <a:solidFill>
                  <a:srgbClr val="002060"/>
                </a:solidFill>
                <a:effectLst>
                  <a:outerShdw blurRad="38100" dist="38100" dir="2700000" algn="tl">
                    <a:srgbClr val="000000">
                      <a:alpha val="43137"/>
                    </a:srgbClr>
                  </a:outerShdw>
                </a:effectLst>
                <a:latin typeface="Calibri" panose="020F0502020204030204" pitchFamily="34" charset="0"/>
              </a:rPr>
              <a:t>الطاقة والقدرة الكهربائية</a:t>
            </a:r>
            <a:endParaRPr lang="en-US" sz="2400" b="1" dirty="0">
              <a:solidFill>
                <a:srgbClr val="002060"/>
              </a:solidFill>
              <a:effectLst>
                <a:outerShdw blurRad="38100" dist="38100" dir="2700000" algn="tl">
                  <a:srgbClr val="000000">
                    <a:alpha val="43137"/>
                  </a:srgbClr>
                </a:outerShdw>
              </a:effectLst>
              <a:latin typeface="Calibri" panose="020F0502020204030204" pitchFamily="34" charset="0"/>
            </a:endParaRPr>
          </a:p>
        </p:txBody>
      </p:sp>
      <p:sp>
        <p:nvSpPr>
          <p:cNvPr id="11" name="Rectangle 10"/>
          <p:cNvSpPr/>
          <p:nvPr/>
        </p:nvSpPr>
        <p:spPr>
          <a:xfrm>
            <a:off x="8369855" y="1128041"/>
            <a:ext cx="1661992" cy="43088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a-ET" sz="2200" b="1" spc="50" dirty="0" smtClean="0">
                <a:ln w="11430"/>
                <a:solidFill>
                  <a:srgbClr val="C00000"/>
                </a:solidFill>
              </a:rPr>
              <a:t>مثال </a:t>
            </a:r>
            <a:r>
              <a:rPr lang="ar-SA" sz="2200" b="1" spc="50" dirty="0" smtClean="0">
                <a:ln w="11430"/>
                <a:solidFill>
                  <a:srgbClr val="C00000"/>
                </a:solidFill>
              </a:rPr>
              <a:t>4</a:t>
            </a:r>
            <a:endParaRPr lang="en-US" sz="2200" b="1" spc="50" dirty="0">
              <a:ln w="11430"/>
              <a:solidFill>
                <a:srgbClr val="C00000"/>
              </a:solidFill>
            </a:endParaRPr>
          </a:p>
        </p:txBody>
      </p:sp>
      <p:pic>
        <p:nvPicPr>
          <p:cNvPr id="12" name="Picture 11" descr="question-mark.png"/>
          <p:cNvPicPr>
            <a:picLocks noChangeAspect="1"/>
          </p:cNvPicPr>
          <p:nvPr/>
        </p:nvPicPr>
        <p:blipFill>
          <a:blip r:embed="rId3" cstate="print"/>
          <a:stretch>
            <a:fillRect/>
          </a:stretch>
        </p:blipFill>
        <p:spPr>
          <a:xfrm>
            <a:off x="9951311" y="1186450"/>
            <a:ext cx="856061" cy="856061"/>
          </a:xfrm>
          <a:prstGeom prst="rect">
            <a:avLst/>
          </a:prstGeom>
        </p:spPr>
      </p:pic>
      <p:sp>
        <p:nvSpPr>
          <p:cNvPr id="13" name="Rectangle 12"/>
          <p:cNvSpPr>
            <a:spLocks noChangeArrowheads="1"/>
          </p:cNvSpPr>
          <p:nvPr/>
        </p:nvSpPr>
        <p:spPr bwMode="auto">
          <a:xfrm>
            <a:off x="1524000" y="1554040"/>
            <a:ext cx="8532797" cy="987430"/>
          </a:xfrm>
          <a:prstGeom prst="rect">
            <a:avLst/>
          </a:prstGeom>
          <a:noFill/>
          <a:ln>
            <a:noFill/>
          </a:ln>
          <a:effectLst/>
        </p:spPr>
        <p:txBody>
          <a:bodyPr vert="horz" wrap="square" lIns="91440" tIns="0" rIns="9144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rtl="1"/>
            <a:r>
              <a:rPr lang="ar-SA" altLang="en-US" sz="2000" b="1" dirty="0" smtClean="0">
                <a:latin typeface="+mj-lt"/>
                <a:cs typeface="Times New Roman" panose="02020603050405020304" pitchFamily="18" charset="0"/>
              </a:rPr>
              <a:t>نظمت شركة للأجهزة الكهربائية حملة تسويقية لتشجيع المواطنين على استخدام مصابيح (</a:t>
            </a:r>
            <a:r>
              <a:rPr lang="en-US" altLang="en-US" sz="2000" b="1" dirty="0" smtClean="0">
                <a:latin typeface="+mj-lt"/>
                <a:cs typeface="Times New Roman" panose="02020603050405020304" pitchFamily="18" charset="0"/>
              </a:rPr>
              <a:t>LED</a:t>
            </a:r>
            <a:r>
              <a:rPr lang="ar-SA" altLang="en-US" sz="2000" b="1" dirty="0" smtClean="0">
                <a:latin typeface="+mj-lt"/>
                <a:cs typeface="Times New Roman" panose="02020603050405020304" pitchFamily="18" charset="0"/>
              </a:rPr>
              <a:t>). من بين المواصفات التي ركزت عليها الحملة، في تسويق هذا المنتج، ترشيد استهلاك الطاقة الكهربائية وتخفيض التكلفة المالية الإجمالية، مقارنة مع المصابيح العادية، مع نفس جودة الإضاءة.</a:t>
            </a:r>
            <a:endParaRPr kumimoji="0" lang="en-US" altLang="en-US" sz="2000" b="1" i="0" u="none" strike="noStrike" cap="none" normalizeH="0" baseline="0" dirty="0" smtClean="0">
              <a:ln>
                <a:noFill/>
              </a:ln>
              <a:effectLst/>
              <a:latin typeface="+mj-lt"/>
              <a:cs typeface="Times New Roman" panose="02020603050405020304" pitchFamily="18" charset="0"/>
            </a:endParaRPr>
          </a:p>
        </p:txBody>
      </p:sp>
      <p:pic>
        <p:nvPicPr>
          <p:cNvPr id="3" name="Picture 2"/>
          <p:cNvPicPr>
            <a:picLocks noChangeAspect="1"/>
          </p:cNvPicPr>
          <p:nvPr/>
        </p:nvPicPr>
        <p:blipFill>
          <a:blip r:embed="rId4"/>
          <a:stretch>
            <a:fillRect/>
          </a:stretch>
        </p:blipFill>
        <p:spPr>
          <a:xfrm>
            <a:off x="1868082" y="2561457"/>
            <a:ext cx="1382751" cy="2286000"/>
          </a:xfrm>
          <a:prstGeom prst="rect">
            <a:avLst/>
          </a:prstGeom>
        </p:spPr>
      </p:pic>
      <p:sp>
        <p:nvSpPr>
          <p:cNvPr id="8" name="TextBox 7"/>
          <p:cNvSpPr txBox="1"/>
          <p:nvPr/>
        </p:nvSpPr>
        <p:spPr>
          <a:xfrm>
            <a:off x="7623878" y="2973142"/>
            <a:ext cx="2324911" cy="1477328"/>
          </a:xfrm>
          <a:prstGeom prst="rect">
            <a:avLst/>
          </a:prstGeom>
          <a:noFill/>
          <a:ln w="12700">
            <a:noFill/>
          </a:ln>
        </p:spPr>
        <p:txBody>
          <a:bodyPr wrap="square" rtlCol="0">
            <a:spAutoFit/>
          </a:bodyPr>
          <a:lstStyle/>
          <a:p>
            <a:pPr algn="ctr" rtl="1"/>
            <a:r>
              <a:rPr lang="ar-SA" b="1" dirty="0" smtClean="0">
                <a:solidFill>
                  <a:srgbClr val="C00000"/>
                </a:solidFill>
                <a:effectLst>
                  <a:outerShdw blurRad="38100" dist="38100" dir="2700000" algn="tl">
                    <a:srgbClr val="000000">
                      <a:alpha val="43137"/>
                    </a:srgbClr>
                  </a:outerShdw>
                </a:effectLst>
              </a:rPr>
              <a:t>مصباح </a:t>
            </a:r>
            <a:r>
              <a:rPr lang="en-US" b="1" dirty="0" smtClean="0">
                <a:solidFill>
                  <a:srgbClr val="C00000"/>
                </a:solidFill>
                <a:effectLst>
                  <a:outerShdw blurRad="38100" dist="38100" dir="2700000" algn="tl">
                    <a:srgbClr val="000000">
                      <a:alpha val="43137"/>
                    </a:srgbClr>
                  </a:outerShdw>
                </a:effectLst>
              </a:rPr>
              <a:t>LED</a:t>
            </a:r>
          </a:p>
          <a:p>
            <a:pPr algn="r" rtl="1"/>
            <a:r>
              <a:rPr lang="ar-SA" b="1" dirty="0" smtClean="0"/>
              <a:t>فرق الجهد: 220 فولت</a:t>
            </a:r>
          </a:p>
          <a:p>
            <a:pPr algn="r" rtl="1"/>
            <a:r>
              <a:rPr lang="ar-SA" b="1" dirty="0" smtClean="0"/>
              <a:t>القدرة: 9 واط</a:t>
            </a:r>
          </a:p>
          <a:p>
            <a:pPr algn="r" rtl="1"/>
            <a:r>
              <a:rPr lang="ar-SA" b="1" dirty="0" smtClean="0"/>
              <a:t>مدة التشغيل: 8000 ساعة</a:t>
            </a:r>
          </a:p>
          <a:p>
            <a:pPr algn="r" rtl="1"/>
            <a:r>
              <a:rPr lang="ar-SA" b="1" dirty="0" smtClean="0"/>
              <a:t>الثمن: 5 دنانير</a:t>
            </a:r>
          </a:p>
        </p:txBody>
      </p:sp>
      <p:sp>
        <p:nvSpPr>
          <p:cNvPr id="20" name="Rounded Rectangle 19"/>
          <p:cNvSpPr/>
          <p:nvPr/>
        </p:nvSpPr>
        <p:spPr>
          <a:xfrm>
            <a:off x="3250833" y="2868440"/>
            <a:ext cx="2304648" cy="1692502"/>
          </a:xfrm>
          <a:prstGeom prst="roundRect">
            <a:avLst/>
          </a:prstGeom>
          <a:solidFill>
            <a:schemeClr val="accent2">
              <a:lumMod val="20000"/>
              <a:lumOff val="8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125179" y="2973142"/>
            <a:ext cx="2324911" cy="1477328"/>
          </a:xfrm>
          <a:prstGeom prst="rect">
            <a:avLst/>
          </a:prstGeom>
          <a:noFill/>
          <a:ln w="12700">
            <a:noFill/>
          </a:ln>
        </p:spPr>
        <p:txBody>
          <a:bodyPr wrap="square" rtlCol="0">
            <a:spAutoFit/>
          </a:bodyPr>
          <a:lstStyle/>
          <a:p>
            <a:pPr algn="ctr" rtl="1"/>
            <a:r>
              <a:rPr lang="ar-SA" b="1" dirty="0" smtClean="0">
                <a:solidFill>
                  <a:srgbClr val="C00000"/>
                </a:solidFill>
                <a:effectLst>
                  <a:outerShdw blurRad="38100" dist="38100" dir="2700000" algn="tl">
                    <a:srgbClr val="000000">
                      <a:alpha val="43137"/>
                    </a:srgbClr>
                  </a:outerShdw>
                </a:effectLst>
              </a:rPr>
              <a:t>مصباح عادي</a:t>
            </a:r>
            <a:endParaRPr lang="en-US" b="1" dirty="0" smtClean="0">
              <a:solidFill>
                <a:srgbClr val="C00000"/>
              </a:solidFill>
              <a:effectLst>
                <a:outerShdw blurRad="38100" dist="38100" dir="2700000" algn="tl">
                  <a:srgbClr val="000000">
                    <a:alpha val="43137"/>
                  </a:srgbClr>
                </a:outerShdw>
              </a:effectLst>
            </a:endParaRPr>
          </a:p>
          <a:p>
            <a:pPr algn="r" rtl="1"/>
            <a:r>
              <a:rPr lang="ar-SA" b="1" dirty="0" smtClean="0"/>
              <a:t>فرق الجهد: 220 فولت</a:t>
            </a:r>
          </a:p>
          <a:p>
            <a:pPr algn="r" rtl="1"/>
            <a:r>
              <a:rPr lang="ar-SA" b="1" dirty="0" smtClean="0"/>
              <a:t>القدرة: 75 واط</a:t>
            </a:r>
          </a:p>
          <a:p>
            <a:pPr algn="r" rtl="1"/>
            <a:r>
              <a:rPr lang="ar-SA" b="1" dirty="0" smtClean="0"/>
              <a:t>مدة التشغيل: 1000 ساعة</a:t>
            </a:r>
          </a:p>
          <a:p>
            <a:pPr algn="r" rtl="1"/>
            <a:r>
              <a:rPr lang="ar-SA" b="1" dirty="0" smtClean="0"/>
              <a:t>الثمن: 1 دينار</a:t>
            </a:r>
          </a:p>
        </p:txBody>
      </p:sp>
    </p:spTree>
    <p:extLst>
      <p:ext uri="{BB962C8B-B14F-4D97-AF65-F5344CB8AC3E}">
        <p14:creationId xmlns:p14="http://schemas.microsoft.com/office/powerpoint/2010/main" val="841439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par>
                          <p:cTn id="21" fill="hold">
                            <p:stCondLst>
                              <p:cond delay="500"/>
                            </p:stCondLst>
                            <p:childTnLst>
                              <p:par>
                                <p:cTn id="22" presetID="16" presetClass="entr" presetSubtype="37"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outVertical)">
                                      <p:cBhvr>
                                        <p:cTn id="24" dur="500"/>
                                        <p:tgtEl>
                                          <p:spTgt spid="19"/>
                                        </p:tgtEl>
                                      </p:cBhvr>
                                    </p:animEffect>
                                  </p:childTnLst>
                                </p:cTn>
                              </p:par>
                            </p:childTnLst>
                          </p:cTn>
                        </p:par>
                        <p:par>
                          <p:cTn id="25" fill="hold">
                            <p:stCondLst>
                              <p:cond delay="1000"/>
                            </p:stCondLst>
                            <p:childTnLst>
                              <p:par>
                                <p:cTn id="26" presetID="22" presetClass="entr" presetSubtype="2" fill="hold" nodeType="after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wipe(right)">
                                      <p:cBhvr>
                                        <p:cTn id="28" dur="500"/>
                                        <p:tgtEl>
                                          <p:spTgt spid="8">
                                            <p:txEl>
                                              <p:pRg st="0" end="0"/>
                                            </p:txEl>
                                          </p:spTgt>
                                        </p:tgtEl>
                                      </p:cBhvr>
                                    </p:animEffect>
                                  </p:childTnLst>
                                </p:cTn>
                              </p:par>
                            </p:childTnLst>
                          </p:cTn>
                        </p:par>
                        <p:par>
                          <p:cTn id="29" fill="hold">
                            <p:stCondLst>
                              <p:cond delay="1500"/>
                            </p:stCondLst>
                            <p:childTnLst>
                              <p:par>
                                <p:cTn id="30" presetID="22" presetClass="entr" presetSubtype="2" fill="hold" nodeType="after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wipe(right)">
                                      <p:cBhvr>
                                        <p:cTn id="32" dur="500"/>
                                        <p:tgtEl>
                                          <p:spTgt spid="8">
                                            <p:txEl>
                                              <p:pRg st="1" end="1"/>
                                            </p:txEl>
                                          </p:spTgt>
                                        </p:tgtEl>
                                      </p:cBhvr>
                                    </p:animEffect>
                                  </p:childTnLst>
                                </p:cTn>
                              </p:par>
                            </p:childTnLst>
                          </p:cTn>
                        </p:par>
                        <p:par>
                          <p:cTn id="33" fill="hold">
                            <p:stCondLst>
                              <p:cond delay="2000"/>
                            </p:stCondLst>
                            <p:childTnLst>
                              <p:par>
                                <p:cTn id="34" presetID="22" presetClass="entr" presetSubtype="2" fill="hold" nodeType="afterEffect">
                                  <p:stCondLst>
                                    <p:cond delay="0"/>
                                  </p:stCondLst>
                                  <p:childTnLst>
                                    <p:set>
                                      <p:cBhvr>
                                        <p:cTn id="35" dur="1" fill="hold">
                                          <p:stCondLst>
                                            <p:cond delay="0"/>
                                          </p:stCondLst>
                                        </p:cTn>
                                        <p:tgtEl>
                                          <p:spTgt spid="8">
                                            <p:txEl>
                                              <p:pRg st="2" end="2"/>
                                            </p:txEl>
                                          </p:spTgt>
                                        </p:tgtEl>
                                        <p:attrNameLst>
                                          <p:attrName>style.visibility</p:attrName>
                                        </p:attrNameLst>
                                      </p:cBhvr>
                                      <p:to>
                                        <p:strVal val="visible"/>
                                      </p:to>
                                    </p:set>
                                    <p:animEffect transition="in" filter="wipe(right)">
                                      <p:cBhvr>
                                        <p:cTn id="36" dur="500"/>
                                        <p:tgtEl>
                                          <p:spTgt spid="8">
                                            <p:txEl>
                                              <p:pRg st="2" end="2"/>
                                            </p:txEl>
                                          </p:spTgt>
                                        </p:tgtEl>
                                      </p:cBhvr>
                                    </p:animEffect>
                                  </p:childTnLst>
                                </p:cTn>
                              </p:par>
                            </p:childTnLst>
                          </p:cTn>
                        </p:par>
                        <p:par>
                          <p:cTn id="37" fill="hold">
                            <p:stCondLst>
                              <p:cond delay="2500"/>
                            </p:stCondLst>
                            <p:childTnLst>
                              <p:par>
                                <p:cTn id="38" presetID="22" presetClass="entr" presetSubtype="2" fill="hold" nodeType="afterEffect">
                                  <p:stCondLst>
                                    <p:cond delay="0"/>
                                  </p:stCondLst>
                                  <p:childTnLst>
                                    <p:set>
                                      <p:cBhvr>
                                        <p:cTn id="39" dur="1" fill="hold">
                                          <p:stCondLst>
                                            <p:cond delay="0"/>
                                          </p:stCondLst>
                                        </p:cTn>
                                        <p:tgtEl>
                                          <p:spTgt spid="8">
                                            <p:txEl>
                                              <p:pRg st="3" end="3"/>
                                            </p:txEl>
                                          </p:spTgt>
                                        </p:tgtEl>
                                        <p:attrNameLst>
                                          <p:attrName>style.visibility</p:attrName>
                                        </p:attrNameLst>
                                      </p:cBhvr>
                                      <p:to>
                                        <p:strVal val="visible"/>
                                      </p:to>
                                    </p:set>
                                    <p:animEffect transition="in" filter="wipe(right)">
                                      <p:cBhvr>
                                        <p:cTn id="40" dur="500"/>
                                        <p:tgtEl>
                                          <p:spTgt spid="8">
                                            <p:txEl>
                                              <p:pRg st="3" end="3"/>
                                            </p:txEl>
                                          </p:spTgt>
                                        </p:tgtEl>
                                      </p:cBhvr>
                                    </p:animEffect>
                                  </p:childTnLst>
                                </p:cTn>
                              </p:par>
                            </p:childTnLst>
                          </p:cTn>
                        </p:par>
                        <p:par>
                          <p:cTn id="41" fill="hold">
                            <p:stCondLst>
                              <p:cond delay="3000"/>
                            </p:stCondLst>
                            <p:childTnLst>
                              <p:par>
                                <p:cTn id="42" presetID="22" presetClass="entr" presetSubtype="2" fill="hold" nodeType="afterEffect">
                                  <p:stCondLst>
                                    <p:cond delay="0"/>
                                  </p:stCondLst>
                                  <p:childTnLst>
                                    <p:set>
                                      <p:cBhvr>
                                        <p:cTn id="43" dur="1" fill="hold">
                                          <p:stCondLst>
                                            <p:cond delay="0"/>
                                          </p:stCondLst>
                                        </p:cTn>
                                        <p:tgtEl>
                                          <p:spTgt spid="8">
                                            <p:txEl>
                                              <p:pRg st="4" end="4"/>
                                            </p:txEl>
                                          </p:spTgt>
                                        </p:tgtEl>
                                        <p:attrNameLst>
                                          <p:attrName>style.visibility</p:attrName>
                                        </p:attrNameLst>
                                      </p:cBhvr>
                                      <p:to>
                                        <p:strVal val="visible"/>
                                      </p:to>
                                    </p:set>
                                    <p:animEffect transition="in" filter="wipe(right)">
                                      <p:cBhvr>
                                        <p:cTn id="44" dur="500"/>
                                        <p:tgtEl>
                                          <p:spTgt spid="8">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wipe(down)">
                                      <p:cBhvr>
                                        <p:cTn id="49" dur="500"/>
                                        <p:tgtEl>
                                          <p:spTgt spid="3"/>
                                        </p:tgtEl>
                                      </p:cBhvr>
                                    </p:animEffect>
                                  </p:childTnLst>
                                </p:cTn>
                              </p:par>
                            </p:childTnLst>
                          </p:cTn>
                        </p:par>
                        <p:par>
                          <p:cTn id="50" fill="hold">
                            <p:stCondLst>
                              <p:cond delay="500"/>
                            </p:stCondLst>
                            <p:childTnLst>
                              <p:par>
                                <p:cTn id="51" presetID="16" presetClass="entr" presetSubtype="37"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barn(outVertical)">
                                      <p:cBhvr>
                                        <p:cTn id="53" dur="500"/>
                                        <p:tgtEl>
                                          <p:spTgt spid="20"/>
                                        </p:tgtEl>
                                      </p:cBhvr>
                                    </p:animEffect>
                                  </p:childTnLst>
                                </p:cTn>
                              </p:par>
                            </p:childTnLst>
                          </p:cTn>
                        </p:par>
                        <p:par>
                          <p:cTn id="54" fill="hold">
                            <p:stCondLst>
                              <p:cond delay="1000"/>
                            </p:stCondLst>
                            <p:childTnLst>
                              <p:par>
                                <p:cTn id="55" presetID="22" presetClass="entr" presetSubtype="2" fill="hold" nodeType="afterEffect">
                                  <p:stCondLst>
                                    <p:cond delay="0"/>
                                  </p:stCondLst>
                                  <p:childTnLst>
                                    <p:set>
                                      <p:cBhvr>
                                        <p:cTn id="56" dur="1" fill="hold">
                                          <p:stCondLst>
                                            <p:cond delay="0"/>
                                          </p:stCondLst>
                                        </p:cTn>
                                        <p:tgtEl>
                                          <p:spTgt spid="21">
                                            <p:txEl>
                                              <p:pRg st="0" end="0"/>
                                            </p:txEl>
                                          </p:spTgt>
                                        </p:tgtEl>
                                        <p:attrNameLst>
                                          <p:attrName>style.visibility</p:attrName>
                                        </p:attrNameLst>
                                      </p:cBhvr>
                                      <p:to>
                                        <p:strVal val="visible"/>
                                      </p:to>
                                    </p:set>
                                    <p:animEffect transition="in" filter="wipe(right)">
                                      <p:cBhvr>
                                        <p:cTn id="57" dur="500"/>
                                        <p:tgtEl>
                                          <p:spTgt spid="21">
                                            <p:txEl>
                                              <p:pRg st="0" end="0"/>
                                            </p:txEl>
                                          </p:spTgt>
                                        </p:tgtEl>
                                      </p:cBhvr>
                                    </p:animEffect>
                                  </p:childTnLst>
                                </p:cTn>
                              </p:par>
                            </p:childTnLst>
                          </p:cTn>
                        </p:par>
                        <p:par>
                          <p:cTn id="58" fill="hold">
                            <p:stCondLst>
                              <p:cond delay="1500"/>
                            </p:stCondLst>
                            <p:childTnLst>
                              <p:par>
                                <p:cTn id="59" presetID="22" presetClass="entr" presetSubtype="2" fill="hold" nodeType="afterEffect">
                                  <p:stCondLst>
                                    <p:cond delay="0"/>
                                  </p:stCondLst>
                                  <p:childTnLst>
                                    <p:set>
                                      <p:cBhvr>
                                        <p:cTn id="60" dur="1" fill="hold">
                                          <p:stCondLst>
                                            <p:cond delay="0"/>
                                          </p:stCondLst>
                                        </p:cTn>
                                        <p:tgtEl>
                                          <p:spTgt spid="21">
                                            <p:txEl>
                                              <p:pRg st="1" end="1"/>
                                            </p:txEl>
                                          </p:spTgt>
                                        </p:tgtEl>
                                        <p:attrNameLst>
                                          <p:attrName>style.visibility</p:attrName>
                                        </p:attrNameLst>
                                      </p:cBhvr>
                                      <p:to>
                                        <p:strVal val="visible"/>
                                      </p:to>
                                    </p:set>
                                    <p:animEffect transition="in" filter="wipe(right)">
                                      <p:cBhvr>
                                        <p:cTn id="61" dur="500"/>
                                        <p:tgtEl>
                                          <p:spTgt spid="21">
                                            <p:txEl>
                                              <p:pRg st="1" end="1"/>
                                            </p:txEl>
                                          </p:spTgt>
                                        </p:tgtEl>
                                      </p:cBhvr>
                                    </p:animEffect>
                                  </p:childTnLst>
                                </p:cTn>
                              </p:par>
                            </p:childTnLst>
                          </p:cTn>
                        </p:par>
                        <p:par>
                          <p:cTn id="62" fill="hold">
                            <p:stCondLst>
                              <p:cond delay="2000"/>
                            </p:stCondLst>
                            <p:childTnLst>
                              <p:par>
                                <p:cTn id="63" presetID="22" presetClass="entr" presetSubtype="2" fill="hold" nodeType="afterEffect">
                                  <p:stCondLst>
                                    <p:cond delay="0"/>
                                  </p:stCondLst>
                                  <p:childTnLst>
                                    <p:set>
                                      <p:cBhvr>
                                        <p:cTn id="64" dur="1" fill="hold">
                                          <p:stCondLst>
                                            <p:cond delay="0"/>
                                          </p:stCondLst>
                                        </p:cTn>
                                        <p:tgtEl>
                                          <p:spTgt spid="21">
                                            <p:txEl>
                                              <p:pRg st="2" end="2"/>
                                            </p:txEl>
                                          </p:spTgt>
                                        </p:tgtEl>
                                        <p:attrNameLst>
                                          <p:attrName>style.visibility</p:attrName>
                                        </p:attrNameLst>
                                      </p:cBhvr>
                                      <p:to>
                                        <p:strVal val="visible"/>
                                      </p:to>
                                    </p:set>
                                    <p:animEffect transition="in" filter="wipe(right)">
                                      <p:cBhvr>
                                        <p:cTn id="65" dur="500"/>
                                        <p:tgtEl>
                                          <p:spTgt spid="21">
                                            <p:txEl>
                                              <p:pRg st="2" end="2"/>
                                            </p:txEl>
                                          </p:spTgt>
                                        </p:tgtEl>
                                      </p:cBhvr>
                                    </p:animEffect>
                                  </p:childTnLst>
                                </p:cTn>
                              </p:par>
                            </p:childTnLst>
                          </p:cTn>
                        </p:par>
                        <p:par>
                          <p:cTn id="66" fill="hold">
                            <p:stCondLst>
                              <p:cond delay="2500"/>
                            </p:stCondLst>
                            <p:childTnLst>
                              <p:par>
                                <p:cTn id="67" presetID="22" presetClass="entr" presetSubtype="2" fill="hold" nodeType="afterEffect">
                                  <p:stCondLst>
                                    <p:cond delay="0"/>
                                  </p:stCondLst>
                                  <p:childTnLst>
                                    <p:set>
                                      <p:cBhvr>
                                        <p:cTn id="68" dur="1" fill="hold">
                                          <p:stCondLst>
                                            <p:cond delay="0"/>
                                          </p:stCondLst>
                                        </p:cTn>
                                        <p:tgtEl>
                                          <p:spTgt spid="21">
                                            <p:txEl>
                                              <p:pRg st="3" end="3"/>
                                            </p:txEl>
                                          </p:spTgt>
                                        </p:tgtEl>
                                        <p:attrNameLst>
                                          <p:attrName>style.visibility</p:attrName>
                                        </p:attrNameLst>
                                      </p:cBhvr>
                                      <p:to>
                                        <p:strVal val="visible"/>
                                      </p:to>
                                    </p:set>
                                    <p:animEffect transition="in" filter="wipe(right)">
                                      <p:cBhvr>
                                        <p:cTn id="69" dur="500"/>
                                        <p:tgtEl>
                                          <p:spTgt spid="21">
                                            <p:txEl>
                                              <p:pRg st="3" end="3"/>
                                            </p:txEl>
                                          </p:spTgt>
                                        </p:tgtEl>
                                      </p:cBhvr>
                                    </p:animEffect>
                                  </p:childTnLst>
                                </p:cTn>
                              </p:par>
                            </p:childTnLst>
                          </p:cTn>
                        </p:par>
                        <p:par>
                          <p:cTn id="70" fill="hold">
                            <p:stCondLst>
                              <p:cond delay="3000"/>
                            </p:stCondLst>
                            <p:childTnLst>
                              <p:par>
                                <p:cTn id="71" presetID="22" presetClass="entr" presetSubtype="2" fill="hold" nodeType="afterEffect">
                                  <p:stCondLst>
                                    <p:cond delay="0"/>
                                  </p:stCondLst>
                                  <p:childTnLst>
                                    <p:set>
                                      <p:cBhvr>
                                        <p:cTn id="72" dur="1" fill="hold">
                                          <p:stCondLst>
                                            <p:cond delay="0"/>
                                          </p:stCondLst>
                                        </p:cTn>
                                        <p:tgtEl>
                                          <p:spTgt spid="21">
                                            <p:txEl>
                                              <p:pRg st="4" end="4"/>
                                            </p:txEl>
                                          </p:spTgt>
                                        </p:tgtEl>
                                        <p:attrNameLst>
                                          <p:attrName>style.visibility</p:attrName>
                                        </p:attrNameLst>
                                      </p:cBhvr>
                                      <p:to>
                                        <p:strVal val="visible"/>
                                      </p:to>
                                    </p:set>
                                    <p:animEffect transition="in" filter="wipe(right)">
                                      <p:cBhvr>
                                        <p:cTn id="73" dur="500"/>
                                        <p:tgtEl>
                                          <p:spTgt spid="2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1" grpId="0"/>
      <p:bldP spid="13" grpId="0"/>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7729269" y="560873"/>
            <a:ext cx="2938732" cy="4987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auto">
              <a:spcAft>
                <a:spcPts val="0"/>
              </a:spcAft>
            </a:pPr>
            <a:r>
              <a:rPr lang="ar-SA" sz="2400" b="1" dirty="0">
                <a:solidFill>
                  <a:srgbClr val="002060"/>
                </a:solidFill>
                <a:effectLst>
                  <a:outerShdw blurRad="38100" dist="38100" dir="2700000" algn="tl">
                    <a:srgbClr val="000000">
                      <a:alpha val="43137"/>
                    </a:srgbClr>
                  </a:outerShdw>
                </a:effectLst>
                <a:latin typeface="Calibri" panose="020F0502020204030204" pitchFamily="34" charset="0"/>
              </a:rPr>
              <a:t>الطاقة والقدرة الكهربائية</a:t>
            </a:r>
            <a:endParaRPr lang="en-US" sz="2400" b="1" dirty="0">
              <a:solidFill>
                <a:srgbClr val="002060"/>
              </a:solidFill>
              <a:effectLst>
                <a:outerShdw blurRad="38100" dist="38100" dir="2700000" algn="tl">
                  <a:srgbClr val="000000">
                    <a:alpha val="43137"/>
                  </a:srgbClr>
                </a:outerShdw>
              </a:effectLst>
              <a:latin typeface="Calibri" panose="020F0502020204030204" pitchFamily="34" charset="0"/>
            </a:endParaRPr>
          </a:p>
        </p:txBody>
      </p:sp>
      <p:sp>
        <p:nvSpPr>
          <p:cNvPr id="11" name="Rectangle 10"/>
          <p:cNvSpPr/>
          <p:nvPr/>
        </p:nvSpPr>
        <p:spPr>
          <a:xfrm>
            <a:off x="8369855" y="1128041"/>
            <a:ext cx="1661992" cy="43088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a-ET" sz="2200" b="1" spc="50" dirty="0" smtClean="0">
                <a:ln w="11430"/>
                <a:solidFill>
                  <a:srgbClr val="C00000"/>
                </a:solidFill>
              </a:rPr>
              <a:t>مثال </a:t>
            </a:r>
            <a:r>
              <a:rPr lang="ar-SA" sz="2200" b="1" spc="50" dirty="0" smtClean="0">
                <a:ln w="11430"/>
                <a:solidFill>
                  <a:srgbClr val="C00000"/>
                </a:solidFill>
              </a:rPr>
              <a:t>4</a:t>
            </a:r>
            <a:endParaRPr lang="en-US" sz="2200" b="1" spc="50" dirty="0">
              <a:ln w="11430"/>
              <a:solidFill>
                <a:srgbClr val="C00000"/>
              </a:solidFill>
            </a:endParaRPr>
          </a:p>
        </p:txBody>
      </p:sp>
      <p:pic>
        <p:nvPicPr>
          <p:cNvPr id="12" name="Picture 11" descr="question-mark.png"/>
          <p:cNvPicPr>
            <a:picLocks noChangeAspect="1"/>
          </p:cNvPicPr>
          <p:nvPr/>
        </p:nvPicPr>
        <p:blipFill>
          <a:blip r:embed="rId2" cstate="print"/>
          <a:stretch>
            <a:fillRect/>
          </a:stretch>
        </p:blipFill>
        <p:spPr>
          <a:xfrm>
            <a:off x="9951311" y="1186450"/>
            <a:ext cx="856061" cy="856061"/>
          </a:xfrm>
          <a:prstGeom prst="rect">
            <a:avLst/>
          </a:prstGeom>
        </p:spPr>
      </p:pic>
      <p:sp>
        <p:nvSpPr>
          <p:cNvPr id="64" name="Rectangle 63"/>
          <p:cNvSpPr>
            <a:spLocks noChangeArrowheads="1"/>
          </p:cNvSpPr>
          <p:nvPr/>
        </p:nvSpPr>
        <p:spPr bwMode="auto">
          <a:xfrm>
            <a:off x="1964988" y="1557259"/>
            <a:ext cx="8061796" cy="371876"/>
          </a:xfrm>
          <a:prstGeom prst="rect">
            <a:avLst/>
          </a:prstGeom>
          <a:noFill/>
          <a:ln>
            <a:noFill/>
          </a:ln>
          <a:effectLst/>
        </p:spPr>
        <p:txBody>
          <a:bodyPr vert="horz" wrap="square" lIns="91440" tIns="0" rIns="9144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Low" rtl="1"/>
            <a:r>
              <a:rPr lang="ar-SA" altLang="en-US" sz="2000" b="1" dirty="0" smtClean="0">
                <a:latin typeface="+mj-lt"/>
                <a:cs typeface="Times New Roman" panose="02020603050405020304" pitchFamily="18" charset="0"/>
              </a:rPr>
              <a:t>1. تحقق من صدق المواصفات التي ركزت عليها الحملة التسويقية للشركة، من خلال مقارنة:</a:t>
            </a:r>
            <a:endParaRPr kumimoji="0" lang="en-US" altLang="en-US" sz="2000" b="1" i="0" u="none" strike="noStrike" cap="none" normalizeH="0" baseline="0" dirty="0" smtClean="0">
              <a:ln>
                <a:noFill/>
              </a:ln>
              <a:effectLst/>
              <a:latin typeface="+mj-lt"/>
              <a:cs typeface="Times New Roman" panose="02020603050405020304" pitchFamily="18" charset="0"/>
            </a:endParaRPr>
          </a:p>
        </p:txBody>
      </p:sp>
      <p:sp>
        <p:nvSpPr>
          <p:cNvPr id="23" name="Rectangle 22"/>
          <p:cNvSpPr>
            <a:spLocks noChangeArrowheads="1"/>
          </p:cNvSpPr>
          <p:nvPr/>
        </p:nvSpPr>
        <p:spPr bwMode="auto">
          <a:xfrm>
            <a:off x="2791047" y="1937048"/>
            <a:ext cx="7235736" cy="371876"/>
          </a:xfrm>
          <a:prstGeom prst="rect">
            <a:avLst/>
          </a:prstGeom>
          <a:noFill/>
          <a:ln>
            <a:noFill/>
          </a:ln>
          <a:effectLst/>
        </p:spPr>
        <p:txBody>
          <a:bodyPr vert="horz" wrap="square" lIns="91440" tIns="0" rIns="9144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39725" indent="-339725" algn="justLow" rtl="1"/>
            <a:r>
              <a:rPr lang="ar-SA" altLang="en-US" sz="2000" b="1" dirty="0" smtClean="0">
                <a:latin typeface="+mj-lt"/>
                <a:cs typeface="Times New Roman" panose="02020603050405020304" pitchFamily="18" charset="0"/>
              </a:rPr>
              <a:t>(أ) الطاقة الكهربائية المستهلكة (كيلو واط ساعة) في كل مصباح خلال 8000 ساعة.</a:t>
            </a:r>
            <a:endParaRPr kumimoji="0" lang="en-US" altLang="en-US" sz="2000" b="1" i="0" u="none" strike="noStrike" cap="none" normalizeH="0" baseline="0" dirty="0" smtClean="0">
              <a:ln>
                <a:noFill/>
              </a:ln>
              <a:effectLst/>
              <a:latin typeface="+mj-lt"/>
              <a:cs typeface="Times New Roman" panose="02020603050405020304" pitchFamily="18" charset="0"/>
            </a:endParaRPr>
          </a:p>
        </p:txBody>
      </p:sp>
      <p:sp>
        <p:nvSpPr>
          <p:cNvPr id="24" name="Rectangle 23"/>
          <p:cNvSpPr>
            <a:spLocks noChangeArrowheads="1"/>
          </p:cNvSpPr>
          <p:nvPr/>
        </p:nvSpPr>
        <p:spPr bwMode="auto">
          <a:xfrm>
            <a:off x="4121730" y="4940426"/>
            <a:ext cx="3948541" cy="371876"/>
          </a:xfrm>
          <a:prstGeom prst="rect">
            <a:avLst/>
          </a:prstGeom>
          <a:noFill/>
          <a:ln>
            <a:noFill/>
          </a:ln>
          <a:effectLst/>
        </p:spPr>
        <p:txBody>
          <a:bodyPr vert="horz" wrap="square" lIns="91440" tIns="0" rIns="9144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rtl="1"/>
            <a:r>
              <a:rPr lang="ar-SA" altLang="en-US" sz="2000" b="1" dirty="0" smtClean="0">
                <a:solidFill>
                  <a:srgbClr val="C00000"/>
                </a:solidFill>
                <a:latin typeface="+mj-lt"/>
                <a:cs typeface="Times New Roman" panose="02020603050405020304" pitchFamily="18" charset="0"/>
              </a:rPr>
              <a:t>الطاقة = القدرة (كيلو واط) × الزمن (ساعة)</a:t>
            </a:r>
            <a:endParaRPr kumimoji="0" lang="en-US" altLang="en-US" sz="2000" b="1" i="0" u="none" strike="noStrike" cap="none" normalizeH="0" baseline="0" dirty="0" smtClean="0">
              <a:ln>
                <a:noFill/>
              </a:ln>
              <a:solidFill>
                <a:srgbClr val="C00000"/>
              </a:solidFill>
              <a:effectLst/>
              <a:latin typeface="+mj-lt"/>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5" name="Rectangle 24"/>
              <p:cNvSpPr>
                <a:spLocks noChangeArrowheads="1"/>
              </p:cNvSpPr>
              <p:nvPr/>
            </p:nvSpPr>
            <p:spPr bwMode="auto">
              <a:xfrm>
                <a:off x="8112868" y="5357395"/>
                <a:ext cx="2431830" cy="508709"/>
              </a:xfrm>
              <a:prstGeom prst="rect">
                <a:avLst/>
              </a:prstGeom>
              <a:noFill/>
              <a:ln>
                <a:noFill/>
              </a:ln>
              <a:effectLst/>
            </p:spPr>
            <p:txBody>
              <a:bodyPr vert="horz" wrap="square" lIns="91440" tIns="0" rIns="9144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Low" rtl="1"/>
                <a:r>
                  <a:rPr lang="ar-SA" altLang="en-US" sz="2000" b="1" dirty="0" smtClean="0">
                    <a:solidFill>
                      <a:srgbClr val="C00000"/>
                    </a:solidFill>
                    <a:latin typeface="+mj-lt"/>
                    <a:cs typeface="Times New Roman" panose="02020603050405020304" pitchFamily="18" charset="0"/>
                  </a:rPr>
                  <a:t> طاقة </a:t>
                </a:r>
                <a:r>
                  <a:rPr lang="en-US" altLang="en-US" sz="2000" b="1" dirty="0" smtClean="0">
                    <a:solidFill>
                      <a:srgbClr val="C00000"/>
                    </a:solidFill>
                    <a:latin typeface="+mj-lt"/>
                    <a:cs typeface="Times New Roman" panose="02020603050405020304" pitchFamily="18" charset="0"/>
                  </a:rPr>
                  <a:t> </a:t>
                </a:r>
                <a:r>
                  <a:rPr lang="en-US" altLang="en-US" sz="2000" b="1" baseline="-25000" dirty="0" smtClean="0">
                    <a:solidFill>
                      <a:srgbClr val="C00000"/>
                    </a:solidFill>
                    <a:latin typeface="+mj-lt"/>
                    <a:cs typeface="Times New Roman" panose="02020603050405020304" pitchFamily="18" charset="0"/>
                  </a:rPr>
                  <a:t>LED</a:t>
                </a:r>
                <a:r>
                  <a:rPr lang="ar-SA" altLang="en-US" sz="2000" b="1" dirty="0" smtClean="0">
                    <a:solidFill>
                      <a:srgbClr val="C00000"/>
                    </a:solidFill>
                    <a:latin typeface="+mj-lt"/>
                    <a:cs typeface="Times New Roman" panose="02020603050405020304" pitchFamily="18" charset="0"/>
                  </a:rPr>
                  <a:t>= </a:t>
                </a:r>
                <a14:m>
                  <m:oMath xmlns:m="http://schemas.openxmlformats.org/officeDocument/2006/math">
                    <m:f>
                      <m:fPr>
                        <m:ctrlPr>
                          <a:rPr lang="ar-SA" altLang="en-US" sz="2000" b="1" i="1" dirty="0" smtClean="0">
                            <a:solidFill>
                              <a:srgbClr val="C00000"/>
                            </a:solidFill>
                            <a:latin typeface="Cambria Math" panose="02040503050406030204" pitchFamily="18" charset="0"/>
                            <a:cs typeface="Times New Roman" panose="02020603050405020304" pitchFamily="18" charset="0"/>
                          </a:rPr>
                        </m:ctrlPr>
                      </m:fPr>
                      <m:num>
                        <m:r>
                          <a:rPr lang="ar-SA" altLang="en-US" sz="2000" b="1" i="1" dirty="0" smtClean="0">
                            <a:solidFill>
                              <a:srgbClr val="C00000"/>
                            </a:solidFill>
                            <a:latin typeface="Cambria Math" panose="02040503050406030204" pitchFamily="18" charset="0"/>
                            <a:cs typeface="Times New Roman" panose="02020603050405020304" pitchFamily="18" charset="0"/>
                          </a:rPr>
                          <m:t>𝟗</m:t>
                        </m:r>
                      </m:num>
                      <m:den>
                        <m:r>
                          <a:rPr lang="ar-SA" altLang="en-US" sz="2000" b="1" i="1" dirty="0" smtClean="0">
                            <a:solidFill>
                              <a:srgbClr val="C00000"/>
                            </a:solidFill>
                            <a:latin typeface="Cambria Math" panose="02040503050406030204" pitchFamily="18" charset="0"/>
                            <a:cs typeface="Times New Roman" panose="02020603050405020304" pitchFamily="18" charset="0"/>
                          </a:rPr>
                          <m:t>𝟏𝟎𝟎𝟎</m:t>
                        </m:r>
                      </m:den>
                    </m:f>
                  </m:oMath>
                </a14:m>
                <a:r>
                  <a:rPr lang="ar-SA" altLang="en-US" sz="2000" b="1" dirty="0" smtClean="0">
                    <a:solidFill>
                      <a:srgbClr val="C00000"/>
                    </a:solidFill>
                    <a:latin typeface="+mj-lt"/>
                    <a:cs typeface="Times New Roman" panose="02020603050405020304" pitchFamily="18" charset="0"/>
                  </a:rPr>
                  <a:t> × 8000</a:t>
                </a:r>
                <a:endParaRPr kumimoji="0" lang="en-US" altLang="en-US" sz="2000" b="1" i="0" u="none" strike="noStrike" cap="none" normalizeH="0" baseline="0" dirty="0" smtClean="0">
                  <a:ln>
                    <a:noFill/>
                  </a:ln>
                  <a:solidFill>
                    <a:srgbClr val="C00000"/>
                  </a:solidFill>
                  <a:effectLst/>
                  <a:latin typeface="+mj-lt"/>
                  <a:cs typeface="Times New Roman" panose="02020603050405020304" pitchFamily="18" charset="0"/>
                </a:endParaRPr>
              </a:p>
            </p:txBody>
          </p:sp>
        </mc:Choice>
        <mc:Fallback xmlns="">
          <p:sp>
            <p:nvSpPr>
              <p:cNvPr id="25" name="Rectangle 24"/>
              <p:cNvSpPr>
                <a:spLocks noRot="1" noChangeAspect="1" noMove="1" noResize="1" noEditPoints="1" noAdjustHandles="1" noChangeArrowheads="1" noChangeShapeType="1" noTextEdit="1"/>
              </p:cNvSpPr>
              <p:nvPr/>
            </p:nvSpPr>
            <p:spPr bwMode="auto">
              <a:xfrm>
                <a:off x="8112868" y="5357395"/>
                <a:ext cx="2431830" cy="508709"/>
              </a:xfrm>
              <a:prstGeom prst="rect">
                <a:avLst/>
              </a:prstGeom>
              <a:blipFill>
                <a:blip r:embed="rId3"/>
                <a:stretch>
                  <a:fillRect l="-2506" t="-2410" r="-2506" b="-4819"/>
                </a:stretch>
              </a:blipFill>
              <a:ln>
                <a:noFill/>
              </a:ln>
              <a:effectLst/>
            </p:spPr>
            <p:txBody>
              <a:bodyPr/>
              <a:lstStyle/>
              <a:p>
                <a:r>
                  <a:rPr lang="en-US">
                    <a:noFill/>
                  </a:rPr>
                  <a:t> </a:t>
                </a:r>
              </a:p>
            </p:txBody>
          </p:sp>
        </mc:Fallback>
      </mc:AlternateContent>
      <p:sp>
        <p:nvSpPr>
          <p:cNvPr id="26" name="Rectangle 25"/>
          <p:cNvSpPr>
            <a:spLocks noChangeArrowheads="1"/>
          </p:cNvSpPr>
          <p:nvPr/>
        </p:nvSpPr>
        <p:spPr bwMode="auto">
          <a:xfrm>
            <a:off x="7315602" y="5997985"/>
            <a:ext cx="2431830" cy="371876"/>
          </a:xfrm>
          <a:prstGeom prst="rect">
            <a:avLst/>
          </a:prstGeom>
          <a:noFill/>
          <a:ln>
            <a:noFill/>
          </a:ln>
          <a:effectLst/>
        </p:spPr>
        <p:txBody>
          <a:bodyPr vert="horz" wrap="square" lIns="91440" tIns="0" rIns="9144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Low" rtl="1"/>
            <a:r>
              <a:rPr lang="ar-SA" altLang="en-US" sz="2000" b="1" dirty="0" smtClean="0">
                <a:solidFill>
                  <a:srgbClr val="C00000"/>
                </a:solidFill>
                <a:latin typeface="+mj-lt"/>
                <a:cs typeface="Times New Roman" panose="02020603050405020304" pitchFamily="18" charset="0"/>
              </a:rPr>
              <a:t>= 72 كيلو واط ساعة</a:t>
            </a:r>
            <a:endParaRPr kumimoji="0" lang="en-US" altLang="en-US" sz="2000" b="1" i="0" u="none" strike="noStrike" cap="none" normalizeH="0" baseline="0" dirty="0" smtClean="0">
              <a:ln>
                <a:noFill/>
              </a:ln>
              <a:solidFill>
                <a:srgbClr val="C00000"/>
              </a:solidFill>
              <a:effectLst/>
              <a:latin typeface="+mj-lt"/>
              <a:cs typeface="Times New Roman" panose="02020603050405020304" pitchFamily="18" charset="0"/>
            </a:endParaRPr>
          </a:p>
        </p:txBody>
      </p:sp>
      <p:pic>
        <p:nvPicPr>
          <p:cNvPr id="18" name="Picture 17"/>
          <p:cNvPicPr>
            <a:picLocks noChangeAspect="1"/>
          </p:cNvPicPr>
          <p:nvPr/>
        </p:nvPicPr>
        <p:blipFill>
          <a:blip r:embed="rId4"/>
          <a:stretch>
            <a:fillRect/>
          </a:stretch>
        </p:blipFill>
        <p:spPr>
          <a:xfrm>
            <a:off x="6255546" y="2561457"/>
            <a:ext cx="1319516" cy="2286000"/>
          </a:xfrm>
          <a:prstGeom prst="rect">
            <a:avLst/>
          </a:prstGeom>
        </p:spPr>
      </p:pic>
      <p:sp>
        <p:nvSpPr>
          <p:cNvPr id="22" name="Rounded Rectangle 21"/>
          <p:cNvSpPr/>
          <p:nvPr/>
        </p:nvSpPr>
        <p:spPr>
          <a:xfrm>
            <a:off x="7729269" y="2868440"/>
            <a:ext cx="2334638" cy="1692502"/>
          </a:xfrm>
          <a:prstGeom prst="roundRect">
            <a:avLst/>
          </a:prstGeom>
          <a:solidFill>
            <a:schemeClr val="accent2">
              <a:lumMod val="20000"/>
              <a:lumOff val="8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a:blip r:embed="rId5"/>
          <a:stretch>
            <a:fillRect/>
          </a:stretch>
        </p:blipFill>
        <p:spPr>
          <a:xfrm>
            <a:off x="1868082" y="2561457"/>
            <a:ext cx="1382751" cy="2286000"/>
          </a:xfrm>
          <a:prstGeom prst="rect">
            <a:avLst/>
          </a:prstGeom>
        </p:spPr>
      </p:pic>
      <p:sp>
        <p:nvSpPr>
          <p:cNvPr id="28" name="TextBox 27"/>
          <p:cNvSpPr txBox="1"/>
          <p:nvPr/>
        </p:nvSpPr>
        <p:spPr>
          <a:xfrm>
            <a:off x="7623878" y="2973142"/>
            <a:ext cx="2324911" cy="1477328"/>
          </a:xfrm>
          <a:prstGeom prst="rect">
            <a:avLst/>
          </a:prstGeom>
          <a:noFill/>
          <a:ln w="12700">
            <a:noFill/>
          </a:ln>
        </p:spPr>
        <p:txBody>
          <a:bodyPr wrap="square" rtlCol="0">
            <a:spAutoFit/>
          </a:bodyPr>
          <a:lstStyle/>
          <a:p>
            <a:pPr algn="ctr" rtl="1"/>
            <a:r>
              <a:rPr lang="ar-SA" b="1" dirty="0" smtClean="0">
                <a:solidFill>
                  <a:srgbClr val="C00000"/>
                </a:solidFill>
                <a:effectLst>
                  <a:outerShdw blurRad="38100" dist="38100" dir="2700000" algn="tl">
                    <a:srgbClr val="000000">
                      <a:alpha val="43137"/>
                    </a:srgbClr>
                  </a:outerShdw>
                </a:effectLst>
              </a:rPr>
              <a:t>مصباح </a:t>
            </a:r>
            <a:r>
              <a:rPr lang="en-US" b="1" dirty="0" smtClean="0">
                <a:solidFill>
                  <a:srgbClr val="C00000"/>
                </a:solidFill>
                <a:effectLst>
                  <a:outerShdw blurRad="38100" dist="38100" dir="2700000" algn="tl">
                    <a:srgbClr val="000000">
                      <a:alpha val="43137"/>
                    </a:srgbClr>
                  </a:outerShdw>
                </a:effectLst>
              </a:rPr>
              <a:t>LED</a:t>
            </a:r>
          </a:p>
          <a:p>
            <a:pPr algn="r" rtl="1"/>
            <a:r>
              <a:rPr lang="ar-SA" b="1" dirty="0" smtClean="0"/>
              <a:t>فرق الجهد: 220 فولت</a:t>
            </a:r>
          </a:p>
          <a:p>
            <a:pPr algn="r" rtl="1"/>
            <a:r>
              <a:rPr lang="ar-SA" b="1" dirty="0" smtClean="0"/>
              <a:t>القدرة: 9 واط</a:t>
            </a:r>
          </a:p>
          <a:p>
            <a:pPr algn="r" rtl="1"/>
            <a:r>
              <a:rPr lang="ar-SA" b="1" dirty="0" smtClean="0"/>
              <a:t>مدة التشغيل: 8000 ساعة</a:t>
            </a:r>
          </a:p>
          <a:p>
            <a:pPr algn="r" rtl="1"/>
            <a:r>
              <a:rPr lang="ar-SA" b="1" dirty="0" smtClean="0"/>
              <a:t>الثمن: 5 دنانير</a:t>
            </a:r>
          </a:p>
        </p:txBody>
      </p:sp>
      <p:sp>
        <p:nvSpPr>
          <p:cNvPr id="29" name="Rounded Rectangle 28"/>
          <p:cNvSpPr/>
          <p:nvPr/>
        </p:nvSpPr>
        <p:spPr>
          <a:xfrm>
            <a:off x="3250833" y="2868440"/>
            <a:ext cx="2304648" cy="1692502"/>
          </a:xfrm>
          <a:prstGeom prst="roundRect">
            <a:avLst/>
          </a:prstGeom>
          <a:solidFill>
            <a:schemeClr val="accent2">
              <a:lumMod val="20000"/>
              <a:lumOff val="8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3125179" y="2973142"/>
            <a:ext cx="2324911" cy="1477328"/>
          </a:xfrm>
          <a:prstGeom prst="rect">
            <a:avLst/>
          </a:prstGeom>
          <a:noFill/>
          <a:ln w="12700">
            <a:noFill/>
          </a:ln>
        </p:spPr>
        <p:txBody>
          <a:bodyPr wrap="square" rtlCol="0">
            <a:spAutoFit/>
          </a:bodyPr>
          <a:lstStyle/>
          <a:p>
            <a:pPr algn="ctr" rtl="1"/>
            <a:r>
              <a:rPr lang="ar-SA" b="1" dirty="0" smtClean="0">
                <a:solidFill>
                  <a:srgbClr val="C00000"/>
                </a:solidFill>
                <a:effectLst>
                  <a:outerShdw blurRad="38100" dist="38100" dir="2700000" algn="tl">
                    <a:srgbClr val="000000">
                      <a:alpha val="43137"/>
                    </a:srgbClr>
                  </a:outerShdw>
                </a:effectLst>
              </a:rPr>
              <a:t>مصباح عادي</a:t>
            </a:r>
            <a:endParaRPr lang="en-US" b="1" dirty="0" smtClean="0">
              <a:solidFill>
                <a:srgbClr val="C00000"/>
              </a:solidFill>
              <a:effectLst>
                <a:outerShdw blurRad="38100" dist="38100" dir="2700000" algn="tl">
                  <a:srgbClr val="000000">
                    <a:alpha val="43137"/>
                  </a:srgbClr>
                </a:outerShdw>
              </a:effectLst>
            </a:endParaRPr>
          </a:p>
          <a:p>
            <a:pPr algn="r" rtl="1"/>
            <a:r>
              <a:rPr lang="ar-SA" b="1" dirty="0" smtClean="0"/>
              <a:t>فرق الجهد: 220 فولت</a:t>
            </a:r>
          </a:p>
          <a:p>
            <a:pPr algn="r" rtl="1"/>
            <a:r>
              <a:rPr lang="ar-SA" b="1" dirty="0" smtClean="0"/>
              <a:t>القدرة: 75 واط</a:t>
            </a:r>
          </a:p>
          <a:p>
            <a:pPr algn="r" rtl="1"/>
            <a:r>
              <a:rPr lang="ar-SA" b="1" dirty="0" smtClean="0"/>
              <a:t>مدة التشغيل: 1000 ساعة</a:t>
            </a:r>
          </a:p>
          <a:p>
            <a:pPr algn="r" rtl="1"/>
            <a:r>
              <a:rPr lang="ar-SA" b="1" dirty="0" smtClean="0"/>
              <a:t>الثمن: 1 دينار</a:t>
            </a:r>
          </a:p>
        </p:txBody>
      </p:sp>
      <mc:AlternateContent xmlns:mc="http://schemas.openxmlformats.org/markup-compatibility/2006" xmlns:a14="http://schemas.microsoft.com/office/drawing/2010/main">
        <mc:Choice Requires="a14">
          <p:sp>
            <p:nvSpPr>
              <p:cNvPr id="32" name="Rectangle 31"/>
              <p:cNvSpPr>
                <a:spLocks noChangeArrowheads="1"/>
              </p:cNvSpPr>
              <p:nvPr/>
            </p:nvSpPr>
            <p:spPr bwMode="auto">
              <a:xfrm>
                <a:off x="2791047" y="5357395"/>
                <a:ext cx="2891282" cy="508709"/>
              </a:xfrm>
              <a:prstGeom prst="rect">
                <a:avLst/>
              </a:prstGeom>
              <a:noFill/>
              <a:ln>
                <a:noFill/>
              </a:ln>
              <a:effectLst/>
            </p:spPr>
            <p:txBody>
              <a:bodyPr vert="horz" wrap="square" lIns="91440" tIns="0" rIns="9144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Low" rtl="1"/>
                <a:r>
                  <a:rPr lang="ar-SA" altLang="en-US" sz="2000" b="1" dirty="0" smtClean="0">
                    <a:solidFill>
                      <a:srgbClr val="C00000"/>
                    </a:solidFill>
                    <a:latin typeface="+mj-lt"/>
                    <a:cs typeface="Times New Roman" panose="02020603050405020304" pitchFamily="18" charset="0"/>
                  </a:rPr>
                  <a:t> طاقة</a:t>
                </a:r>
                <a:r>
                  <a:rPr lang="en-US" altLang="en-US" sz="2000" b="1" dirty="0" smtClean="0">
                    <a:solidFill>
                      <a:srgbClr val="C00000"/>
                    </a:solidFill>
                    <a:latin typeface="+mj-lt"/>
                    <a:cs typeface="Times New Roman" panose="02020603050405020304" pitchFamily="18" charset="0"/>
                  </a:rPr>
                  <a:t> </a:t>
                </a:r>
                <a:r>
                  <a:rPr lang="ar-SA" altLang="en-US" sz="2000" b="1" baseline="-25000" dirty="0" smtClean="0">
                    <a:solidFill>
                      <a:srgbClr val="C00000"/>
                    </a:solidFill>
                    <a:latin typeface="+mj-lt"/>
                    <a:cs typeface="Times New Roman" panose="02020603050405020304" pitchFamily="18" charset="0"/>
                  </a:rPr>
                  <a:t>عادي</a:t>
                </a:r>
                <a:r>
                  <a:rPr lang="ar-SA" altLang="en-US" sz="2000" b="1" dirty="0" smtClean="0">
                    <a:solidFill>
                      <a:srgbClr val="C00000"/>
                    </a:solidFill>
                    <a:latin typeface="+mj-lt"/>
                    <a:cs typeface="Times New Roman" panose="02020603050405020304" pitchFamily="18" charset="0"/>
                  </a:rPr>
                  <a:t>= </a:t>
                </a:r>
                <a14:m>
                  <m:oMath xmlns:m="http://schemas.openxmlformats.org/officeDocument/2006/math">
                    <m:f>
                      <m:fPr>
                        <m:ctrlPr>
                          <a:rPr lang="ar-SA" altLang="en-US" sz="2000" b="1" i="1" dirty="0" smtClean="0">
                            <a:solidFill>
                              <a:srgbClr val="C00000"/>
                            </a:solidFill>
                            <a:latin typeface="Cambria Math" panose="02040503050406030204" pitchFamily="18" charset="0"/>
                            <a:cs typeface="Times New Roman" panose="02020603050405020304" pitchFamily="18" charset="0"/>
                          </a:rPr>
                        </m:ctrlPr>
                      </m:fPr>
                      <m:num>
                        <m:r>
                          <a:rPr lang="ar-SA" altLang="en-US" sz="2000" b="1" i="1" dirty="0" smtClean="0">
                            <a:solidFill>
                              <a:srgbClr val="C00000"/>
                            </a:solidFill>
                            <a:latin typeface="Cambria Math" panose="02040503050406030204" pitchFamily="18" charset="0"/>
                            <a:cs typeface="Times New Roman" panose="02020603050405020304" pitchFamily="18" charset="0"/>
                          </a:rPr>
                          <m:t>𝟕𝟓</m:t>
                        </m:r>
                      </m:num>
                      <m:den>
                        <m:r>
                          <a:rPr lang="ar-SA" altLang="en-US" sz="2000" b="1" i="1" dirty="0" smtClean="0">
                            <a:solidFill>
                              <a:srgbClr val="C00000"/>
                            </a:solidFill>
                            <a:latin typeface="Cambria Math" panose="02040503050406030204" pitchFamily="18" charset="0"/>
                            <a:cs typeface="Times New Roman" panose="02020603050405020304" pitchFamily="18" charset="0"/>
                          </a:rPr>
                          <m:t>𝟏𝟎𝟎𝟎</m:t>
                        </m:r>
                      </m:den>
                    </m:f>
                  </m:oMath>
                </a14:m>
                <a:r>
                  <a:rPr lang="ar-SA" altLang="en-US" sz="2000" b="1" dirty="0" smtClean="0">
                    <a:solidFill>
                      <a:srgbClr val="C00000"/>
                    </a:solidFill>
                    <a:latin typeface="+mj-lt"/>
                    <a:cs typeface="Times New Roman" panose="02020603050405020304" pitchFamily="18" charset="0"/>
                  </a:rPr>
                  <a:t> × 8000</a:t>
                </a:r>
                <a:endParaRPr kumimoji="0" lang="en-US" altLang="en-US" sz="2000" b="1" i="0" u="none" strike="noStrike" cap="none" normalizeH="0" baseline="0" dirty="0" smtClean="0">
                  <a:ln>
                    <a:noFill/>
                  </a:ln>
                  <a:solidFill>
                    <a:srgbClr val="C00000"/>
                  </a:solidFill>
                  <a:effectLst/>
                  <a:latin typeface="+mj-lt"/>
                  <a:cs typeface="Times New Roman" panose="02020603050405020304" pitchFamily="18" charset="0"/>
                </a:endParaRPr>
              </a:p>
            </p:txBody>
          </p:sp>
        </mc:Choice>
        <mc:Fallback xmlns="">
          <p:sp>
            <p:nvSpPr>
              <p:cNvPr id="32" name="Rectangle 31"/>
              <p:cNvSpPr>
                <a:spLocks noRot="1" noChangeAspect="1" noMove="1" noResize="1" noEditPoints="1" noAdjustHandles="1" noChangeArrowheads="1" noChangeShapeType="1" noTextEdit="1"/>
              </p:cNvSpPr>
              <p:nvPr/>
            </p:nvSpPr>
            <p:spPr bwMode="auto">
              <a:xfrm>
                <a:off x="2791047" y="5357395"/>
                <a:ext cx="2891282" cy="508709"/>
              </a:xfrm>
              <a:prstGeom prst="rect">
                <a:avLst/>
              </a:prstGeom>
              <a:blipFill>
                <a:blip r:embed="rId6"/>
                <a:stretch>
                  <a:fillRect t="-1205" r="-2110" b="-4819"/>
                </a:stretch>
              </a:blipFill>
              <a:ln>
                <a:noFill/>
              </a:ln>
              <a:effectLst/>
            </p:spPr>
            <p:txBody>
              <a:bodyPr/>
              <a:lstStyle/>
              <a:p>
                <a:r>
                  <a:rPr lang="en-US">
                    <a:noFill/>
                  </a:rPr>
                  <a:t> </a:t>
                </a:r>
              </a:p>
            </p:txBody>
          </p:sp>
        </mc:Fallback>
      </mc:AlternateContent>
      <p:sp>
        <p:nvSpPr>
          <p:cNvPr id="33" name="Rectangle 32"/>
          <p:cNvSpPr>
            <a:spLocks noChangeArrowheads="1"/>
          </p:cNvSpPr>
          <p:nvPr/>
        </p:nvSpPr>
        <p:spPr bwMode="auto">
          <a:xfrm>
            <a:off x="2453233" y="5997985"/>
            <a:ext cx="2431830" cy="371876"/>
          </a:xfrm>
          <a:prstGeom prst="rect">
            <a:avLst/>
          </a:prstGeom>
          <a:noFill/>
          <a:ln>
            <a:noFill/>
          </a:ln>
          <a:effectLst/>
        </p:spPr>
        <p:txBody>
          <a:bodyPr vert="horz" wrap="square" lIns="91440" tIns="0" rIns="9144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Low" rtl="1"/>
            <a:r>
              <a:rPr lang="ar-SA" altLang="en-US" sz="2000" b="1" dirty="0" smtClean="0">
                <a:solidFill>
                  <a:srgbClr val="C00000"/>
                </a:solidFill>
                <a:latin typeface="+mj-lt"/>
                <a:cs typeface="Times New Roman" panose="02020603050405020304" pitchFamily="18" charset="0"/>
              </a:rPr>
              <a:t>= 600 كيلو واط ساعة</a:t>
            </a:r>
            <a:endParaRPr kumimoji="0" lang="en-US" altLang="en-US" sz="2000" b="1" i="0" u="none" strike="noStrike" cap="none" normalizeH="0" baseline="0" dirty="0" smtClean="0">
              <a:ln>
                <a:noFill/>
              </a:ln>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289610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64">
                                            <p:txEl>
                                              <p:pRg st="0" end="0"/>
                                            </p:txEl>
                                          </p:spTgt>
                                        </p:tgtEl>
                                        <p:attrNameLst>
                                          <p:attrName>style.visibility</p:attrName>
                                        </p:attrNameLst>
                                      </p:cBhvr>
                                      <p:to>
                                        <p:strVal val="visible"/>
                                      </p:to>
                                    </p:set>
                                    <p:animEffect transition="in" filter="wipe(right)">
                                      <p:cBhvr>
                                        <p:cTn id="7" dur="500"/>
                                        <p:tgtEl>
                                          <p:spTgt spid="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wipe(right)">
                                      <p:cBhvr>
                                        <p:cTn id="12" dur="500"/>
                                        <p:tgtEl>
                                          <p:spTgt spid="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24">
                                            <p:txEl>
                                              <p:pRg st="0" end="0"/>
                                            </p:txEl>
                                          </p:spTgt>
                                        </p:tgtEl>
                                        <p:attrNameLst>
                                          <p:attrName>style.visibility</p:attrName>
                                        </p:attrNameLst>
                                      </p:cBhvr>
                                      <p:to>
                                        <p:strVal val="visible"/>
                                      </p:to>
                                    </p:set>
                                    <p:animEffect transition="in" filter="wipe(right)">
                                      <p:cBhvr>
                                        <p:cTn id="17" dur="500"/>
                                        <p:tgtEl>
                                          <p:spTgt spid="2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25">
                                            <p:txEl>
                                              <p:pRg st="0" end="0"/>
                                            </p:txEl>
                                          </p:spTgt>
                                        </p:tgtEl>
                                        <p:attrNameLst>
                                          <p:attrName>style.visibility</p:attrName>
                                        </p:attrNameLst>
                                      </p:cBhvr>
                                      <p:to>
                                        <p:strVal val="visible"/>
                                      </p:to>
                                    </p:set>
                                    <p:animEffect transition="in" filter="wipe(right)">
                                      <p:cBhvr>
                                        <p:cTn id="22" dur="500"/>
                                        <p:tgtEl>
                                          <p:spTgt spid="2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26">
                                            <p:txEl>
                                              <p:pRg st="0" end="0"/>
                                            </p:txEl>
                                          </p:spTgt>
                                        </p:tgtEl>
                                        <p:attrNameLst>
                                          <p:attrName>style.visibility</p:attrName>
                                        </p:attrNameLst>
                                      </p:cBhvr>
                                      <p:to>
                                        <p:strVal val="visible"/>
                                      </p:to>
                                    </p:set>
                                    <p:animEffect transition="in" filter="wipe(right)">
                                      <p:cBhvr>
                                        <p:cTn id="27" dur="500"/>
                                        <p:tgtEl>
                                          <p:spTgt spid="2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32">
                                            <p:txEl>
                                              <p:pRg st="0" end="0"/>
                                            </p:txEl>
                                          </p:spTgt>
                                        </p:tgtEl>
                                        <p:attrNameLst>
                                          <p:attrName>style.visibility</p:attrName>
                                        </p:attrNameLst>
                                      </p:cBhvr>
                                      <p:to>
                                        <p:strVal val="visible"/>
                                      </p:to>
                                    </p:set>
                                    <p:animEffect transition="in" filter="wipe(right)">
                                      <p:cBhvr>
                                        <p:cTn id="32" dur="500"/>
                                        <p:tgtEl>
                                          <p:spTgt spid="3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33">
                                            <p:txEl>
                                              <p:pRg st="0" end="0"/>
                                            </p:txEl>
                                          </p:spTgt>
                                        </p:tgtEl>
                                        <p:attrNameLst>
                                          <p:attrName>style.visibility</p:attrName>
                                        </p:attrNameLst>
                                      </p:cBhvr>
                                      <p:to>
                                        <p:strVal val="visible"/>
                                      </p:to>
                                    </p:set>
                                    <p:animEffect transition="in" filter="wipe(right)">
                                      <p:cBhvr>
                                        <p:cTn id="37"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7729269" y="560873"/>
            <a:ext cx="2938732" cy="4987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auto">
              <a:spcAft>
                <a:spcPts val="0"/>
              </a:spcAft>
            </a:pPr>
            <a:r>
              <a:rPr lang="ar-SA" sz="2400" b="1" dirty="0">
                <a:solidFill>
                  <a:srgbClr val="002060"/>
                </a:solidFill>
                <a:effectLst>
                  <a:outerShdw blurRad="38100" dist="38100" dir="2700000" algn="tl">
                    <a:srgbClr val="000000">
                      <a:alpha val="43137"/>
                    </a:srgbClr>
                  </a:outerShdw>
                </a:effectLst>
                <a:latin typeface="Calibri" panose="020F0502020204030204" pitchFamily="34" charset="0"/>
              </a:rPr>
              <a:t>الطاقة والقدرة الكهربائية</a:t>
            </a:r>
            <a:endParaRPr lang="en-US" sz="2400" b="1" dirty="0">
              <a:solidFill>
                <a:srgbClr val="002060"/>
              </a:solidFill>
              <a:effectLst>
                <a:outerShdw blurRad="38100" dist="38100" dir="2700000" algn="tl">
                  <a:srgbClr val="000000">
                    <a:alpha val="43137"/>
                  </a:srgbClr>
                </a:outerShdw>
              </a:effectLst>
              <a:latin typeface="Calibri" panose="020F0502020204030204" pitchFamily="34" charset="0"/>
            </a:endParaRPr>
          </a:p>
        </p:txBody>
      </p:sp>
      <p:sp>
        <p:nvSpPr>
          <p:cNvPr id="11" name="Rectangle 10"/>
          <p:cNvSpPr/>
          <p:nvPr/>
        </p:nvSpPr>
        <p:spPr>
          <a:xfrm>
            <a:off x="8369855" y="1128041"/>
            <a:ext cx="1661992" cy="43088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a-ET" sz="2200" b="1" spc="50" dirty="0" smtClean="0">
                <a:ln w="11430"/>
                <a:solidFill>
                  <a:srgbClr val="C00000"/>
                </a:solidFill>
              </a:rPr>
              <a:t>مثال </a:t>
            </a:r>
            <a:r>
              <a:rPr lang="ar-SA" sz="2200" b="1" spc="50" dirty="0" smtClean="0">
                <a:ln w="11430"/>
                <a:solidFill>
                  <a:srgbClr val="C00000"/>
                </a:solidFill>
              </a:rPr>
              <a:t>4</a:t>
            </a:r>
            <a:endParaRPr lang="en-US" sz="2200" b="1" spc="50" dirty="0">
              <a:ln w="11430"/>
              <a:solidFill>
                <a:srgbClr val="C00000"/>
              </a:solidFill>
            </a:endParaRPr>
          </a:p>
        </p:txBody>
      </p:sp>
      <p:pic>
        <p:nvPicPr>
          <p:cNvPr id="12" name="Picture 11" descr="question-mark.png"/>
          <p:cNvPicPr>
            <a:picLocks noChangeAspect="1"/>
          </p:cNvPicPr>
          <p:nvPr/>
        </p:nvPicPr>
        <p:blipFill>
          <a:blip r:embed="rId2" cstate="print"/>
          <a:stretch>
            <a:fillRect/>
          </a:stretch>
        </p:blipFill>
        <p:spPr>
          <a:xfrm>
            <a:off x="9951311" y="1186450"/>
            <a:ext cx="856061" cy="856061"/>
          </a:xfrm>
          <a:prstGeom prst="rect">
            <a:avLst/>
          </a:prstGeom>
        </p:spPr>
      </p:pic>
      <p:sp>
        <p:nvSpPr>
          <p:cNvPr id="64" name="Rectangle 63"/>
          <p:cNvSpPr>
            <a:spLocks noChangeArrowheads="1"/>
          </p:cNvSpPr>
          <p:nvPr/>
        </p:nvSpPr>
        <p:spPr bwMode="auto">
          <a:xfrm>
            <a:off x="2003898" y="1537803"/>
            <a:ext cx="8022885" cy="371876"/>
          </a:xfrm>
          <a:prstGeom prst="rect">
            <a:avLst/>
          </a:prstGeom>
          <a:noFill/>
          <a:ln>
            <a:noFill/>
          </a:ln>
          <a:effectLst/>
        </p:spPr>
        <p:txBody>
          <a:bodyPr vert="horz" wrap="square" lIns="91440" tIns="0" rIns="9144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Low" rtl="1"/>
            <a:r>
              <a:rPr lang="ar-SA" altLang="en-US" sz="2000" b="1" dirty="0" smtClean="0">
                <a:latin typeface="+mj-lt"/>
                <a:cs typeface="Times New Roman" panose="02020603050405020304" pitchFamily="18" charset="0"/>
              </a:rPr>
              <a:t>1. تحقق من صدق المواصفات التي ركزت عليها الحملة التسويقية للشركة، من خلال مقارنة:</a:t>
            </a:r>
            <a:endParaRPr kumimoji="0" lang="en-US" altLang="en-US" sz="2000" b="1" i="0" u="none" strike="noStrike" cap="none" normalizeH="0" baseline="0" dirty="0" smtClean="0">
              <a:ln>
                <a:noFill/>
              </a:ln>
              <a:effectLst/>
              <a:latin typeface="+mj-lt"/>
              <a:cs typeface="Times New Roman" panose="02020603050405020304" pitchFamily="18" charset="0"/>
            </a:endParaRPr>
          </a:p>
        </p:txBody>
      </p:sp>
      <p:sp>
        <p:nvSpPr>
          <p:cNvPr id="23" name="Rectangle 22"/>
          <p:cNvSpPr>
            <a:spLocks noChangeArrowheads="1"/>
          </p:cNvSpPr>
          <p:nvPr/>
        </p:nvSpPr>
        <p:spPr bwMode="auto">
          <a:xfrm>
            <a:off x="1524000" y="1880439"/>
            <a:ext cx="8502783" cy="679653"/>
          </a:xfrm>
          <a:prstGeom prst="rect">
            <a:avLst/>
          </a:prstGeom>
          <a:noFill/>
          <a:ln>
            <a:noFill/>
          </a:ln>
          <a:effectLst/>
        </p:spPr>
        <p:txBody>
          <a:bodyPr vert="horz" wrap="square" lIns="91440" tIns="0" rIns="9144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39725" indent="-339725" algn="justLow" rtl="1"/>
            <a:r>
              <a:rPr lang="ar-SA" altLang="en-US" sz="2000" b="1" dirty="0" smtClean="0">
                <a:latin typeface="+mj-lt"/>
                <a:cs typeface="Times New Roman" panose="02020603050405020304" pitchFamily="18" charset="0"/>
              </a:rPr>
              <a:t>(ب) التكلفة المادية لاستعمال كل نوع من المصابيح خلال 8000 ساعة، اذا علمت أن ثمن الكيلو واط ساعة يكلّف 20  قرشًا.</a:t>
            </a:r>
            <a:endParaRPr kumimoji="0" lang="en-US" altLang="en-US" sz="2000" b="1" i="0" u="none" strike="noStrike" cap="none" normalizeH="0" baseline="0" dirty="0" smtClean="0">
              <a:ln>
                <a:noFill/>
              </a:ln>
              <a:effectLst/>
              <a:latin typeface="+mj-lt"/>
              <a:cs typeface="Times New Roman" panose="02020603050405020304" pitchFamily="18" charset="0"/>
            </a:endParaRPr>
          </a:p>
        </p:txBody>
      </p:sp>
      <p:sp>
        <p:nvSpPr>
          <p:cNvPr id="24" name="Rectangle 23"/>
          <p:cNvSpPr>
            <a:spLocks noChangeArrowheads="1"/>
          </p:cNvSpPr>
          <p:nvPr/>
        </p:nvSpPr>
        <p:spPr bwMode="auto">
          <a:xfrm>
            <a:off x="2992877" y="4940426"/>
            <a:ext cx="6206246" cy="371876"/>
          </a:xfrm>
          <a:prstGeom prst="rect">
            <a:avLst/>
          </a:prstGeom>
          <a:noFill/>
          <a:ln>
            <a:noFill/>
          </a:ln>
          <a:effectLst/>
        </p:spPr>
        <p:txBody>
          <a:bodyPr vert="horz" wrap="square" lIns="91440" tIns="0" rIns="9144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rtl="1"/>
            <a:r>
              <a:rPr lang="ar-SA" altLang="en-US" sz="2000" b="1" dirty="0" smtClean="0">
                <a:solidFill>
                  <a:srgbClr val="C00000"/>
                </a:solidFill>
                <a:latin typeface="+mj-lt"/>
                <a:cs typeface="Times New Roman" panose="02020603050405020304" pitchFamily="18" charset="0"/>
              </a:rPr>
              <a:t>التكلفة = القدرة (كيلو واط) × الزمن (ساعة) × ثمن الكيلو واط ساعة</a:t>
            </a:r>
            <a:endParaRPr kumimoji="0" lang="en-US" altLang="en-US" sz="2000" b="1" i="0" u="none" strike="noStrike" cap="none" normalizeH="0" baseline="0" dirty="0" smtClean="0">
              <a:ln>
                <a:noFill/>
              </a:ln>
              <a:solidFill>
                <a:srgbClr val="C00000"/>
              </a:solidFill>
              <a:effectLst/>
              <a:latin typeface="+mj-lt"/>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5" name="Rectangle 24"/>
              <p:cNvSpPr>
                <a:spLocks noChangeArrowheads="1"/>
              </p:cNvSpPr>
              <p:nvPr/>
            </p:nvSpPr>
            <p:spPr bwMode="auto">
              <a:xfrm>
                <a:off x="6984460" y="5377634"/>
                <a:ext cx="3560238" cy="526599"/>
              </a:xfrm>
              <a:prstGeom prst="rect">
                <a:avLst/>
              </a:prstGeom>
              <a:noFill/>
              <a:ln>
                <a:noFill/>
              </a:ln>
              <a:effectLst/>
            </p:spPr>
            <p:txBody>
              <a:bodyPr vert="horz" wrap="square" lIns="91440" tIns="0" rIns="9144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Low" rtl="1"/>
                <a:r>
                  <a:rPr lang="ar-SA" altLang="en-US" sz="2000" b="1" dirty="0" smtClean="0">
                    <a:solidFill>
                      <a:srgbClr val="C00000"/>
                    </a:solidFill>
                    <a:latin typeface="+mj-lt"/>
                    <a:cs typeface="Times New Roman" panose="02020603050405020304" pitchFamily="18" charset="0"/>
                  </a:rPr>
                  <a:t> تكلفة </a:t>
                </a:r>
                <a:r>
                  <a:rPr lang="en-US" altLang="en-US" sz="2000" b="1" dirty="0" smtClean="0">
                    <a:solidFill>
                      <a:srgbClr val="C00000"/>
                    </a:solidFill>
                    <a:latin typeface="+mj-lt"/>
                    <a:cs typeface="Times New Roman" panose="02020603050405020304" pitchFamily="18" charset="0"/>
                  </a:rPr>
                  <a:t> </a:t>
                </a:r>
                <a:r>
                  <a:rPr lang="en-US" altLang="en-US" sz="2000" b="1" baseline="-25000" dirty="0" smtClean="0">
                    <a:solidFill>
                      <a:srgbClr val="C00000"/>
                    </a:solidFill>
                    <a:latin typeface="+mj-lt"/>
                    <a:cs typeface="Times New Roman" panose="02020603050405020304" pitchFamily="18" charset="0"/>
                  </a:rPr>
                  <a:t>LED</a:t>
                </a:r>
                <a:r>
                  <a:rPr lang="ar-SA" altLang="en-US" sz="2000" b="1" dirty="0" smtClean="0">
                    <a:solidFill>
                      <a:srgbClr val="C00000"/>
                    </a:solidFill>
                    <a:latin typeface="+mj-lt"/>
                    <a:cs typeface="Times New Roman" panose="02020603050405020304" pitchFamily="18" charset="0"/>
                  </a:rPr>
                  <a:t>= </a:t>
                </a:r>
                <a14:m>
                  <m:oMath xmlns:m="http://schemas.openxmlformats.org/officeDocument/2006/math">
                    <m:f>
                      <m:fPr>
                        <m:ctrlPr>
                          <a:rPr lang="ar-SA" altLang="en-US" sz="2000" b="1" i="1" dirty="0" smtClean="0">
                            <a:solidFill>
                              <a:srgbClr val="C00000"/>
                            </a:solidFill>
                            <a:latin typeface="Cambria Math" panose="02040503050406030204" pitchFamily="18" charset="0"/>
                            <a:cs typeface="Times New Roman" panose="02020603050405020304" pitchFamily="18" charset="0"/>
                          </a:rPr>
                        </m:ctrlPr>
                      </m:fPr>
                      <m:num>
                        <m:r>
                          <a:rPr lang="ar-SA" altLang="en-US" sz="2000" b="1" i="1" dirty="0" smtClean="0">
                            <a:solidFill>
                              <a:srgbClr val="C00000"/>
                            </a:solidFill>
                            <a:latin typeface="Cambria Math" panose="02040503050406030204" pitchFamily="18" charset="0"/>
                            <a:cs typeface="Times New Roman" panose="02020603050405020304" pitchFamily="18" charset="0"/>
                          </a:rPr>
                          <m:t>𝟗</m:t>
                        </m:r>
                      </m:num>
                      <m:den>
                        <m:r>
                          <a:rPr lang="ar-SA" altLang="en-US" sz="2000" b="1" i="1" dirty="0" smtClean="0">
                            <a:solidFill>
                              <a:srgbClr val="C00000"/>
                            </a:solidFill>
                            <a:latin typeface="Cambria Math" panose="02040503050406030204" pitchFamily="18" charset="0"/>
                            <a:cs typeface="Times New Roman" panose="02020603050405020304" pitchFamily="18" charset="0"/>
                          </a:rPr>
                          <m:t>𝟏𝟎𝟎𝟎</m:t>
                        </m:r>
                      </m:den>
                    </m:f>
                  </m:oMath>
                </a14:m>
                <a:r>
                  <a:rPr lang="ar-SA" altLang="en-US" sz="2000" b="1" dirty="0" smtClean="0">
                    <a:solidFill>
                      <a:srgbClr val="C00000"/>
                    </a:solidFill>
                    <a:latin typeface="+mj-lt"/>
                    <a:cs typeface="Times New Roman" panose="02020603050405020304" pitchFamily="18" charset="0"/>
                  </a:rPr>
                  <a:t> × 8000 × </a:t>
                </a:r>
                <a14:m>
                  <m:oMath xmlns:m="http://schemas.openxmlformats.org/officeDocument/2006/math">
                    <m:f>
                      <m:fPr>
                        <m:ctrlPr>
                          <a:rPr lang="ar-SA" altLang="en-US" sz="2000" b="1" i="1" smtClean="0">
                            <a:solidFill>
                              <a:srgbClr val="C00000"/>
                            </a:solidFill>
                            <a:latin typeface="Cambria Math" panose="02040503050406030204" pitchFamily="18" charset="0"/>
                            <a:cs typeface="Times New Roman" panose="02020603050405020304" pitchFamily="18" charset="0"/>
                          </a:rPr>
                        </m:ctrlPr>
                      </m:fPr>
                      <m:num>
                        <m:r>
                          <a:rPr lang="ar-SA" altLang="en-US" sz="2000" b="1" i="1" smtClean="0">
                            <a:solidFill>
                              <a:srgbClr val="C00000"/>
                            </a:solidFill>
                            <a:latin typeface="Cambria Math" panose="02040503050406030204" pitchFamily="18" charset="0"/>
                            <a:cs typeface="Times New Roman" panose="02020603050405020304" pitchFamily="18" charset="0"/>
                          </a:rPr>
                          <m:t>𝟐𝟎</m:t>
                        </m:r>
                      </m:num>
                      <m:den>
                        <m:r>
                          <a:rPr lang="ar-SA" altLang="en-US" sz="2000" b="1" i="1" smtClean="0">
                            <a:solidFill>
                              <a:srgbClr val="C00000"/>
                            </a:solidFill>
                            <a:latin typeface="Cambria Math" panose="02040503050406030204" pitchFamily="18" charset="0"/>
                            <a:cs typeface="Times New Roman" panose="02020603050405020304" pitchFamily="18" charset="0"/>
                          </a:rPr>
                          <m:t>𝟏𝟎𝟎</m:t>
                        </m:r>
                      </m:den>
                    </m:f>
                  </m:oMath>
                </a14:m>
                <a:endParaRPr kumimoji="0" lang="en-US" altLang="en-US" sz="2000" b="1" i="0" u="none" strike="noStrike" cap="none" normalizeH="0" baseline="0" dirty="0" smtClean="0">
                  <a:ln>
                    <a:noFill/>
                  </a:ln>
                  <a:solidFill>
                    <a:srgbClr val="C00000"/>
                  </a:solidFill>
                  <a:effectLst/>
                  <a:latin typeface="+mj-lt"/>
                  <a:cs typeface="Times New Roman" panose="02020603050405020304" pitchFamily="18" charset="0"/>
                </a:endParaRPr>
              </a:p>
            </p:txBody>
          </p:sp>
        </mc:Choice>
        <mc:Fallback xmlns="">
          <p:sp>
            <p:nvSpPr>
              <p:cNvPr id="25" name="Rectangle 24"/>
              <p:cNvSpPr>
                <a:spLocks noRot="1" noChangeAspect="1" noMove="1" noResize="1" noEditPoints="1" noAdjustHandles="1" noChangeArrowheads="1" noChangeShapeType="1" noTextEdit="1"/>
              </p:cNvSpPr>
              <p:nvPr/>
            </p:nvSpPr>
            <p:spPr bwMode="auto">
              <a:xfrm>
                <a:off x="6984460" y="5377634"/>
                <a:ext cx="3560238" cy="526599"/>
              </a:xfrm>
              <a:prstGeom prst="rect">
                <a:avLst/>
              </a:prstGeom>
              <a:blipFill>
                <a:blip r:embed="rId3"/>
                <a:stretch>
                  <a:fillRect r="-1712" b="-2299"/>
                </a:stretch>
              </a:blipFill>
              <a:ln>
                <a:noFill/>
              </a:ln>
              <a:effectLst/>
            </p:spPr>
            <p:txBody>
              <a:bodyPr/>
              <a:lstStyle/>
              <a:p>
                <a:r>
                  <a:rPr lang="en-US">
                    <a:noFill/>
                  </a:rPr>
                  <a:t> </a:t>
                </a:r>
              </a:p>
            </p:txBody>
          </p:sp>
        </mc:Fallback>
      </mc:AlternateContent>
      <p:sp>
        <p:nvSpPr>
          <p:cNvPr id="26" name="Rectangle 25"/>
          <p:cNvSpPr>
            <a:spLocks noChangeArrowheads="1"/>
          </p:cNvSpPr>
          <p:nvPr/>
        </p:nvSpPr>
        <p:spPr bwMode="auto">
          <a:xfrm>
            <a:off x="7315602" y="6007713"/>
            <a:ext cx="2431830" cy="371876"/>
          </a:xfrm>
          <a:prstGeom prst="rect">
            <a:avLst/>
          </a:prstGeom>
          <a:noFill/>
          <a:ln>
            <a:noFill/>
          </a:ln>
          <a:effectLst/>
        </p:spPr>
        <p:txBody>
          <a:bodyPr vert="horz" wrap="square" lIns="91440" tIns="0" rIns="9144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Low" rtl="1"/>
            <a:r>
              <a:rPr lang="ar-SA" altLang="en-US" sz="2000" b="1" dirty="0" smtClean="0">
                <a:solidFill>
                  <a:srgbClr val="C00000"/>
                </a:solidFill>
                <a:latin typeface="+mj-lt"/>
                <a:cs typeface="Times New Roman" panose="02020603050405020304" pitchFamily="18" charset="0"/>
              </a:rPr>
              <a:t>= 14.4 دينار</a:t>
            </a:r>
            <a:endParaRPr kumimoji="0" lang="en-US" altLang="en-US" sz="2000" b="1" i="0" u="none" strike="noStrike" cap="none" normalizeH="0" baseline="0" dirty="0" smtClean="0">
              <a:ln>
                <a:noFill/>
              </a:ln>
              <a:solidFill>
                <a:srgbClr val="C00000"/>
              </a:solidFill>
              <a:effectLst/>
              <a:latin typeface="+mj-lt"/>
              <a:cs typeface="Times New Roman" panose="02020603050405020304" pitchFamily="18" charset="0"/>
            </a:endParaRPr>
          </a:p>
        </p:txBody>
      </p:sp>
      <p:pic>
        <p:nvPicPr>
          <p:cNvPr id="18" name="Picture 17"/>
          <p:cNvPicPr>
            <a:picLocks noChangeAspect="1"/>
          </p:cNvPicPr>
          <p:nvPr/>
        </p:nvPicPr>
        <p:blipFill>
          <a:blip r:embed="rId4"/>
          <a:stretch>
            <a:fillRect/>
          </a:stretch>
        </p:blipFill>
        <p:spPr>
          <a:xfrm>
            <a:off x="6255546" y="2561457"/>
            <a:ext cx="1319516" cy="2286000"/>
          </a:xfrm>
          <a:prstGeom prst="rect">
            <a:avLst/>
          </a:prstGeom>
        </p:spPr>
      </p:pic>
      <p:sp>
        <p:nvSpPr>
          <p:cNvPr id="22" name="Rounded Rectangle 21"/>
          <p:cNvSpPr/>
          <p:nvPr/>
        </p:nvSpPr>
        <p:spPr>
          <a:xfrm>
            <a:off x="7729269" y="2868440"/>
            <a:ext cx="2334638" cy="1692502"/>
          </a:xfrm>
          <a:prstGeom prst="roundRect">
            <a:avLst/>
          </a:prstGeom>
          <a:solidFill>
            <a:schemeClr val="accent2">
              <a:lumMod val="20000"/>
              <a:lumOff val="8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a:blip r:embed="rId5"/>
          <a:stretch>
            <a:fillRect/>
          </a:stretch>
        </p:blipFill>
        <p:spPr>
          <a:xfrm>
            <a:off x="1868082" y="2561457"/>
            <a:ext cx="1382751" cy="2286000"/>
          </a:xfrm>
          <a:prstGeom prst="rect">
            <a:avLst/>
          </a:prstGeom>
        </p:spPr>
      </p:pic>
      <p:sp>
        <p:nvSpPr>
          <p:cNvPr id="28" name="TextBox 27"/>
          <p:cNvSpPr txBox="1"/>
          <p:nvPr/>
        </p:nvSpPr>
        <p:spPr>
          <a:xfrm>
            <a:off x="7623878" y="2973142"/>
            <a:ext cx="2324911" cy="1477328"/>
          </a:xfrm>
          <a:prstGeom prst="rect">
            <a:avLst/>
          </a:prstGeom>
          <a:noFill/>
          <a:ln w="12700">
            <a:noFill/>
          </a:ln>
        </p:spPr>
        <p:txBody>
          <a:bodyPr wrap="square" rtlCol="0">
            <a:spAutoFit/>
          </a:bodyPr>
          <a:lstStyle/>
          <a:p>
            <a:pPr algn="ctr" rtl="1"/>
            <a:r>
              <a:rPr lang="ar-SA" b="1" dirty="0" smtClean="0">
                <a:solidFill>
                  <a:srgbClr val="C00000"/>
                </a:solidFill>
                <a:effectLst>
                  <a:outerShdw blurRad="38100" dist="38100" dir="2700000" algn="tl">
                    <a:srgbClr val="000000">
                      <a:alpha val="43137"/>
                    </a:srgbClr>
                  </a:outerShdw>
                </a:effectLst>
              </a:rPr>
              <a:t>مصباح </a:t>
            </a:r>
            <a:r>
              <a:rPr lang="en-US" b="1" dirty="0" smtClean="0">
                <a:solidFill>
                  <a:srgbClr val="C00000"/>
                </a:solidFill>
                <a:effectLst>
                  <a:outerShdw blurRad="38100" dist="38100" dir="2700000" algn="tl">
                    <a:srgbClr val="000000">
                      <a:alpha val="43137"/>
                    </a:srgbClr>
                  </a:outerShdw>
                </a:effectLst>
              </a:rPr>
              <a:t>LED</a:t>
            </a:r>
          </a:p>
          <a:p>
            <a:pPr algn="r" rtl="1"/>
            <a:r>
              <a:rPr lang="ar-SA" b="1" dirty="0" smtClean="0"/>
              <a:t>فرق الجهد: 220 فولت</a:t>
            </a:r>
          </a:p>
          <a:p>
            <a:pPr algn="r" rtl="1"/>
            <a:r>
              <a:rPr lang="ar-SA" b="1" dirty="0" smtClean="0"/>
              <a:t>القدرة: 9 واط</a:t>
            </a:r>
          </a:p>
          <a:p>
            <a:pPr algn="r" rtl="1"/>
            <a:r>
              <a:rPr lang="ar-SA" b="1" dirty="0" smtClean="0"/>
              <a:t>مدة التشغيل: 8000 ساعة</a:t>
            </a:r>
          </a:p>
          <a:p>
            <a:pPr algn="r" rtl="1"/>
            <a:r>
              <a:rPr lang="ar-SA" b="1" dirty="0" smtClean="0"/>
              <a:t>الثمن: 5 دنانير</a:t>
            </a:r>
          </a:p>
        </p:txBody>
      </p:sp>
      <p:sp>
        <p:nvSpPr>
          <p:cNvPr id="29" name="Rounded Rectangle 28"/>
          <p:cNvSpPr/>
          <p:nvPr/>
        </p:nvSpPr>
        <p:spPr>
          <a:xfrm>
            <a:off x="3250833" y="2868440"/>
            <a:ext cx="2304648" cy="1692502"/>
          </a:xfrm>
          <a:prstGeom prst="roundRect">
            <a:avLst/>
          </a:prstGeom>
          <a:solidFill>
            <a:schemeClr val="accent2">
              <a:lumMod val="20000"/>
              <a:lumOff val="8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3125179" y="2973142"/>
            <a:ext cx="2324911" cy="1477328"/>
          </a:xfrm>
          <a:prstGeom prst="rect">
            <a:avLst/>
          </a:prstGeom>
          <a:noFill/>
          <a:ln w="12700">
            <a:noFill/>
          </a:ln>
        </p:spPr>
        <p:txBody>
          <a:bodyPr wrap="square" rtlCol="0">
            <a:spAutoFit/>
          </a:bodyPr>
          <a:lstStyle/>
          <a:p>
            <a:pPr algn="ctr" rtl="1"/>
            <a:r>
              <a:rPr lang="ar-SA" b="1" dirty="0" smtClean="0">
                <a:solidFill>
                  <a:srgbClr val="C00000"/>
                </a:solidFill>
                <a:effectLst>
                  <a:outerShdw blurRad="38100" dist="38100" dir="2700000" algn="tl">
                    <a:srgbClr val="000000">
                      <a:alpha val="43137"/>
                    </a:srgbClr>
                  </a:outerShdw>
                </a:effectLst>
              </a:rPr>
              <a:t>مصباح عادي</a:t>
            </a:r>
            <a:endParaRPr lang="en-US" b="1" dirty="0" smtClean="0">
              <a:solidFill>
                <a:srgbClr val="C00000"/>
              </a:solidFill>
              <a:effectLst>
                <a:outerShdw blurRad="38100" dist="38100" dir="2700000" algn="tl">
                  <a:srgbClr val="000000">
                    <a:alpha val="43137"/>
                  </a:srgbClr>
                </a:outerShdw>
              </a:effectLst>
            </a:endParaRPr>
          </a:p>
          <a:p>
            <a:pPr algn="r" rtl="1"/>
            <a:r>
              <a:rPr lang="ar-SA" b="1" dirty="0" smtClean="0"/>
              <a:t>فرق الجهد: 220 فولت</a:t>
            </a:r>
          </a:p>
          <a:p>
            <a:pPr algn="r" rtl="1"/>
            <a:r>
              <a:rPr lang="ar-SA" b="1" dirty="0" smtClean="0"/>
              <a:t>القدرة: 75 واط</a:t>
            </a:r>
          </a:p>
          <a:p>
            <a:pPr algn="r" rtl="1"/>
            <a:r>
              <a:rPr lang="ar-SA" b="1" dirty="0" smtClean="0"/>
              <a:t>مدة التشغيل: 1000 ساعة</a:t>
            </a:r>
          </a:p>
          <a:p>
            <a:pPr algn="r" rtl="1"/>
            <a:r>
              <a:rPr lang="ar-SA" b="1" dirty="0" smtClean="0"/>
              <a:t>الثمن: 1 دينار</a:t>
            </a:r>
          </a:p>
        </p:txBody>
      </p:sp>
      <mc:AlternateContent xmlns:mc="http://schemas.openxmlformats.org/markup-compatibility/2006" xmlns:a14="http://schemas.microsoft.com/office/drawing/2010/main">
        <mc:Choice Requires="a14">
          <p:sp>
            <p:nvSpPr>
              <p:cNvPr id="32" name="Rectangle 31"/>
              <p:cNvSpPr>
                <a:spLocks noChangeArrowheads="1"/>
              </p:cNvSpPr>
              <p:nvPr/>
            </p:nvSpPr>
            <p:spPr bwMode="auto">
              <a:xfrm>
                <a:off x="2003898" y="5377634"/>
                <a:ext cx="3678431" cy="526599"/>
              </a:xfrm>
              <a:prstGeom prst="rect">
                <a:avLst/>
              </a:prstGeom>
              <a:noFill/>
              <a:ln>
                <a:noFill/>
              </a:ln>
              <a:effectLst/>
            </p:spPr>
            <p:txBody>
              <a:bodyPr vert="horz" wrap="square" lIns="91440" tIns="0" rIns="9144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Low" rtl="1"/>
                <a:r>
                  <a:rPr lang="ar-SA" altLang="en-US" sz="2000" b="1" dirty="0" smtClean="0">
                    <a:solidFill>
                      <a:srgbClr val="C00000"/>
                    </a:solidFill>
                    <a:latin typeface="+mj-lt"/>
                    <a:cs typeface="Times New Roman" panose="02020603050405020304" pitchFamily="18" charset="0"/>
                  </a:rPr>
                  <a:t> تكلفة</a:t>
                </a:r>
                <a:r>
                  <a:rPr lang="en-US" altLang="en-US" sz="2000" b="1" dirty="0" smtClean="0">
                    <a:solidFill>
                      <a:srgbClr val="C00000"/>
                    </a:solidFill>
                    <a:latin typeface="+mj-lt"/>
                    <a:cs typeface="Times New Roman" panose="02020603050405020304" pitchFamily="18" charset="0"/>
                  </a:rPr>
                  <a:t> </a:t>
                </a:r>
                <a:r>
                  <a:rPr lang="ar-SA" altLang="en-US" sz="2000" b="1" baseline="-25000" dirty="0" smtClean="0">
                    <a:solidFill>
                      <a:srgbClr val="C00000"/>
                    </a:solidFill>
                    <a:latin typeface="+mj-lt"/>
                    <a:cs typeface="Times New Roman" panose="02020603050405020304" pitchFamily="18" charset="0"/>
                  </a:rPr>
                  <a:t>عادي</a:t>
                </a:r>
                <a:r>
                  <a:rPr lang="ar-SA" altLang="en-US" sz="2000" b="1" dirty="0" smtClean="0">
                    <a:solidFill>
                      <a:srgbClr val="C00000"/>
                    </a:solidFill>
                    <a:latin typeface="+mj-lt"/>
                    <a:cs typeface="Times New Roman" panose="02020603050405020304" pitchFamily="18" charset="0"/>
                  </a:rPr>
                  <a:t>= </a:t>
                </a:r>
                <a14:m>
                  <m:oMath xmlns:m="http://schemas.openxmlformats.org/officeDocument/2006/math">
                    <m:f>
                      <m:fPr>
                        <m:ctrlPr>
                          <a:rPr lang="ar-SA" altLang="en-US" sz="2000" b="1" i="1" dirty="0" smtClean="0">
                            <a:solidFill>
                              <a:srgbClr val="C00000"/>
                            </a:solidFill>
                            <a:latin typeface="Cambria Math" panose="02040503050406030204" pitchFamily="18" charset="0"/>
                            <a:cs typeface="Times New Roman" panose="02020603050405020304" pitchFamily="18" charset="0"/>
                          </a:rPr>
                        </m:ctrlPr>
                      </m:fPr>
                      <m:num>
                        <m:r>
                          <a:rPr lang="ar-SA" altLang="en-US" sz="2000" b="1" i="1" dirty="0" smtClean="0">
                            <a:solidFill>
                              <a:srgbClr val="C00000"/>
                            </a:solidFill>
                            <a:latin typeface="Cambria Math" panose="02040503050406030204" pitchFamily="18" charset="0"/>
                            <a:cs typeface="Times New Roman" panose="02020603050405020304" pitchFamily="18" charset="0"/>
                          </a:rPr>
                          <m:t>𝟕𝟓</m:t>
                        </m:r>
                      </m:num>
                      <m:den>
                        <m:r>
                          <a:rPr lang="ar-SA" altLang="en-US" sz="2000" b="1" i="1" dirty="0" smtClean="0">
                            <a:solidFill>
                              <a:srgbClr val="C00000"/>
                            </a:solidFill>
                            <a:latin typeface="Cambria Math" panose="02040503050406030204" pitchFamily="18" charset="0"/>
                            <a:cs typeface="Times New Roman" panose="02020603050405020304" pitchFamily="18" charset="0"/>
                          </a:rPr>
                          <m:t>𝟏𝟎𝟎𝟎</m:t>
                        </m:r>
                      </m:den>
                    </m:f>
                  </m:oMath>
                </a14:m>
                <a:r>
                  <a:rPr lang="ar-SA" altLang="en-US" sz="2000" b="1" dirty="0" smtClean="0">
                    <a:solidFill>
                      <a:srgbClr val="C00000"/>
                    </a:solidFill>
                    <a:latin typeface="+mj-lt"/>
                    <a:cs typeface="Times New Roman" panose="02020603050405020304" pitchFamily="18" charset="0"/>
                  </a:rPr>
                  <a:t> × 8000 × </a:t>
                </a:r>
                <a14:m>
                  <m:oMath xmlns:m="http://schemas.openxmlformats.org/officeDocument/2006/math">
                    <m:f>
                      <m:fPr>
                        <m:ctrlPr>
                          <a:rPr lang="ar-SA" altLang="en-US" sz="2000" b="1" i="1" smtClean="0">
                            <a:solidFill>
                              <a:srgbClr val="C00000"/>
                            </a:solidFill>
                            <a:latin typeface="Cambria Math" panose="02040503050406030204" pitchFamily="18" charset="0"/>
                            <a:cs typeface="Times New Roman" panose="02020603050405020304" pitchFamily="18" charset="0"/>
                          </a:rPr>
                        </m:ctrlPr>
                      </m:fPr>
                      <m:num>
                        <m:r>
                          <a:rPr lang="ar-SA" altLang="en-US" sz="2000" b="1" i="1" smtClean="0">
                            <a:solidFill>
                              <a:srgbClr val="C00000"/>
                            </a:solidFill>
                            <a:latin typeface="Cambria Math" panose="02040503050406030204" pitchFamily="18" charset="0"/>
                            <a:cs typeface="Times New Roman" panose="02020603050405020304" pitchFamily="18" charset="0"/>
                          </a:rPr>
                          <m:t>𝟐𝟎</m:t>
                        </m:r>
                      </m:num>
                      <m:den>
                        <m:r>
                          <a:rPr lang="ar-SA" altLang="en-US" sz="2000" b="1" i="1" smtClean="0">
                            <a:solidFill>
                              <a:srgbClr val="C00000"/>
                            </a:solidFill>
                            <a:latin typeface="Cambria Math" panose="02040503050406030204" pitchFamily="18" charset="0"/>
                            <a:cs typeface="Times New Roman" panose="02020603050405020304" pitchFamily="18" charset="0"/>
                          </a:rPr>
                          <m:t>𝟏𝟎𝟎</m:t>
                        </m:r>
                      </m:den>
                    </m:f>
                  </m:oMath>
                </a14:m>
                <a:endParaRPr kumimoji="0" lang="en-US" altLang="en-US" sz="2000" b="1" i="0" u="none" strike="noStrike" cap="none" normalizeH="0" baseline="0" dirty="0" smtClean="0">
                  <a:ln>
                    <a:noFill/>
                  </a:ln>
                  <a:solidFill>
                    <a:srgbClr val="C00000"/>
                  </a:solidFill>
                  <a:effectLst/>
                  <a:latin typeface="+mj-lt"/>
                  <a:cs typeface="Times New Roman" panose="02020603050405020304" pitchFamily="18" charset="0"/>
                </a:endParaRPr>
              </a:p>
            </p:txBody>
          </p:sp>
        </mc:Choice>
        <mc:Fallback xmlns="">
          <p:sp>
            <p:nvSpPr>
              <p:cNvPr id="32" name="Rectangle 31"/>
              <p:cNvSpPr>
                <a:spLocks noRot="1" noChangeAspect="1" noMove="1" noResize="1" noEditPoints="1" noAdjustHandles="1" noChangeArrowheads="1" noChangeShapeType="1" noTextEdit="1"/>
              </p:cNvSpPr>
              <p:nvPr/>
            </p:nvSpPr>
            <p:spPr bwMode="auto">
              <a:xfrm>
                <a:off x="2003898" y="5377634"/>
                <a:ext cx="3678431" cy="526599"/>
              </a:xfrm>
              <a:prstGeom prst="rect">
                <a:avLst/>
              </a:prstGeom>
              <a:blipFill>
                <a:blip r:embed="rId6"/>
                <a:stretch>
                  <a:fillRect r="-1658" b="-2299"/>
                </a:stretch>
              </a:blipFill>
              <a:ln>
                <a:noFill/>
              </a:ln>
              <a:effectLst/>
            </p:spPr>
            <p:txBody>
              <a:bodyPr/>
              <a:lstStyle/>
              <a:p>
                <a:r>
                  <a:rPr lang="en-US">
                    <a:noFill/>
                  </a:rPr>
                  <a:t> </a:t>
                </a:r>
              </a:p>
            </p:txBody>
          </p:sp>
        </mc:Fallback>
      </mc:AlternateContent>
      <p:sp>
        <p:nvSpPr>
          <p:cNvPr id="33" name="Rectangle 32"/>
          <p:cNvSpPr>
            <a:spLocks noChangeArrowheads="1"/>
          </p:cNvSpPr>
          <p:nvPr/>
        </p:nvSpPr>
        <p:spPr bwMode="auto">
          <a:xfrm>
            <a:off x="3570051" y="6007713"/>
            <a:ext cx="1315012" cy="371876"/>
          </a:xfrm>
          <a:prstGeom prst="rect">
            <a:avLst/>
          </a:prstGeom>
          <a:noFill/>
          <a:ln>
            <a:noFill/>
          </a:ln>
          <a:effectLst/>
        </p:spPr>
        <p:txBody>
          <a:bodyPr vert="horz" wrap="square" lIns="91440" tIns="0" rIns="9144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Low" rtl="1"/>
            <a:r>
              <a:rPr lang="ar-SA" altLang="en-US" sz="2000" b="1" dirty="0" smtClean="0">
                <a:solidFill>
                  <a:srgbClr val="C00000"/>
                </a:solidFill>
                <a:latin typeface="+mj-lt"/>
                <a:cs typeface="Times New Roman" panose="02020603050405020304" pitchFamily="18" charset="0"/>
              </a:rPr>
              <a:t>= 120 دينار</a:t>
            </a:r>
            <a:endParaRPr kumimoji="0" lang="en-US" altLang="en-US" sz="2000" b="1" i="0" u="none" strike="noStrike" cap="none" normalizeH="0" baseline="0" dirty="0" smtClean="0">
              <a:ln>
                <a:noFill/>
              </a:ln>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137392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wipe(right)">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wipe(right)">
                                      <p:cBhvr>
                                        <p:cTn id="12" dur="500"/>
                                        <p:tgtEl>
                                          <p:spTgt spid="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25">
                                            <p:txEl>
                                              <p:pRg st="0" end="0"/>
                                            </p:txEl>
                                          </p:spTgt>
                                        </p:tgtEl>
                                        <p:attrNameLst>
                                          <p:attrName>style.visibility</p:attrName>
                                        </p:attrNameLst>
                                      </p:cBhvr>
                                      <p:to>
                                        <p:strVal val="visible"/>
                                      </p:to>
                                    </p:set>
                                    <p:animEffect transition="in" filter="wipe(right)">
                                      <p:cBhvr>
                                        <p:cTn id="17" dur="500"/>
                                        <p:tgtEl>
                                          <p:spTgt spid="2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right)">
                                      <p:cBhvr>
                                        <p:cTn id="22" dur="500"/>
                                        <p:tgtEl>
                                          <p:spTgt spid="2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32">
                                            <p:txEl>
                                              <p:pRg st="0" end="0"/>
                                            </p:txEl>
                                          </p:spTgt>
                                        </p:tgtEl>
                                        <p:attrNameLst>
                                          <p:attrName>style.visibility</p:attrName>
                                        </p:attrNameLst>
                                      </p:cBhvr>
                                      <p:to>
                                        <p:strVal val="visible"/>
                                      </p:to>
                                    </p:set>
                                    <p:animEffect transition="in" filter="wipe(right)">
                                      <p:cBhvr>
                                        <p:cTn id="27" dur="500"/>
                                        <p:tgtEl>
                                          <p:spTgt spid="3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33">
                                            <p:txEl>
                                              <p:pRg st="0" end="0"/>
                                            </p:txEl>
                                          </p:spTgt>
                                        </p:tgtEl>
                                        <p:attrNameLst>
                                          <p:attrName>style.visibility</p:attrName>
                                        </p:attrNameLst>
                                      </p:cBhvr>
                                      <p:to>
                                        <p:strVal val="visible"/>
                                      </p:to>
                                    </p:set>
                                    <p:animEffect transition="in" filter="wipe(right)">
                                      <p:cBhvr>
                                        <p:cTn id="32"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7729269" y="560873"/>
            <a:ext cx="2938732" cy="4987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auto">
              <a:spcAft>
                <a:spcPts val="0"/>
              </a:spcAft>
            </a:pPr>
            <a:r>
              <a:rPr lang="ar-SA" sz="2400" b="1" dirty="0">
                <a:solidFill>
                  <a:srgbClr val="002060"/>
                </a:solidFill>
                <a:effectLst>
                  <a:outerShdw blurRad="38100" dist="38100" dir="2700000" algn="tl">
                    <a:srgbClr val="000000">
                      <a:alpha val="43137"/>
                    </a:srgbClr>
                  </a:outerShdw>
                </a:effectLst>
                <a:latin typeface="Calibri" panose="020F0502020204030204" pitchFamily="34" charset="0"/>
              </a:rPr>
              <a:t>الطاقة والقدرة الكهربائية</a:t>
            </a:r>
            <a:endParaRPr lang="en-US" sz="2400" b="1" dirty="0">
              <a:solidFill>
                <a:srgbClr val="002060"/>
              </a:solidFill>
              <a:effectLst>
                <a:outerShdw blurRad="38100" dist="38100" dir="2700000" algn="tl">
                  <a:srgbClr val="000000">
                    <a:alpha val="43137"/>
                  </a:srgbClr>
                </a:outerShdw>
              </a:effectLst>
              <a:latin typeface="Calibri" panose="020F0502020204030204" pitchFamily="34" charset="0"/>
            </a:endParaRPr>
          </a:p>
        </p:txBody>
      </p:sp>
      <p:sp>
        <p:nvSpPr>
          <p:cNvPr id="11" name="Rectangle 10"/>
          <p:cNvSpPr/>
          <p:nvPr/>
        </p:nvSpPr>
        <p:spPr>
          <a:xfrm>
            <a:off x="8369855" y="1128041"/>
            <a:ext cx="1661992" cy="43088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a-ET" sz="2200" b="1" spc="50" dirty="0" smtClean="0">
                <a:ln w="11430"/>
                <a:solidFill>
                  <a:srgbClr val="C00000"/>
                </a:solidFill>
              </a:rPr>
              <a:t>مثال </a:t>
            </a:r>
            <a:r>
              <a:rPr lang="ar-SA" sz="2200" b="1" spc="50" dirty="0" smtClean="0">
                <a:ln w="11430"/>
                <a:solidFill>
                  <a:srgbClr val="C00000"/>
                </a:solidFill>
              </a:rPr>
              <a:t>4</a:t>
            </a:r>
            <a:endParaRPr lang="en-US" sz="2200" b="1" spc="50" dirty="0">
              <a:ln w="11430"/>
              <a:solidFill>
                <a:srgbClr val="C00000"/>
              </a:solidFill>
            </a:endParaRPr>
          </a:p>
        </p:txBody>
      </p:sp>
      <p:pic>
        <p:nvPicPr>
          <p:cNvPr id="12" name="Picture 11" descr="question-mark.png"/>
          <p:cNvPicPr>
            <a:picLocks noChangeAspect="1"/>
          </p:cNvPicPr>
          <p:nvPr/>
        </p:nvPicPr>
        <p:blipFill>
          <a:blip r:embed="rId2" cstate="print"/>
          <a:stretch>
            <a:fillRect/>
          </a:stretch>
        </p:blipFill>
        <p:spPr>
          <a:xfrm>
            <a:off x="9951311" y="1186450"/>
            <a:ext cx="856061" cy="856061"/>
          </a:xfrm>
          <a:prstGeom prst="rect">
            <a:avLst/>
          </a:prstGeom>
        </p:spPr>
      </p:pic>
      <p:sp>
        <p:nvSpPr>
          <p:cNvPr id="23" name="Rectangle 22"/>
          <p:cNvSpPr>
            <a:spLocks noChangeArrowheads="1"/>
          </p:cNvSpPr>
          <p:nvPr/>
        </p:nvSpPr>
        <p:spPr bwMode="auto">
          <a:xfrm>
            <a:off x="4841487" y="1577870"/>
            <a:ext cx="5141720" cy="371876"/>
          </a:xfrm>
          <a:prstGeom prst="rect">
            <a:avLst/>
          </a:prstGeom>
          <a:noFill/>
          <a:ln>
            <a:noFill/>
          </a:ln>
          <a:effectLst/>
        </p:spPr>
        <p:txBody>
          <a:bodyPr vert="horz" wrap="square" lIns="91440" tIns="0" rIns="9144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39725" indent="-339725" algn="justLow" rtl="1"/>
            <a:r>
              <a:rPr lang="ar-SA" altLang="en-US" sz="2000" b="1" dirty="0" smtClean="0">
                <a:latin typeface="+mj-lt"/>
                <a:cs typeface="Times New Roman" panose="02020603050405020304" pitchFamily="18" charset="0"/>
              </a:rPr>
              <a:t>2.  ما عدد المصابيح العادية اللازمة خلال 8000 ساعة؟</a:t>
            </a:r>
            <a:endParaRPr kumimoji="0" lang="en-US" altLang="en-US" sz="2000" b="1" i="0" u="none" strike="noStrike" cap="none" normalizeH="0" baseline="0" dirty="0" smtClean="0">
              <a:ln>
                <a:noFill/>
              </a:ln>
              <a:effectLst/>
              <a:latin typeface="+mj-lt"/>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4" name="Rectangle 23"/>
              <p:cNvSpPr>
                <a:spLocks noChangeArrowheads="1"/>
              </p:cNvSpPr>
              <p:nvPr/>
            </p:nvSpPr>
            <p:spPr bwMode="auto">
              <a:xfrm>
                <a:off x="3321382" y="5154440"/>
                <a:ext cx="2662136" cy="526599"/>
              </a:xfrm>
              <a:prstGeom prst="rect">
                <a:avLst/>
              </a:prstGeom>
              <a:noFill/>
              <a:ln>
                <a:noFill/>
              </a:ln>
              <a:effectLst/>
            </p:spPr>
            <p:txBody>
              <a:bodyPr vert="horz" wrap="square" lIns="91440" tIns="0" rIns="9144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rtl="1"/>
                <a:r>
                  <a:rPr lang="ar-SA" altLang="en-US" sz="2000" b="1" dirty="0" smtClean="0">
                    <a:solidFill>
                      <a:srgbClr val="C00000"/>
                    </a:solidFill>
                    <a:latin typeface="+mj-lt"/>
                    <a:cs typeface="Times New Roman" panose="02020603050405020304" pitchFamily="18" charset="0"/>
                  </a:rPr>
                  <a:t>عدد المصابيح العادية = </a:t>
                </a:r>
                <a14:m>
                  <m:oMath xmlns:m="http://schemas.openxmlformats.org/officeDocument/2006/math">
                    <m:f>
                      <m:fPr>
                        <m:ctrlPr>
                          <a:rPr lang="ar-SA" altLang="en-US" sz="2000" b="1" i="1" smtClean="0">
                            <a:solidFill>
                              <a:srgbClr val="C00000"/>
                            </a:solidFill>
                            <a:latin typeface="Cambria Math" panose="02040503050406030204" pitchFamily="18" charset="0"/>
                            <a:cs typeface="Times New Roman" panose="02020603050405020304" pitchFamily="18" charset="0"/>
                          </a:rPr>
                        </m:ctrlPr>
                      </m:fPr>
                      <m:num>
                        <m:r>
                          <a:rPr lang="ar-SA" altLang="en-US" sz="2000" b="1" i="1" smtClean="0">
                            <a:solidFill>
                              <a:srgbClr val="C00000"/>
                            </a:solidFill>
                            <a:latin typeface="Cambria Math" panose="02040503050406030204" pitchFamily="18" charset="0"/>
                            <a:cs typeface="Times New Roman" panose="02020603050405020304" pitchFamily="18" charset="0"/>
                          </a:rPr>
                          <m:t>𝟖𝟎𝟎𝟎</m:t>
                        </m:r>
                      </m:num>
                      <m:den>
                        <m:r>
                          <a:rPr lang="ar-SA" altLang="en-US" sz="2000" b="1" i="1" smtClean="0">
                            <a:solidFill>
                              <a:srgbClr val="C00000"/>
                            </a:solidFill>
                            <a:latin typeface="Cambria Math" panose="02040503050406030204" pitchFamily="18" charset="0"/>
                            <a:cs typeface="Times New Roman" panose="02020603050405020304" pitchFamily="18" charset="0"/>
                          </a:rPr>
                          <m:t>𝟏𝟎𝟎𝟎</m:t>
                        </m:r>
                      </m:den>
                    </m:f>
                  </m:oMath>
                </a14:m>
                <a:endParaRPr kumimoji="0" lang="en-US" altLang="en-US" sz="2000" b="1" i="0" u="none" strike="noStrike" cap="none" normalizeH="0" baseline="0" dirty="0" smtClean="0">
                  <a:ln>
                    <a:noFill/>
                  </a:ln>
                  <a:solidFill>
                    <a:srgbClr val="C00000"/>
                  </a:solidFill>
                  <a:effectLst/>
                  <a:latin typeface="+mj-lt"/>
                  <a:cs typeface="Times New Roman" panose="02020603050405020304" pitchFamily="18" charset="0"/>
                </a:endParaRPr>
              </a:p>
            </p:txBody>
          </p:sp>
        </mc:Choice>
        <mc:Fallback xmlns="">
          <p:sp>
            <p:nvSpPr>
              <p:cNvPr id="24" name="Rectangle 23"/>
              <p:cNvSpPr>
                <a:spLocks noRot="1" noChangeAspect="1" noMove="1" noResize="1" noEditPoints="1" noAdjustHandles="1" noChangeArrowheads="1" noChangeShapeType="1" noTextEdit="1"/>
              </p:cNvSpPr>
              <p:nvPr/>
            </p:nvSpPr>
            <p:spPr bwMode="auto">
              <a:xfrm>
                <a:off x="3321382" y="5154440"/>
                <a:ext cx="2662136" cy="526599"/>
              </a:xfrm>
              <a:prstGeom prst="rect">
                <a:avLst/>
              </a:prstGeom>
              <a:blipFill>
                <a:blip r:embed="rId3"/>
                <a:stretch>
                  <a:fillRect t="-1163" r="-2059" b="-2326"/>
                </a:stretch>
              </a:blipFill>
              <a:ln>
                <a:noFill/>
              </a:ln>
              <a:effectLst/>
            </p:spPr>
            <p:txBody>
              <a:bodyPr/>
              <a:lstStyle/>
              <a:p>
                <a:r>
                  <a:rPr lang="en-US">
                    <a:noFill/>
                  </a:rPr>
                  <a:t> </a:t>
                </a:r>
              </a:p>
            </p:txBody>
          </p:sp>
        </mc:Fallback>
      </mc:AlternateContent>
      <p:sp>
        <p:nvSpPr>
          <p:cNvPr id="26" name="Rectangle 25"/>
          <p:cNvSpPr>
            <a:spLocks noChangeArrowheads="1"/>
          </p:cNvSpPr>
          <p:nvPr/>
        </p:nvSpPr>
        <p:spPr bwMode="auto">
          <a:xfrm>
            <a:off x="1868082" y="5231801"/>
            <a:ext cx="1469495" cy="371876"/>
          </a:xfrm>
          <a:prstGeom prst="rect">
            <a:avLst/>
          </a:prstGeom>
          <a:noFill/>
          <a:ln>
            <a:noFill/>
          </a:ln>
          <a:effectLst/>
        </p:spPr>
        <p:txBody>
          <a:bodyPr vert="horz" wrap="square" lIns="91440" tIns="0" rIns="9144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Low" rtl="1"/>
            <a:r>
              <a:rPr lang="ar-SA" altLang="en-US" sz="2000" b="1" dirty="0" smtClean="0">
                <a:solidFill>
                  <a:srgbClr val="C00000"/>
                </a:solidFill>
                <a:latin typeface="+mj-lt"/>
                <a:cs typeface="Times New Roman" panose="02020603050405020304" pitchFamily="18" charset="0"/>
              </a:rPr>
              <a:t>= 8 مصابيح</a:t>
            </a:r>
            <a:endParaRPr kumimoji="0" lang="en-US" altLang="en-US" sz="2000" b="1" i="0" u="none" strike="noStrike" cap="none" normalizeH="0" baseline="0" dirty="0" smtClean="0">
              <a:ln>
                <a:noFill/>
              </a:ln>
              <a:solidFill>
                <a:srgbClr val="C00000"/>
              </a:solidFill>
              <a:effectLst/>
              <a:latin typeface="+mj-lt"/>
              <a:cs typeface="Times New Roman" panose="02020603050405020304" pitchFamily="18" charset="0"/>
            </a:endParaRPr>
          </a:p>
        </p:txBody>
      </p:sp>
      <p:pic>
        <p:nvPicPr>
          <p:cNvPr id="18" name="Picture 17"/>
          <p:cNvPicPr>
            <a:picLocks noChangeAspect="1"/>
          </p:cNvPicPr>
          <p:nvPr/>
        </p:nvPicPr>
        <p:blipFill>
          <a:blip r:embed="rId4"/>
          <a:stretch>
            <a:fillRect/>
          </a:stretch>
        </p:blipFill>
        <p:spPr>
          <a:xfrm>
            <a:off x="6255546" y="2561457"/>
            <a:ext cx="1319516" cy="2286000"/>
          </a:xfrm>
          <a:prstGeom prst="rect">
            <a:avLst/>
          </a:prstGeom>
        </p:spPr>
      </p:pic>
      <p:sp>
        <p:nvSpPr>
          <p:cNvPr id="22" name="Rounded Rectangle 21"/>
          <p:cNvSpPr/>
          <p:nvPr/>
        </p:nvSpPr>
        <p:spPr>
          <a:xfrm>
            <a:off x="7729269" y="2868440"/>
            <a:ext cx="2334638" cy="1692502"/>
          </a:xfrm>
          <a:prstGeom prst="roundRect">
            <a:avLst/>
          </a:prstGeom>
          <a:solidFill>
            <a:schemeClr val="accent2">
              <a:lumMod val="20000"/>
              <a:lumOff val="8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a:blip r:embed="rId5"/>
          <a:stretch>
            <a:fillRect/>
          </a:stretch>
        </p:blipFill>
        <p:spPr>
          <a:xfrm>
            <a:off x="1868082" y="2561457"/>
            <a:ext cx="1382751" cy="2286000"/>
          </a:xfrm>
          <a:prstGeom prst="rect">
            <a:avLst/>
          </a:prstGeom>
        </p:spPr>
      </p:pic>
      <p:sp>
        <p:nvSpPr>
          <p:cNvPr id="28" name="TextBox 27"/>
          <p:cNvSpPr txBox="1"/>
          <p:nvPr/>
        </p:nvSpPr>
        <p:spPr>
          <a:xfrm>
            <a:off x="7623878" y="2973142"/>
            <a:ext cx="2324911" cy="1477328"/>
          </a:xfrm>
          <a:prstGeom prst="rect">
            <a:avLst/>
          </a:prstGeom>
          <a:noFill/>
          <a:ln w="12700">
            <a:noFill/>
          </a:ln>
        </p:spPr>
        <p:txBody>
          <a:bodyPr wrap="square" rtlCol="0">
            <a:spAutoFit/>
          </a:bodyPr>
          <a:lstStyle/>
          <a:p>
            <a:pPr algn="ctr" rtl="1"/>
            <a:r>
              <a:rPr lang="ar-SA" b="1" dirty="0" smtClean="0">
                <a:solidFill>
                  <a:srgbClr val="C00000"/>
                </a:solidFill>
                <a:effectLst>
                  <a:outerShdw blurRad="38100" dist="38100" dir="2700000" algn="tl">
                    <a:srgbClr val="000000">
                      <a:alpha val="43137"/>
                    </a:srgbClr>
                  </a:outerShdw>
                </a:effectLst>
              </a:rPr>
              <a:t>مصباح </a:t>
            </a:r>
            <a:r>
              <a:rPr lang="en-US" b="1" dirty="0" smtClean="0">
                <a:solidFill>
                  <a:srgbClr val="C00000"/>
                </a:solidFill>
                <a:effectLst>
                  <a:outerShdw blurRad="38100" dist="38100" dir="2700000" algn="tl">
                    <a:srgbClr val="000000">
                      <a:alpha val="43137"/>
                    </a:srgbClr>
                  </a:outerShdw>
                </a:effectLst>
              </a:rPr>
              <a:t>LED</a:t>
            </a:r>
          </a:p>
          <a:p>
            <a:pPr algn="r" rtl="1"/>
            <a:r>
              <a:rPr lang="ar-SA" b="1" dirty="0" smtClean="0"/>
              <a:t>فرق الجهد: 220 فولت</a:t>
            </a:r>
          </a:p>
          <a:p>
            <a:pPr algn="r" rtl="1"/>
            <a:r>
              <a:rPr lang="ar-SA" b="1" dirty="0" smtClean="0"/>
              <a:t>القدرة: 9 واط</a:t>
            </a:r>
          </a:p>
          <a:p>
            <a:pPr algn="r" rtl="1"/>
            <a:r>
              <a:rPr lang="ar-SA" b="1" dirty="0" smtClean="0"/>
              <a:t>مدة التشغيل: 8000 ساعة</a:t>
            </a:r>
          </a:p>
          <a:p>
            <a:pPr algn="r" rtl="1"/>
            <a:r>
              <a:rPr lang="ar-SA" b="1" dirty="0" smtClean="0"/>
              <a:t>الثمن: 5 دنانير</a:t>
            </a:r>
          </a:p>
        </p:txBody>
      </p:sp>
      <p:sp>
        <p:nvSpPr>
          <p:cNvPr id="29" name="Rounded Rectangle 28"/>
          <p:cNvSpPr/>
          <p:nvPr/>
        </p:nvSpPr>
        <p:spPr>
          <a:xfrm>
            <a:off x="3250833" y="2868440"/>
            <a:ext cx="2304648" cy="1692502"/>
          </a:xfrm>
          <a:prstGeom prst="roundRect">
            <a:avLst/>
          </a:prstGeom>
          <a:solidFill>
            <a:schemeClr val="accent2">
              <a:lumMod val="20000"/>
              <a:lumOff val="8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3125179" y="2973142"/>
            <a:ext cx="2324911" cy="1477328"/>
          </a:xfrm>
          <a:prstGeom prst="rect">
            <a:avLst/>
          </a:prstGeom>
          <a:noFill/>
          <a:ln w="12700">
            <a:noFill/>
          </a:ln>
        </p:spPr>
        <p:txBody>
          <a:bodyPr wrap="square" rtlCol="0">
            <a:spAutoFit/>
          </a:bodyPr>
          <a:lstStyle/>
          <a:p>
            <a:pPr algn="ctr" rtl="1"/>
            <a:r>
              <a:rPr lang="ar-SA" b="1" dirty="0" smtClean="0">
                <a:solidFill>
                  <a:srgbClr val="C00000"/>
                </a:solidFill>
                <a:effectLst>
                  <a:outerShdw blurRad="38100" dist="38100" dir="2700000" algn="tl">
                    <a:srgbClr val="000000">
                      <a:alpha val="43137"/>
                    </a:srgbClr>
                  </a:outerShdw>
                </a:effectLst>
              </a:rPr>
              <a:t>مصباح عادي</a:t>
            </a:r>
            <a:endParaRPr lang="en-US" b="1" dirty="0" smtClean="0">
              <a:solidFill>
                <a:srgbClr val="C00000"/>
              </a:solidFill>
              <a:effectLst>
                <a:outerShdw blurRad="38100" dist="38100" dir="2700000" algn="tl">
                  <a:srgbClr val="000000">
                    <a:alpha val="43137"/>
                  </a:srgbClr>
                </a:outerShdw>
              </a:effectLst>
            </a:endParaRPr>
          </a:p>
          <a:p>
            <a:pPr algn="r" rtl="1"/>
            <a:r>
              <a:rPr lang="ar-SA" b="1" dirty="0" smtClean="0"/>
              <a:t>فرق الجهد: 220 فولت</a:t>
            </a:r>
          </a:p>
          <a:p>
            <a:pPr algn="r" rtl="1"/>
            <a:r>
              <a:rPr lang="ar-SA" b="1" dirty="0" smtClean="0"/>
              <a:t>القدرة: 75 واط</a:t>
            </a:r>
          </a:p>
          <a:p>
            <a:pPr algn="r" rtl="1"/>
            <a:r>
              <a:rPr lang="ar-SA" b="1" dirty="0" smtClean="0"/>
              <a:t>مدة التشغيل: 1000 ساعة</a:t>
            </a:r>
          </a:p>
          <a:p>
            <a:pPr algn="r" rtl="1"/>
            <a:r>
              <a:rPr lang="ar-SA" b="1" dirty="0" smtClean="0"/>
              <a:t>الثمن: 1 دينار</a:t>
            </a:r>
          </a:p>
        </p:txBody>
      </p:sp>
    </p:spTree>
    <p:extLst>
      <p:ext uri="{BB962C8B-B14F-4D97-AF65-F5344CB8AC3E}">
        <p14:creationId xmlns:p14="http://schemas.microsoft.com/office/powerpoint/2010/main" val="2288002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wipe(right)">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wipe(right)">
                                      <p:cBhvr>
                                        <p:cTn id="12" dur="500"/>
                                        <p:tgtEl>
                                          <p:spTgt spid="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26">
                                            <p:txEl>
                                              <p:pRg st="0" end="0"/>
                                            </p:txEl>
                                          </p:spTgt>
                                        </p:tgtEl>
                                        <p:attrNameLst>
                                          <p:attrName>style.visibility</p:attrName>
                                        </p:attrNameLst>
                                      </p:cBhvr>
                                      <p:to>
                                        <p:strVal val="visible"/>
                                      </p:to>
                                    </p:set>
                                    <p:animEffect transition="in" filter="wipe(right)">
                                      <p:cBhvr>
                                        <p:cTn id="17"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2"/>
          <a:stretch>
            <a:fillRect/>
          </a:stretch>
        </p:blipFill>
        <p:spPr>
          <a:xfrm>
            <a:off x="1869514" y="1510625"/>
            <a:ext cx="495739" cy="819569"/>
          </a:xfrm>
          <a:prstGeom prst="rect">
            <a:avLst/>
          </a:prstGeom>
        </p:spPr>
      </p:pic>
      <p:pic>
        <p:nvPicPr>
          <p:cNvPr id="18" name="Picture 17"/>
          <p:cNvPicPr>
            <a:picLocks noChangeAspect="1"/>
          </p:cNvPicPr>
          <p:nvPr/>
        </p:nvPicPr>
        <p:blipFill>
          <a:blip r:embed="rId3"/>
          <a:stretch>
            <a:fillRect/>
          </a:stretch>
        </p:blipFill>
        <p:spPr>
          <a:xfrm>
            <a:off x="4330265" y="1491171"/>
            <a:ext cx="475026" cy="822960"/>
          </a:xfrm>
          <a:prstGeom prst="rect">
            <a:avLst/>
          </a:prstGeom>
        </p:spPr>
      </p:pic>
      <p:sp>
        <p:nvSpPr>
          <p:cNvPr id="6" name="Title 3"/>
          <p:cNvSpPr txBox="1">
            <a:spLocks/>
          </p:cNvSpPr>
          <p:nvPr/>
        </p:nvSpPr>
        <p:spPr>
          <a:xfrm>
            <a:off x="7729269" y="560873"/>
            <a:ext cx="2938732" cy="4987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auto">
              <a:spcAft>
                <a:spcPts val="0"/>
              </a:spcAft>
            </a:pPr>
            <a:r>
              <a:rPr lang="ar-SA" sz="2400" b="1" dirty="0">
                <a:solidFill>
                  <a:srgbClr val="002060"/>
                </a:solidFill>
                <a:effectLst>
                  <a:outerShdw blurRad="38100" dist="38100" dir="2700000" algn="tl">
                    <a:srgbClr val="000000">
                      <a:alpha val="43137"/>
                    </a:srgbClr>
                  </a:outerShdw>
                </a:effectLst>
                <a:latin typeface="Calibri" panose="020F0502020204030204" pitchFamily="34" charset="0"/>
              </a:rPr>
              <a:t>الطاقة والقدرة الكهربائية</a:t>
            </a:r>
            <a:endParaRPr lang="en-US" sz="2400" b="1" dirty="0">
              <a:solidFill>
                <a:srgbClr val="002060"/>
              </a:solidFill>
              <a:effectLst>
                <a:outerShdw blurRad="38100" dist="38100" dir="2700000" algn="tl">
                  <a:srgbClr val="000000">
                    <a:alpha val="43137"/>
                  </a:srgbClr>
                </a:outerShdw>
              </a:effectLst>
              <a:latin typeface="Calibri" panose="020F0502020204030204" pitchFamily="34" charset="0"/>
            </a:endParaRPr>
          </a:p>
        </p:txBody>
      </p:sp>
      <p:sp>
        <p:nvSpPr>
          <p:cNvPr id="11" name="Rectangle 10"/>
          <p:cNvSpPr/>
          <p:nvPr/>
        </p:nvSpPr>
        <p:spPr>
          <a:xfrm>
            <a:off x="8369855" y="1128041"/>
            <a:ext cx="1661992" cy="43088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a-ET" sz="2200" b="1" spc="50" dirty="0" smtClean="0">
                <a:ln w="11430"/>
                <a:solidFill>
                  <a:srgbClr val="C00000"/>
                </a:solidFill>
              </a:rPr>
              <a:t>مثال </a:t>
            </a:r>
            <a:r>
              <a:rPr lang="ar-SA" sz="2200" b="1" spc="50" dirty="0" smtClean="0">
                <a:ln w="11430"/>
                <a:solidFill>
                  <a:srgbClr val="C00000"/>
                </a:solidFill>
              </a:rPr>
              <a:t>4</a:t>
            </a:r>
            <a:endParaRPr lang="en-US" sz="2200" b="1" spc="50" dirty="0">
              <a:ln w="11430"/>
              <a:solidFill>
                <a:srgbClr val="C00000"/>
              </a:solidFill>
            </a:endParaRPr>
          </a:p>
        </p:txBody>
      </p:sp>
      <p:pic>
        <p:nvPicPr>
          <p:cNvPr id="12" name="Picture 11" descr="question-mark.png"/>
          <p:cNvPicPr>
            <a:picLocks noChangeAspect="1"/>
          </p:cNvPicPr>
          <p:nvPr/>
        </p:nvPicPr>
        <p:blipFill>
          <a:blip r:embed="rId4" cstate="print"/>
          <a:stretch>
            <a:fillRect/>
          </a:stretch>
        </p:blipFill>
        <p:spPr>
          <a:xfrm>
            <a:off x="9951311" y="1186450"/>
            <a:ext cx="856061" cy="856061"/>
          </a:xfrm>
          <a:prstGeom prst="rect">
            <a:avLst/>
          </a:prstGeom>
        </p:spPr>
      </p:pic>
      <p:sp>
        <p:nvSpPr>
          <p:cNvPr id="23" name="Rectangle 22"/>
          <p:cNvSpPr>
            <a:spLocks noChangeArrowheads="1"/>
          </p:cNvSpPr>
          <p:nvPr/>
        </p:nvSpPr>
        <p:spPr bwMode="auto">
          <a:xfrm>
            <a:off x="4841487" y="1577870"/>
            <a:ext cx="5141720" cy="371876"/>
          </a:xfrm>
          <a:prstGeom prst="rect">
            <a:avLst/>
          </a:prstGeom>
          <a:noFill/>
          <a:ln>
            <a:noFill/>
          </a:ln>
          <a:effectLst/>
        </p:spPr>
        <p:txBody>
          <a:bodyPr vert="horz" wrap="square" lIns="91440" tIns="0" rIns="9144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39725" indent="-339725" algn="justLow" rtl="1"/>
            <a:r>
              <a:rPr lang="ar-SA" altLang="en-US" sz="2000" b="1" dirty="0" smtClean="0">
                <a:latin typeface="+mj-lt"/>
                <a:cs typeface="Times New Roman" panose="02020603050405020304" pitchFamily="18" charset="0"/>
              </a:rPr>
              <a:t>3.  اكمل الجدول الآتي:</a:t>
            </a:r>
            <a:endParaRPr kumimoji="0" lang="en-US" altLang="en-US" sz="2000" b="1" i="0" u="none" strike="noStrike" cap="none" normalizeH="0" baseline="0" dirty="0" smtClean="0">
              <a:ln>
                <a:noFill/>
              </a:ln>
              <a:effectLst/>
              <a:latin typeface="+mj-lt"/>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079593114"/>
              </p:ext>
            </p:extLst>
          </p:nvPr>
        </p:nvGraphicFramePr>
        <p:xfrm>
          <a:off x="1763950" y="2128212"/>
          <a:ext cx="8664101" cy="3774440"/>
        </p:xfrm>
        <a:graphic>
          <a:graphicData uri="http://schemas.openxmlformats.org/drawingml/2006/table">
            <a:tbl>
              <a:tblPr firstRow="1" bandRow="1">
                <a:tableStyleId>{5940675A-B579-460E-94D1-54222C63F5DA}</a:tableStyleId>
              </a:tblPr>
              <a:tblGrid>
                <a:gridCol w="2373550">
                  <a:extLst>
                    <a:ext uri="{9D8B030D-6E8A-4147-A177-3AD203B41FA5}">
                      <a16:colId xmlns:a16="http://schemas.microsoft.com/office/drawing/2014/main" xmlns="" val="140241567"/>
                    </a:ext>
                  </a:extLst>
                </a:gridCol>
                <a:gridCol w="2607013">
                  <a:extLst>
                    <a:ext uri="{9D8B030D-6E8A-4147-A177-3AD203B41FA5}">
                      <a16:colId xmlns:a16="http://schemas.microsoft.com/office/drawing/2014/main" xmlns="" val="753702531"/>
                    </a:ext>
                  </a:extLst>
                </a:gridCol>
                <a:gridCol w="3683538">
                  <a:extLst>
                    <a:ext uri="{9D8B030D-6E8A-4147-A177-3AD203B41FA5}">
                      <a16:colId xmlns:a16="http://schemas.microsoft.com/office/drawing/2014/main" xmlns="" val="1302613011"/>
                    </a:ext>
                  </a:extLst>
                </a:gridCol>
              </a:tblGrid>
              <a:tr h="370840">
                <a:tc>
                  <a:txBody>
                    <a:bodyPr/>
                    <a:lstStyle/>
                    <a:p>
                      <a:pPr algn="ctr" rtl="1"/>
                      <a:r>
                        <a:rPr lang="ar-SA" b="1" dirty="0" smtClean="0">
                          <a:solidFill>
                            <a:srgbClr val="C00000"/>
                          </a:solidFill>
                        </a:rPr>
                        <a:t>مصباح عادي</a:t>
                      </a:r>
                      <a:endParaRPr lang="en-US" b="1" dirty="0">
                        <a:solidFill>
                          <a:srgbClr val="C00000"/>
                        </a:solidFill>
                      </a:endParaRPr>
                    </a:p>
                  </a:txBody>
                  <a:tcPr>
                    <a:solidFill>
                      <a:schemeClr val="accent4">
                        <a:lumMod val="20000"/>
                        <a:lumOff val="80000"/>
                      </a:schemeClr>
                    </a:solidFill>
                  </a:tcPr>
                </a:tc>
                <a:tc>
                  <a:txBody>
                    <a:bodyPr/>
                    <a:lstStyle/>
                    <a:p>
                      <a:pPr algn="ctr" rtl="1"/>
                      <a:r>
                        <a:rPr lang="ar-SA" b="1" dirty="0" smtClean="0">
                          <a:solidFill>
                            <a:srgbClr val="C00000"/>
                          </a:solidFill>
                        </a:rPr>
                        <a:t>مصباح </a:t>
                      </a:r>
                      <a:r>
                        <a:rPr lang="en-US" b="1" dirty="0" smtClean="0">
                          <a:solidFill>
                            <a:srgbClr val="C00000"/>
                          </a:solidFill>
                        </a:rPr>
                        <a:t>LED</a:t>
                      </a:r>
                      <a:endParaRPr lang="en-US" b="1" dirty="0">
                        <a:solidFill>
                          <a:srgbClr val="C00000"/>
                        </a:solidFill>
                      </a:endParaRPr>
                    </a:p>
                  </a:txBody>
                  <a:tcPr>
                    <a:solidFill>
                      <a:schemeClr val="accent4">
                        <a:lumMod val="20000"/>
                        <a:lumOff val="80000"/>
                      </a:schemeClr>
                    </a:solidFill>
                  </a:tcPr>
                </a:tc>
                <a:tc>
                  <a:txBody>
                    <a:bodyPr/>
                    <a:lstStyle/>
                    <a:p>
                      <a:pPr algn="ctr" rtl="1"/>
                      <a:endParaRPr lang="en-US" b="1" dirty="0"/>
                    </a:p>
                  </a:txBody>
                  <a:tcPr>
                    <a:solidFill>
                      <a:schemeClr val="accent4">
                        <a:lumMod val="20000"/>
                        <a:lumOff val="80000"/>
                      </a:schemeClr>
                    </a:solidFill>
                  </a:tcPr>
                </a:tc>
                <a:extLst>
                  <a:ext uri="{0D108BD9-81ED-4DB2-BD59-A6C34878D82A}">
                    <a16:rowId xmlns:a16="http://schemas.microsoft.com/office/drawing/2014/main" xmlns="" val="3115542507"/>
                  </a:ext>
                </a:extLst>
              </a:tr>
              <a:tr h="370840">
                <a:tc>
                  <a:txBody>
                    <a:bodyPr/>
                    <a:lstStyle/>
                    <a:p>
                      <a:pPr algn="ctr" rtl="1"/>
                      <a:endParaRPr lang="en-US" b="1" dirty="0"/>
                    </a:p>
                  </a:txBody>
                  <a:tcPr/>
                </a:tc>
                <a:tc>
                  <a:txBody>
                    <a:bodyPr/>
                    <a:lstStyle/>
                    <a:p>
                      <a:pPr algn="ctr" rtl="1"/>
                      <a:endParaRPr lang="en-US" b="1" dirty="0"/>
                    </a:p>
                  </a:txBody>
                  <a:tcPr/>
                </a:tc>
                <a:tc>
                  <a:txBody>
                    <a:bodyPr/>
                    <a:lstStyle/>
                    <a:p>
                      <a:pPr algn="ctr" rtl="1"/>
                      <a:r>
                        <a:rPr lang="ar-SA" b="1" dirty="0" smtClean="0"/>
                        <a:t>القدرة الكهربائية (واط)</a:t>
                      </a:r>
                      <a:endParaRPr lang="en-US" b="1" dirty="0"/>
                    </a:p>
                  </a:txBody>
                  <a:tcPr>
                    <a:solidFill>
                      <a:schemeClr val="accent4">
                        <a:lumMod val="20000"/>
                        <a:lumOff val="80000"/>
                      </a:schemeClr>
                    </a:solidFill>
                  </a:tcPr>
                </a:tc>
                <a:extLst>
                  <a:ext uri="{0D108BD9-81ED-4DB2-BD59-A6C34878D82A}">
                    <a16:rowId xmlns:a16="http://schemas.microsoft.com/office/drawing/2014/main" xmlns="" val="107849622"/>
                  </a:ext>
                </a:extLst>
              </a:tr>
              <a:tr h="370840">
                <a:tc>
                  <a:txBody>
                    <a:bodyPr/>
                    <a:lstStyle/>
                    <a:p>
                      <a:pPr algn="ctr" rtl="1"/>
                      <a:endParaRPr lang="en-US" b="1" dirty="0"/>
                    </a:p>
                  </a:txBody>
                  <a:tcPr/>
                </a:tc>
                <a:tc>
                  <a:txBody>
                    <a:bodyPr/>
                    <a:lstStyle/>
                    <a:p>
                      <a:pPr algn="ctr" rtl="1"/>
                      <a:endParaRPr lang="en-US" b="1" dirty="0"/>
                    </a:p>
                  </a:txBody>
                  <a:tcPr/>
                </a:tc>
                <a:tc>
                  <a:txBody>
                    <a:bodyPr/>
                    <a:lstStyle/>
                    <a:p>
                      <a:pPr algn="ctr" rtl="1"/>
                      <a:r>
                        <a:rPr lang="ar-SA" b="1" dirty="0" smtClean="0"/>
                        <a:t>الطاقة الكهربائية</a:t>
                      </a:r>
                      <a:r>
                        <a:rPr lang="ar-SA" b="1" baseline="0" dirty="0" smtClean="0"/>
                        <a:t> المستهلكة خلال 8000 ساعة</a:t>
                      </a:r>
                    </a:p>
                    <a:p>
                      <a:pPr algn="ctr" rtl="1"/>
                      <a:r>
                        <a:rPr lang="ar-SA" b="1" baseline="0" dirty="0" smtClean="0"/>
                        <a:t> (كيلو واط ساعة)</a:t>
                      </a:r>
                      <a:endParaRPr lang="en-US" b="1" dirty="0"/>
                    </a:p>
                  </a:txBody>
                  <a:tcPr>
                    <a:solidFill>
                      <a:schemeClr val="accent4">
                        <a:lumMod val="20000"/>
                        <a:lumOff val="80000"/>
                      </a:schemeClr>
                    </a:solidFill>
                  </a:tcPr>
                </a:tc>
                <a:extLst>
                  <a:ext uri="{0D108BD9-81ED-4DB2-BD59-A6C34878D82A}">
                    <a16:rowId xmlns:a16="http://schemas.microsoft.com/office/drawing/2014/main" xmlns="" val="3396462376"/>
                  </a:ext>
                </a:extLst>
              </a:tr>
              <a:tr h="370840">
                <a:tc>
                  <a:txBody>
                    <a:bodyPr/>
                    <a:lstStyle/>
                    <a:p>
                      <a:pPr algn="ctr" rtl="1"/>
                      <a:endParaRPr lang="en-US" b="1" dirty="0"/>
                    </a:p>
                  </a:txBody>
                  <a:tcPr/>
                </a:tc>
                <a:tc>
                  <a:txBody>
                    <a:bodyPr/>
                    <a:lstStyle/>
                    <a:p>
                      <a:pPr algn="ctr" rtl="1"/>
                      <a:endParaRPr lang="en-US" b="1" dirty="0"/>
                    </a:p>
                  </a:txBody>
                  <a:tcPr/>
                </a:tc>
                <a:tc>
                  <a:txBody>
                    <a:bodyPr/>
                    <a:lstStyle/>
                    <a:p>
                      <a:pPr algn="ctr" rtl="1"/>
                      <a:r>
                        <a:rPr lang="ar-SA" b="1" dirty="0" smtClean="0"/>
                        <a:t>عدد المصابيح المستخدمة خلال</a:t>
                      </a:r>
                      <a:r>
                        <a:rPr lang="ar-SA" b="1" baseline="0" dirty="0" smtClean="0"/>
                        <a:t> 8000 ساعة</a:t>
                      </a:r>
                      <a:endParaRPr lang="en-US" b="1" dirty="0"/>
                    </a:p>
                  </a:txBody>
                  <a:tcPr>
                    <a:solidFill>
                      <a:schemeClr val="accent4">
                        <a:lumMod val="20000"/>
                        <a:lumOff val="80000"/>
                      </a:schemeClr>
                    </a:solidFill>
                  </a:tcPr>
                </a:tc>
                <a:extLst>
                  <a:ext uri="{0D108BD9-81ED-4DB2-BD59-A6C34878D82A}">
                    <a16:rowId xmlns:a16="http://schemas.microsoft.com/office/drawing/2014/main" xmlns="" val="2284492091"/>
                  </a:ext>
                </a:extLst>
              </a:tr>
              <a:tr h="370840">
                <a:tc>
                  <a:txBody>
                    <a:bodyPr/>
                    <a:lstStyle/>
                    <a:p>
                      <a:pPr algn="ctr" rtl="1"/>
                      <a:endParaRPr lang="en-US" b="1" dirty="0"/>
                    </a:p>
                  </a:txBody>
                  <a:tcPr/>
                </a:tc>
                <a:tc>
                  <a:txBody>
                    <a:bodyPr/>
                    <a:lstStyle/>
                    <a:p>
                      <a:pPr algn="ctr" rtl="1"/>
                      <a:endParaRPr lang="en-US" b="1" dirty="0"/>
                    </a:p>
                  </a:txBody>
                  <a:tcPr/>
                </a:tc>
                <a:tc>
                  <a:txBody>
                    <a:bodyPr/>
                    <a:lstStyle/>
                    <a:p>
                      <a:pPr algn="ctr" rtl="1"/>
                      <a:r>
                        <a:rPr lang="ar-SA" b="1" dirty="0" smtClean="0"/>
                        <a:t>ثمن المصابيح المستخدمة خلال</a:t>
                      </a:r>
                      <a:r>
                        <a:rPr lang="ar-SA" b="1" baseline="0" dirty="0" smtClean="0"/>
                        <a:t> 8000 ساعة </a:t>
                      </a:r>
                    </a:p>
                    <a:p>
                      <a:pPr algn="ctr" rtl="1"/>
                      <a:r>
                        <a:rPr lang="ar-SA" b="1" baseline="0" dirty="0" smtClean="0"/>
                        <a:t>(دينار)</a:t>
                      </a:r>
                      <a:endParaRPr lang="en-US" b="1" dirty="0"/>
                    </a:p>
                  </a:txBody>
                  <a:tcPr>
                    <a:solidFill>
                      <a:schemeClr val="accent4">
                        <a:lumMod val="20000"/>
                        <a:lumOff val="80000"/>
                      </a:schemeClr>
                    </a:solidFill>
                  </a:tcPr>
                </a:tc>
                <a:extLst>
                  <a:ext uri="{0D108BD9-81ED-4DB2-BD59-A6C34878D82A}">
                    <a16:rowId xmlns:a16="http://schemas.microsoft.com/office/drawing/2014/main" xmlns="" val="2097759572"/>
                  </a:ext>
                </a:extLst>
              </a:tr>
              <a:tr h="370840">
                <a:tc>
                  <a:txBody>
                    <a:bodyPr/>
                    <a:lstStyle/>
                    <a:p>
                      <a:pPr algn="ctr" rtl="1"/>
                      <a:endParaRPr lang="en-US" b="1" dirty="0"/>
                    </a:p>
                  </a:txBody>
                  <a:tcPr/>
                </a:tc>
                <a:tc>
                  <a:txBody>
                    <a:bodyPr/>
                    <a:lstStyle/>
                    <a:p>
                      <a:pPr algn="ctr" rtl="1"/>
                      <a:endParaRPr lang="en-US" b="1" dirty="0"/>
                    </a:p>
                  </a:txBody>
                  <a:tcPr/>
                </a:tc>
                <a:tc>
                  <a:txBody>
                    <a:bodyPr/>
                    <a:lstStyle/>
                    <a:p>
                      <a:pPr algn="ctr" rtl="1"/>
                      <a:r>
                        <a:rPr lang="ar-SA" b="1" dirty="0" smtClean="0"/>
                        <a:t>تكلفة استخدام المصابيح</a:t>
                      </a:r>
                      <a:r>
                        <a:rPr lang="ar-SA" b="1" baseline="0" dirty="0" smtClean="0"/>
                        <a:t> خلال 8000 ساعة</a:t>
                      </a:r>
                    </a:p>
                    <a:p>
                      <a:pPr algn="ctr" rtl="1"/>
                      <a:r>
                        <a:rPr lang="ar-SA" b="1" baseline="0" dirty="0" smtClean="0"/>
                        <a:t>(دينار)</a:t>
                      </a:r>
                      <a:endParaRPr lang="en-US" b="1" dirty="0"/>
                    </a:p>
                  </a:txBody>
                  <a:tcPr>
                    <a:solidFill>
                      <a:schemeClr val="accent4">
                        <a:lumMod val="20000"/>
                        <a:lumOff val="80000"/>
                      </a:schemeClr>
                    </a:solidFill>
                  </a:tcPr>
                </a:tc>
                <a:extLst>
                  <a:ext uri="{0D108BD9-81ED-4DB2-BD59-A6C34878D82A}">
                    <a16:rowId xmlns:a16="http://schemas.microsoft.com/office/drawing/2014/main" xmlns="" val="1114225682"/>
                  </a:ext>
                </a:extLst>
              </a:tr>
              <a:tr h="370840">
                <a:tc>
                  <a:txBody>
                    <a:bodyPr/>
                    <a:lstStyle/>
                    <a:p>
                      <a:pPr algn="ctr" rtl="1"/>
                      <a:endParaRPr lang="en-US" b="1" dirty="0"/>
                    </a:p>
                  </a:txBody>
                  <a:tcPr/>
                </a:tc>
                <a:tc>
                  <a:txBody>
                    <a:bodyPr/>
                    <a:lstStyle/>
                    <a:p>
                      <a:pPr algn="ctr" rtl="1"/>
                      <a:endParaRPr lang="en-US" b="1" dirty="0"/>
                    </a:p>
                  </a:txBody>
                  <a:tcPr/>
                </a:tc>
                <a:tc>
                  <a:txBody>
                    <a:bodyPr/>
                    <a:lstStyle/>
                    <a:p>
                      <a:pPr algn="ctr" rtl="1"/>
                      <a:r>
                        <a:rPr lang="ar-SA" b="1" dirty="0" smtClean="0"/>
                        <a:t>التكلفة الإجمالية (دينار)</a:t>
                      </a:r>
                      <a:endParaRPr lang="en-US" b="1" dirty="0"/>
                    </a:p>
                  </a:txBody>
                  <a:tcPr>
                    <a:solidFill>
                      <a:schemeClr val="accent4">
                        <a:lumMod val="20000"/>
                        <a:lumOff val="80000"/>
                      </a:schemeClr>
                    </a:solidFill>
                  </a:tcPr>
                </a:tc>
                <a:extLst>
                  <a:ext uri="{0D108BD9-81ED-4DB2-BD59-A6C34878D82A}">
                    <a16:rowId xmlns:a16="http://schemas.microsoft.com/office/drawing/2014/main" xmlns="" val="1992733463"/>
                  </a:ext>
                </a:extLst>
              </a:tr>
              <a:tr h="370840">
                <a:tc gridSpan="2">
                  <a:txBody>
                    <a:bodyPr/>
                    <a:lstStyle/>
                    <a:p>
                      <a:pPr algn="ctr" rtl="1"/>
                      <a:endParaRPr lang="en-US" b="1" dirty="0"/>
                    </a:p>
                  </a:txBody>
                  <a:tcPr/>
                </a:tc>
                <a:tc hMerge="1">
                  <a:txBody>
                    <a:bodyPr/>
                    <a:lstStyle/>
                    <a:p>
                      <a:pPr algn="ctr" rtl="1"/>
                      <a:endParaRPr lang="en-US" b="1" dirty="0"/>
                    </a:p>
                  </a:txBody>
                  <a:tcPr/>
                </a:tc>
                <a:tc>
                  <a:txBody>
                    <a:bodyPr/>
                    <a:lstStyle/>
                    <a:p>
                      <a:pPr algn="ctr" rtl="1"/>
                      <a:r>
                        <a:rPr lang="ar-SA" b="1" dirty="0" smtClean="0"/>
                        <a:t>مقدار التوفير (دينار)</a:t>
                      </a:r>
                      <a:endParaRPr lang="en-US" b="1" dirty="0"/>
                    </a:p>
                  </a:txBody>
                  <a:tcPr>
                    <a:solidFill>
                      <a:schemeClr val="accent4">
                        <a:lumMod val="20000"/>
                        <a:lumOff val="80000"/>
                      </a:schemeClr>
                    </a:solidFill>
                  </a:tcPr>
                </a:tc>
                <a:extLst>
                  <a:ext uri="{0D108BD9-81ED-4DB2-BD59-A6C34878D82A}">
                    <a16:rowId xmlns:a16="http://schemas.microsoft.com/office/drawing/2014/main" xmlns="" val="2731804493"/>
                  </a:ext>
                </a:extLst>
              </a:tr>
            </a:tbl>
          </a:graphicData>
        </a:graphic>
      </p:graphicFrame>
      <p:sp>
        <p:nvSpPr>
          <p:cNvPr id="16" name="TextBox 15"/>
          <p:cNvSpPr txBox="1"/>
          <p:nvPr/>
        </p:nvSpPr>
        <p:spPr>
          <a:xfrm>
            <a:off x="5148531" y="2516645"/>
            <a:ext cx="532421" cy="369332"/>
          </a:xfrm>
          <a:prstGeom prst="rect">
            <a:avLst/>
          </a:prstGeom>
          <a:noFill/>
          <a:ln w="12700">
            <a:noFill/>
          </a:ln>
        </p:spPr>
        <p:txBody>
          <a:bodyPr wrap="square" rtlCol="0">
            <a:spAutoFit/>
          </a:bodyPr>
          <a:lstStyle/>
          <a:p>
            <a:pPr algn="ctr" rtl="1"/>
            <a:r>
              <a:rPr lang="ar-SA" b="1" dirty="0" smtClean="0">
                <a:solidFill>
                  <a:srgbClr val="C00000"/>
                </a:solidFill>
                <a:effectLst>
                  <a:outerShdw blurRad="38100" dist="38100" dir="2700000" algn="tl">
                    <a:srgbClr val="000000">
                      <a:alpha val="43137"/>
                    </a:srgbClr>
                  </a:outerShdw>
                </a:effectLst>
              </a:rPr>
              <a:t>9</a:t>
            </a:r>
            <a:endParaRPr lang="ar-SA" b="1" dirty="0" smtClean="0"/>
          </a:p>
        </p:txBody>
      </p:sp>
      <p:sp>
        <p:nvSpPr>
          <p:cNvPr id="17" name="TextBox 16"/>
          <p:cNvSpPr txBox="1"/>
          <p:nvPr/>
        </p:nvSpPr>
        <p:spPr>
          <a:xfrm>
            <a:off x="2686135" y="2516645"/>
            <a:ext cx="532421" cy="369332"/>
          </a:xfrm>
          <a:prstGeom prst="rect">
            <a:avLst/>
          </a:prstGeom>
          <a:noFill/>
          <a:ln w="12700">
            <a:noFill/>
          </a:ln>
        </p:spPr>
        <p:txBody>
          <a:bodyPr wrap="square" rtlCol="0">
            <a:spAutoFit/>
          </a:bodyPr>
          <a:lstStyle/>
          <a:p>
            <a:pPr algn="ctr" rtl="1"/>
            <a:r>
              <a:rPr lang="ar-SA" b="1" dirty="0" smtClean="0">
                <a:solidFill>
                  <a:srgbClr val="C00000"/>
                </a:solidFill>
                <a:effectLst>
                  <a:outerShdw blurRad="38100" dist="38100" dir="2700000" algn="tl">
                    <a:srgbClr val="000000">
                      <a:alpha val="43137"/>
                    </a:srgbClr>
                  </a:outerShdw>
                </a:effectLst>
              </a:rPr>
              <a:t>75</a:t>
            </a:r>
            <a:endParaRPr lang="ar-SA" b="1" dirty="0" smtClean="0"/>
          </a:p>
        </p:txBody>
      </p:sp>
      <p:sp>
        <p:nvSpPr>
          <p:cNvPr id="19" name="TextBox 18"/>
          <p:cNvSpPr txBox="1"/>
          <p:nvPr/>
        </p:nvSpPr>
        <p:spPr>
          <a:xfrm>
            <a:off x="5148531" y="3035173"/>
            <a:ext cx="532421" cy="369332"/>
          </a:xfrm>
          <a:prstGeom prst="rect">
            <a:avLst/>
          </a:prstGeom>
          <a:noFill/>
          <a:ln w="12700">
            <a:noFill/>
          </a:ln>
        </p:spPr>
        <p:txBody>
          <a:bodyPr wrap="square" rtlCol="0">
            <a:spAutoFit/>
          </a:bodyPr>
          <a:lstStyle/>
          <a:p>
            <a:pPr algn="ctr" rtl="1"/>
            <a:r>
              <a:rPr lang="ar-SA" b="1" dirty="0" smtClean="0">
                <a:solidFill>
                  <a:srgbClr val="C00000"/>
                </a:solidFill>
                <a:effectLst>
                  <a:outerShdw blurRad="38100" dist="38100" dir="2700000" algn="tl">
                    <a:srgbClr val="000000">
                      <a:alpha val="43137"/>
                    </a:srgbClr>
                  </a:outerShdw>
                </a:effectLst>
              </a:rPr>
              <a:t>72</a:t>
            </a:r>
            <a:endParaRPr lang="ar-SA" b="1" dirty="0" smtClean="0"/>
          </a:p>
        </p:txBody>
      </p:sp>
      <p:sp>
        <p:nvSpPr>
          <p:cNvPr id="20" name="TextBox 19"/>
          <p:cNvSpPr txBox="1"/>
          <p:nvPr/>
        </p:nvSpPr>
        <p:spPr>
          <a:xfrm>
            <a:off x="2582694" y="3035173"/>
            <a:ext cx="739302" cy="369332"/>
          </a:xfrm>
          <a:prstGeom prst="rect">
            <a:avLst/>
          </a:prstGeom>
          <a:noFill/>
          <a:ln w="12700">
            <a:noFill/>
          </a:ln>
        </p:spPr>
        <p:txBody>
          <a:bodyPr wrap="square" rtlCol="0">
            <a:spAutoFit/>
          </a:bodyPr>
          <a:lstStyle/>
          <a:p>
            <a:pPr algn="ctr" rtl="1"/>
            <a:r>
              <a:rPr lang="ar-SA" b="1" dirty="0" smtClean="0">
                <a:solidFill>
                  <a:srgbClr val="C00000"/>
                </a:solidFill>
                <a:effectLst>
                  <a:outerShdw blurRad="38100" dist="38100" dir="2700000" algn="tl">
                    <a:srgbClr val="000000">
                      <a:alpha val="43137"/>
                    </a:srgbClr>
                  </a:outerShdw>
                </a:effectLst>
              </a:rPr>
              <a:t>600</a:t>
            </a:r>
            <a:endParaRPr lang="ar-SA" b="1" dirty="0" smtClean="0"/>
          </a:p>
        </p:txBody>
      </p:sp>
      <p:sp>
        <p:nvSpPr>
          <p:cNvPr id="21" name="TextBox 20"/>
          <p:cNvSpPr txBox="1"/>
          <p:nvPr/>
        </p:nvSpPr>
        <p:spPr>
          <a:xfrm>
            <a:off x="5148531" y="3503564"/>
            <a:ext cx="532421" cy="369332"/>
          </a:xfrm>
          <a:prstGeom prst="rect">
            <a:avLst/>
          </a:prstGeom>
          <a:noFill/>
          <a:ln w="12700">
            <a:noFill/>
          </a:ln>
        </p:spPr>
        <p:txBody>
          <a:bodyPr wrap="square" rtlCol="0">
            <a:spAutoFit/>
          </a:bodyPr>
          <a:lstStyle/>
          <a:p>
            <a:pPr algn="ctr" rtl="1"/>
            <a:r>
              <a:rPr lang="ar-SA" b="1" dirty="0" smtClean="0">
                <a:solidFill>
                  <a:srgbClr val="C00000"/>
                </a:solidFill>
                <a:effectLst>
                  <a:outerShdw blurRad="38100" dist="38100" dir="2700000" algn="tl">
                    <a:srgbClr val="000000">
                      <a:alpha val="43137"/>
                    </a:srgbClr>
                  </a:outerShdw>
                </a:effectLst>
              </a:rPr>
              <a:t>1</a:t>
            </a:r>
            <a:endParaRPr lang="ar-SA" b="1" dirty="0" smtClean="0"/>
          </a:p>
        </p:txBody>
      </p:sp>
      <p:sp>
        <p:nvSpPr>
          <p:cNvPr id="25" name="TextBox 24"/>
          <p:cNvSpPr txBox="1"/>
          <p:nvPr/>
        </p:nvSpPr>
        <p:spPr>
          <a:xfrm>
            <a:off x="2686135" y="3503564"/>
            <a:ext cx="532421" cy="369332"/>
          </a:xfrm>
          <a:prstGeom prst="rect">
            <a:avLst/>
          </a:prstGeom>
          <a:noFill/>
          <a:ln w="12700">
            <a:noFill/>
          </a:ln>
        </p:spPr>
        <p:txBody>
          <a:bodyPr wrap="square" rtlCol="0">
            <a:spAutoFit/>
          </a:bodyPr>
          <a:lstStyle/>
          <a:p>
            <a:pPr algn="ctr" rtl="1"/>
            <a:r>
              <a:rPr lang="ar-SA" b="1" dirty="0" smtClean="0">
                <a:solidFill>
                  <a:srgbClr val="C00000"/>
                </a:solidFill>
                <a:effectLst>
                  <a:outerShdw blurRad="38100" dist="38100" dir="2700000" algn="tl">
                    <a:srgbClr val="000000">
                      <a:alpha val="43137"/>
                    </a:srgbClr>
                  </a:outerShdw>
                </a:effectLst>
              </a:rPr>
              <a:t>8</a:t>
            </a:r>
            <a:endParaRPr lang="ar-SA" b="1" dirty="0" smtClean="0"/>
          </a:p>
        </p:txBody>
      </p:sp>
      <p:sp>
        <p:nvSpPr>
          <p:cNvPr id="31" name="TextBox 30"/>
          <p:cNvSpPr txBox="1"/>
          <p:nvPr/>
        </p:nvSpPr>
        <p:spPr>
          <a:xfrm>
            <a:off x="5148531" y="4032050"/>
            <a:ext cx="532421" cy="369332"/>
          </a:xfrm>
          <a:prstGeom prst="rect">
            <a:avLst/>
          </a:prstGeom>
          <a:noFill/>
          <a:ln w="12700">
            <a:noFill/>
          </a:ln>
        </p:spPr>
        <p:txBody>
          <a:bodyPr wrap="square" rtlCol="0">
            <a:spAutoFit/>
          </a:bodyPr>
          <a:lstStyle/>
          <a:p>
            <a:pPr algn="ctr" rtl="1"/>
            <a:r>
              <a:rPr lang="ar-SA" b="1" dirty="0" smtClean="0">
                <a:solidFill>
                  <a:srgbClr val="C00000"/>
                </a:solidFill>
                <a:effectLst>
                  <a:outerShdw blurRad="38100" dist="38100" dir="2700000" algn="tl">
                    <a:srgbClr val="000000">
                      <a:alpha val="43137"/>
                    </a:srgbClr>
                  </a:outerShdw>
                </a:effectLst>
              </a:rPr>
              <a:t>5</a:t>
            </a:r>
            <a:endParaRPr lang="ar-SA" b="1" dirty="0" smtClean="0"/>
          </a:p>
        </p:txBody>
      </p:sp>
      <p:sp>
        <p:nvSpPr>
          <p:cNvPr id="32" name="TextBox 31"/>
          <p:cNvSpPr txBox="1"/>
          <p:nvPr/>
        </p:nvSpPr>
        <p:spPr>
          <a:xfrm>
            <a:off x="2686135" y="4032050"/>
            <a:ext cx="532421" cy="369332"/>
          </a:xfrm>
          <a:prstGeom prst="rect">
            <a:avLst/>
          </a:prstGeom>
          <a:noFill/>
          <a:ln w="12700">
            <a:noFill/>
          </a:ln>
        </p:spPr>
        <p:txBody>
          <a:bodyPr wrap="square" rtlCol="0">
            <a:spAutoFit/>
          </a:bodyPr>
          <a:lstStyle/>
          <a:p>
            <a:pPr algn="ctr" rtl="1"/>
            <a:r>
              <a:rPr lang="ar-SA" b="1" dirty="0" smtClean="0">
                <a:solidFill>
                  <a:srgbClr val="C00000"/>
                </a:solidFill>
                <a:effectLst>
                  <a:outerShdw blurRad="38100" dist="38100" dir="2700000" algn="tl">
                    <a:srgbClr val="000000">
                      <a:alpha val="43137"/>
                    </a:srgbClr>
                  </a:outerShdw>
                </a:effectLst>
              </a:rPr>
              <a:t>8</a:t>
            </a:r>
            <a:endParaRPr lang="ar-SA" b="1" dirty="0" smtClean="0"/>
          </a:p>
        </p:txBody>
      </p:sp>
      <p:sp>
        <p:nvSpPr>
          <p:cNvPr id="33" name="TextBox 32"/>
          <p:cNvSpPr txBox="1"/>
          <p:nvPr/>
        </p:nvSpPr>
        <p:spPr>
          <a:xfrm>
            <a:off x="5054818" y="4656504"/>
            <a:ext cx="719847" cy="369332"/>
          </a:xfrm>
          <a:prstGeom prst="rect">
            <a:avLst/>
          </a:prstGeom>
          <a:noFill/>
          <a:ln w="12700">
            <a:noFill/>
          </a:ln>
        </p:spPr>
        <p:txBody>
          <a:bodyPr wrap="square" rtlCol="0">
            <a:spAutoFit/>
          </a:bodyPr>
          <a:lstStyle/>
          <a:p>
            <a:pPr algn="ctr" rtl="1"/>
            <a:r>
              <a:rPr lang="ar-SA" b="1" dirty="0" smtClean="0">
                <a:solidFill>
                  <a:srgbClr val="C00000"/>
                </a:solidFill>
                <a:effectLst>
                  <a:outerShdw blurRad="38100" dist="38100" dir="2700000" algn="tl">
                    <a:srgbClr val="000000">
                      <a:alpha val="43137"/>
                    </a:srgbClr>
                  </a:outerShdw>
                </a:effectLst>
              </a:rPr>
              <a:t>14.4</a:t>
            </a:r>
            <a:endParaRPr lang="ar-SA" b="1" dirty="0" smtClean="0"/>
          </a:p>
        </p:txBody>
      </p:sp>
      <p:sp>
        <p:nvSpPr>
          <p:cNvPr id="34" name="TextBox 33"/>
          <p:cNvSpPr txBox="1"/>
          <p:nvPr/>
        </p:nvSpPr>
        <p:spPr>
          <a:xfrm>
            <a:off x="2584315" y="4681572"/>
            <a:ext cx="736060" cy="369332"/>
          </a:xfrm>
          <a:prstGeom prst="rect">
            <a:avLst/>
          </a:prstGeom>
          <a:noFill/>
          <a:ln w="12700">
            <a:noFill/>
          </a:ln>
        </p:spPr>
        <p:txBody>
          <a:bodyPr wrap="square" rtlCol="0">
            <a:spAutoFit/>
          </a:bodyPr>
          <a:lstStyle/>
          <a:p>
            <a:pPr algn="ctr" rtl="1"/>
            <a:r>
              <a:rPr lang="ar-SA" b="1" dirty="0" smtClean="0">
                <a:solidFill>
                  <a:srgbClr val="C00000"/>
                </a:solidFill>
                <a:effectLst>
                  <a:outerShdw blurRad="38100" dist="38100" dir="2700000" algn="tl">
                    <a:srgbClr val="000000">
                      <a:alpha val="43137"/>
                    </a:srgbClr>
                  </a:outerShdw>
                </a:effectLst>
              </a:rPr>
              <a:t>120</a:t>
            </a:r>
            <a:endParaRPr lang="ar-SA" b="1" dirty="0" smtClean="0"/>
          </a:p>
        </p:txBody>
      </p:sp>
      <p:sp>
        <p:nvSpPr>
          <p:cNvPr id="35" name="TextBox 34"/>
          <p:cNvSpPr txBox="1"/>
          <p:nvPr/>
        </p:nvSpPr>
        <p:spPr>
          <a:xfrm>
            <a:off x="5054818" y="5162480"/>
            <a:ext cx="719847" cy="369332"/>
          </a:xfrm>
          <a:prstGeom prst="rect">
            <a:avLst/>
          </a:prstGeom>
          <a:noFill/>
          <a:ln w="12700">
            <a:noFill/>
          </a:ln>
        </p:spPr>
        <p:txBody>
          <a:bodyPr wrap="square" rtlCol="0">
            <a:spAutoFit/>
          </a:bodyPr>
          <a:lstStyle/>
          <a:p>
            <a:pPr algn="ctr" rtl="1"/>
            <a:r>
              <a:rPr lang="ar-SA" b="1" dirty="0" smtClean="0">
                <a:solidFill>
                  <a:srgbClr val="C00000"/>
                </a:solidFill>
                <a:effectLst>
                  <a:outerShdw blurRad="38100" dist="38100" dir="2700000" algn="tl">
                    <a:srgbClr val="000000">
                      <a:alpha val="43137"/>
                    </a:srgbClr>
                  </a:outerShdw>
                </a:effectLst>
              </a:rPr>
              <a:t>19.4</a:t>
            </a:r>
            <a:endParaRPr lang="ar-SA" b="1" dirty="0" smtClean="0"/>
          </a:p>
        </p:txBody>
      </p:sp>
      <p:sp>
        <p:nvSpPr>
          <p:cNvPr id="36" name="TextBox 35"/>
          <p:cNvSpPr txBox="1"/>
          <p:nvPr/>
        </p:nvSpPr>
        <p:spPr>
          <a:xfrm>
            <a:off x="2621607" y="5162480"/>
            <a:ext cx="692284" cy="369332"/>
          </a:xfrm>
          <a:prstGeom prst="rect">
            <a:avLst/>
          </a:prstGeom>
          <a:noFill/>
          <a:ln w="12700">
            <a:noFill/>
          </a:ln>
        </p:spPr>
        <p:txBody>
          <a:bodyPr wrap="square" rtlCol="0">
            <a:spAutoFit/>
          </a:bodyPr>
          <a:lstStyle/>
          <a:p>
            <a:pPr algn="ctr" rtl="1"/>
            <a:r>
              <a:rPr lang="ar-SA" b="1" dirty="0" smtClean="0">
                <a:solidFill>
                  <a:srgbClr val="C00000"/>
                </a:solidFill>
                <a:effectLst>
                  <a:outerShdw blurRad="38100" dist="38100" dir="2700000" algn="tl">
                    <a:srgbClr val="000000">
                      <a:alpha val="43137"/>
                    </a:srgbClr>
                  </a:outerShdw>
                </a:effectLst>
              </a:rPr>
              <a:t>128</a:t>
            </a:r>
            <a:endParaRPr lang="ar-SA" b="1" dirty="0" smtClean="0"/>
          </a:p>
        </p:txBody>
      </p:sp>
      <p:sp>
        <p:nvSpPr>
          <p:cNvPr id="38" name="TextBox 37"/>
          <p:cNvSpPr txBox="1"/>
          <p:nvPr/>
        </p:nvSpPr>
        <p:spPr>
          <a:xfrm>
            <a:off x="3005687" y="5553737"/>
            <a:ext cx="2357336" cy="369332"/>
          </a:xfrm>
          <a:prstGeom prst="rect">
            <a:avLst/>
          </a:prstGeom>
          <a:noFill/>
          <a:ln w="12700">
            <a:noFill/>
          </a:ln>
        </p:spPr>
        <p:txBody>
          <a:bodyPr wrap="square" rtlCol="0">
            <a:spAutoFit/>
          </a:bodyPr>
          <a:lstStyle/>
          <a:p>
            <a:pPr algn="ctr" rtl="1"/>
            <a:r>
              <a:rPr lang="ar-SA" b="1" dirty="0" smtClean="0">
                <a:solidFill>
                  <a:srgbClr val="C00000"/>
                </a:solidFill>
                <a:effectLst>
                  <a:outerShdw blurRad="38100" dist="38100" dir="2700000" algn="tl">
                    <a:srgbClr val="000000">
                      <a:alpha val="43137"/>
                    </a:srgbClr>
                  </a:outerShdw>
                </a:effectLst>
              </a:rPr>
              <a:t>128 – 19.4 =  113.6</a:t>
            </a:r>
            <a:endParaRPr lang="ar-SA" b="1" dirty="0" smtClean="0"/>
          </a:p>
        </p:txBody>
      </p:sp>
    </p:spTree>
    <p:extLst>
      <p:ext uri="{BB962C8B-B14F-4D97-AF65-F5344CB8AC3E}">
        <p14:creationId xmlns:p14="http://schemas.microsoft.com/office/powerpoint/2010/main" val="240101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wipe(right)">
                                      <p:cBhvr>
                                        <p:cTn id="7" dur="500"/>
                                        <p:tgtEl>
                                          <p:spTgt spid="23">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down)">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right)">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right)">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right)">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right)">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right)">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ipe(right)">
                                      <p:cBhvr>
                                        <p:cTn id="49" dur="5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2" fill="hold" grpId="0" nodeType="click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wipe(right)">
                                      <p:cBhvr>
                                        <p:cTn id="54" dur="500"/>
                                        <p:tgtEl>
                                          <p:spTgt spid="3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2"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wipe(right)">
                                      <p:cBhvr>
                                        <p:cTn id="59" dur="500"/>
                                        <p:tgtEl>
                                          <p:spTgt spid="3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2" fill="hold" grpId="0" nodeType="click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right)">
                                      <p:cBhvr>
                                        <p:cTn id="64" dur="500"/>
                                        <p:tgtEl>
                                          <p:spTgt spid="3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2" fill="hold" grpId="0" nodeType="click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wipe(right)">
                                      <p:cBhvr>
                                        <p:cTn id="69" dur="500"/>
                                        <p:tgtEl>
                                          <p:spTgt spid="34"/>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2" fill="hold" grpId="0" nodeType="click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2"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right)">
                                      <p:cBhvr>
                                        <p:cTn id="79" dur="500"/>
                                        <p:tgtEl>
                                          <p:spTgt spid="36"/>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2" fill="hold" grpId="0" nodeType="click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wipe(right)">
                                      <p:cBhvr>
                                        <p:cTn id="8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20" grpId="0"/>
      <p:bldP spid="21" grpId="0"/>
      <p:bldP spid="25" grpId="0"/>
      <p:bldP spid="31" grpId="0"/>
      <p:bldP spid="32" grpId="0"/>
      <p:bldP spid="33" grpId="0"/>
      <p:bldP spid="34" grpId="0"/>
      <p:bldP spid="35" grpId="0"/>
      <p:bldP spid="36"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7729269" y="560873"/>
            <a:ext cx="2938732" cy="4987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auto">
              <a:spcAft>
                <a:spcPts val="0"/>
              </a:spcAft>
            </a:pPr>
            <a:r>
              <a:rPr lang="ar-SA" sz="2400" b="1" dirty="0">
                <a:solidFill>
                  <a:srgbClr val="002060"/>
                </a:solidFill>
                <a:effectLst>
                  <a:outerShdw blurRad="38100" dist="38100" dir="2700000" algn="tl">
                    <a:srgbClr val="000000">
                      <a:alpha val="43137"/>
                    </a:srgbClr>
                  </a:outerShdw>
                </a:effectLst>
                <a:latin typeface="Calibri" panose="020F0502020204030204" pitchFamily="34" charset="0"/>
              </a:rPr>
              <a:t>الطاقة والقدرة الكهربائية</a:t>
            </a:r>
            <a:endParaRPr lang="en-US" sz="2400" b="1" dirty="0">
              <a:solidFill>
                <a:srgbClr val="002060"/>
              </a:solidFill>
              <a:effectLst>
                <a:outerShdw blurRad="38100" dist="38100" dir="2700000" algn="tl">
                  <a:srgbClr val="000000">
                    <a:alpha val="43137"/>
                  </a:srgbClr>
                </a:outerShdw>
              </a:effectLst>
              <a:latin typeface="Calibri" panose="020F0502020204030204" pitchFamily="34" charset="0"/>
            </a:endParaRPr>
          </a:p>
        </p:txBody>
      </p:sp>
      <p:sp>
        <p:nvSpPr>
          <p:cNvPr id="11" name="Rectangle 10"/>
          <p:cNvSpPr/>
          <p:nvPr/>
        </p:nvSpPr>
        <p:spPr>
          <a:xfrm>
            <a:off x="8369855" y="1128041"/>
            <a:ext cx="1661992" cy="43088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a-ET" sz="2200" b="1" spc="50" dirty="0" smtClean="0">
                <a:ln w="11430"/>
                <a:solidFill>
                  <a:srgbClr val="C00000"/>
                </a:solidFill>
              </a:rPr>
              <a:t>مثال </a:t>
            </a:r>
            <a:r>
              <a:rPr lang="ar-SA" sz="2200" b="1" spc="50" dirty="0" smtClean="0">
                <a:ln w="11430"/>
                <a:solidFill>
                  <a:srgbClr val="C00000"/>
                </a:solidFill>
              </a:rPr>
              <a:t>5</a:t>
            </a:r>
            <a:endParaRPr lang="en-US" sz="2200" b="1" spc="50" dirty="0">
              <a:ln w="11430"/>
              <a:solidFill>
                <a:srgbClr val="C00000"/>
              </a:solidFill>
            </a:endParaRPr>
          </a:p>
        </p:txBody>
      </p:sp>
      <p:pic>
        <p:nvPicPr>
          <p:cNvPr id="12" name="Picture 11" descr="question-mark.png"/>
          <p:cNvPicPr>
            <a:picLocks noChangeAspect="1"/>
          </p:cNvPicPr>
          <p:nvPr/>
        </p:nvPicPr>
        <p:blipFill>
          <a:blip r:embed="rId2" cstate="print"/>
          <a:stretch>
            <a:fillRect/>
          </a:stretch>
        </p:blipFill>
        <p:spPr>
          <a:xfrm>
            <a:off x="9951311" y="1186450"/>
            <a:ext cx="856061" cy="856061"/>
          </a:xfrm>
          <a:prstGeom prst="rect">
            <a:avLst/>
          </a:prstGeom>
        </p:spPr>
      </p:pic>
      <p:sp>
        <p:nvSpPr>
          <p:cNvPr id="13" name="Rectangle 12"/>
          <p:cNvSpPr>
            <a:spLocks noChangeArrowheads="1"/>
          </p:cNvSpPr>
          <p:nvPr/>
        </p:nvSpPr>
        <p:spPr bwMode="auto">
          <a:xfrm>
            <a:off x="1524000" y="1491916"/>
            <a:ext cx="8503614" cy="679653"/>
          </a:xfrm>
          <a:prstGeom prst="rect">
            <a:avLst/>
          </a:prstGeom>
          <a:noFill/>
          <a:ln>
            <a:noFill/>
          </a:ln>
          <a:effectLst/>
        </p:spPr>
        <p:txBody>
          <a:bodyPr vert="horz" wrap="square" lIns="91440" tIns="0" rIns="9144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rtl="1"/>
            <a:r>
              <a:rPr lang="ar-SA" altLang="en-US" sz="2000" b="1" dirty="0" smtClean="0">
                <a:latin typeface="+mj-lt"/>
                <a:cs typeface="Times New Roman" panose="02020603050405020304" pitchFamily="18" charset="0"/>
              </a:rPr>
              <a:t>في اطار المجهود الوطني لترشيد استهلاك الطاقة، اطلقت شركة الكهرباء حملة "إنارة" التي تهدف إلى تغيير المصابيح العادية (فتيلة التنجستن) بأخرى أقل استهلاكًا للطاقة الكهربائية. </a:t>
            </a:r>
            <a:endParaRPr kumimoji="0" lang="en-US" altLang="en-US" sz="2000" b="1" i="0" u="none" strike="noStrike" cap="none" normalizeH="0" baseline="0" dirty="0" smtClean="0">
              <a:ln>
                <a:noFill/>
              </a:ln>
              <a:effectLst/>
              <a:latin typeface="+mj-lt"/>
              <a:cs typeface="Times New Roman" panose="02020603050405020304" pitchFamily="18" charset="0"/>
            </a:endParaRPr>
          </a:p>
        </p:txBody>
      </p:sp>
      <p:sp>
        <p:nvSpPr>
          <p:cNvPr id="64" name="Rectangle 63"/>
          <p:cNvSpPr>
            <a:spLocks noChangeArrowheads="1"/>
          </p:cNvSpPr>
          <p:nvPr/>
        </p:nvSpPr>
        <p:spPr bwMode="auto">
          <a:xfrm>
            <a:off x="1524001" y="2198327"/>
            <a:ext cx="8465462" cy="987430"/>
          </a:xfrm>
          <a:prstGeom prst="rect">
            <a:avLst/>
          </a:prstGeom>
          <a:noFill/>
          <a:ln>
            <a:noFill/>
          </a:ln>
          <a:effectLst/>
        </p:spPr>
        <p:txBody>
          <a:bodyPr vert="horz" wrap="square" lIns="91440" tIns="0" rIns="9144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rtl="1"/>
            <a:r>
              <a:rPr lang="ar-SA" altLang="en-US" sz="2000" b="1" dirty="0" smtClean="0">
                <a:latin typeface="+mj-lt"/>
                <a:cs typeface="Times New Roman" panose="02020603050405020304" pitchFamily="18" charset="0"/>
              </a:rPr>
              <a:t>يستخدم أحد المواطنين في منزله ستة مصابيح عادية (100 واط، 220 فولت) بمعدل ساعتين كل يوم، تساءل هذا المواطن عن المبلغ الذي سيوفره خلال سنة كاملة اذا استبدل المصابيح الستة بأخرى اقتصادية (30 واط، 220 فولت). علمًا بأن ثمن الكيلو واط ساعة 18 قرش. </a:t>
            </a:r>
            <a:endParaRPr kumimoji="0" lang="en-US" altLang="en-US" sz="2000" b="1" i="0" u="none" strike="noStrike" cap="none" normalizeH="0" baseline="0" dirty="0" smtClean="0">
              <a:ln>
                <a:noFill/>
              </a:ln>
              <a:effectLst/>
              <a:latin typeface="+mj-lt"/>
              <a:cs typeface="Times New Roman" panose="02020603050405020304" pitchFamily="18" charset="0"/>
            </a:endParaRPr>
          </a:p>
        </p:txBody>
      </p:sp>
      <p:sp>
        <p:nvSpPr>
          <p:cNvPr id="14" name="Rectangle 13"/>
          <p:cNvSpPr>
            <a:spLocks noChangeArrowheads="1"/>
          </p:cNvSpPr>
          <p:nvPr/>
        </p:nvSpPr>
        <p:spPr bwMode="auto">
          <a:xfrm>
            <a:off x="3240070" y="3212515"/>
            <a:ext cx="6711241" cy="371876"/>
          </a:xfrm>
          <a:prstGeom prst="rect">
            <a:avLst/>
          </a:prstGeom>
          <a:noFill/>
          <a:ln>
            <a:noFill/>
          </a:ln>
          <a:effectLst/>
        </p:spPr>
        <p:txBody>
          <a:bodyPr vert="horz" wrap="square" lIns="91440" tIns="0" rIns="9144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rtl="1"/>
            <a:r>
              <a:rPr lang="ar-SA" altLang="en-US" sz="2000" b="1" dirty="0" smtClean="0">
                <a:latin typeface="+mj-lt"/>
                <a:cs typeface="Times New Roman" panose="02020603050405020304" pitchFamily="18" charset="0"/>
              </a:rPr>
              <a:t>(أ) احسب التكلفة السنوية لإضاءة المصابيح الستة العادية. </a:t>
            </a:r>
            <a:endParaRPr kumimoji="0" lang="en-US" altLang="en-US" sz="2000" b="1" i="0" u="none" strike="noStrike" cap="none" normalizeH="0" baseline="0" dirty="0" smtClean="0">
              <a:ln>
                <a:noFill/>
              </a:ln>
              <a:effectLst/>
              <a:latin typeface="+mj-lt"/>
              <a:cs typeface="Times New Roman" panose="02020603050405020304" pitchFamily="18" charset="0"/>
            </a:endParaRPr>
          </a:p>
        </p:txBody>
      </p:sp>
      <p:sp>
        <p:nvSpPr>
          <p:cNvPr id="15" name="Rectangle 14"/>
          <p:cNvSpPr>
            <a:spLocks noChangeArrowheads="1"/>
          </p:cNvSpPr>
          <p:nvPr/>
        </p:nvSpPr>
        <p:spPr bwMode="auto">
          <a:xfrm>
            <a:off x="3536204" y="3814770"/>
            <a:ext cx="6206246" cy="371876"/>
          </a:xfrm>
          <a:prstGeom prst="rect">
            <a:avLst/>
          </a:prstGeom>
          <a:noFill/>
          <a:ln>
            <a:noFill/>
          </a:ln>
          <a:effectLst/>
        </p:spPr>
        <p:txBody>
          <a:bodyPr vert="horz" wrap="square" lIns="91440" tIns="0" rIns="9144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rtl="1"/>
            <a:r>
              <a:rPr lang="ar-SA" altLang="en-US" sz="2000" b="1" dirty="0" smtClean="0">
                <a:solidFill>
                  <a:srgbClr val="C00000"/>
                </a:solidFill>
                <a:latin typeface="+mj-lt"/>
                <a:cs typeface="Times New Roman" panose="02020603050405020304" pitchFamily="18" charset="0"/>
              </a:rPr>
              <a:t>التكلفة = القدرة (كيلو واط) × الزمن (ساعة) × ثمن الكيلو واط ساعة</a:t>
            </a:r>
            <a:endParaRPr kumimoji="0" lang="en-US" altLang="en-US" sz="2000" b="1" i="0" u="none" strike="noStrike" cap="none" normalizeH="0" baseline="0" dirty="0" smtClean="0">
              <a:ln>
                <a:noFill/>
              </a:ln>
              <a:solidFill>
                <a:srgbClr val="C00000"/>
              </a:solidFill>
              <a:effectLst/>
              <a:latin typeface="+mj-lt"/>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Rectangle 15"/>
              <p:cNvSpPr>
                <a:spLocks noChangeArrowheads="1"/>
              </p:cNvSpPr>
              <p:nvPr/>
            </p:nvSpPr>
            <p:spPr bwMode="auto">
              <a:xfrm>
                <a:off x="2538919" y="4433269"/>
                <a:ext cx="7203531" cy="508709"/>
              </a:xfrm>
              <a:prstGeom prst="rect">
                <a:avLst/>
              </a:prstGeom>
              <a:noFill/>
              <a:ln>
                <a:noFill/>
              </a:ln>
              <a:effectLst/>
            </p:spPr>
            <p:txBody>
              <a:bodyPr vert="horz" wrap="square" lIns="91440" tIns="0" rIns="9144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Low" rtl="1"/>
                <a:r>
                  <a:rPr lang="ar-SA" altLang="en-US" sz="2000" b="1" dirty="0" smtClean="0">
                    <a:solidFill>
                      <a:srgbClr val="C00000"/>
                    </a:solidFill>
                    <a:latin typeface="+mj-lt"/>
                    <a:cs typeface="Times New Roman" panose="02020603050405020304" pitchFamily="18" charset="0"/>
                  </a:rPr>
                  <a:t> تكلفة إضاءة المصابيح العادية الستة خلال سنة</a:t>
                </a:r>
                <a:r>
                  <a:rPr lang="en-US" altLang="en-US" sz="2000" b="1" dirty="0" smtClean="0">
                    <a:solidFill>
                      <a:srgbClr val="C00000"/>
                    </a:solidFill>
                    <a:latin typeface="+mj-lt"/>
                    <a:cs typeface="Times New Roman" panose="02020603050405020304" pitchFamily="18" charset="0"/>
                  </a:rPr>
                  <a:t> </a:t>
                </a:r>
                <a:r>
                  <a:rPr lang="ar-SA" altLang="en-US" sz="2000" b="1" baseline="-25000" dirty="0" smtClean="0">
                    <a:solidFill>
                      <a:srgbClr val="C00000"/>
                    </a:solidFill>
                    <a:latin typeface="+mj-lt"/>
                    <a:cs typeface="Times New Roman" panose="02020603050405020304" pitchFamily="18" charset="0"/>
                  </a:rPr>
                  <a:t> </a:t>
                </a:r>
                <a:r>
                  <a:rPr lang="ar-SA" altLang="en-US" sz="2000" b="1" dirty="0" smtClean="0">
                    <a:solidFill>
                      <a:srgbClr val="C00000"/>
                    </a:solidFill>
                    <a:latin typeface="+mj-lt"/>
                    <a:cs typeface="Times New Roman" panose="02020603050405020304" pitchFamily="18" charset="0"/>
                  </a:rPr>
                  <a:t>= 6 × </a:t>
                </a:r>
                <a14:m>
                  <m:oMath xmlns:m="http://schemas.openxmlformats.org/officeDocument/2006/math">
                    <m:f>
                      <m:fPr>
                        <m:ctrlPr>
                          <a:rPr lang="ar-SA" altLang="en-US" sz="2000" b="1" i="1" dirty="0" smtClean="0">
                            <a:solidFill>
                              <a:srgbClr val="C00000"/>
                            </a:solidFill>
                            <a:latin typeface="Cambria Math" panose="02040503050406030204" pitchFamily="18" charset="0"/>
                            <a:cs typeface="Times New Roman" panose="02020603050405020304" pitchFamily="18" charset="0"/>
                          </a:rPr>
                        </m:ctrlPr>
                      </m:fPr>
                      <m:num>
                        <m:r>
                          <a:rPr lang="ar-SA" altLang="en-US" sz="2000" b="1" i="1" dirty="0" smtClean="0">
                            <a:solidFill>
                              <a:srgbClr val="C00000"/>
                            </a:solidFill>
                            <a:latin typeface="Cambria Math" panose="02040503050406030204" pitchFamily="18" charset="0"/>
                            <a:cs typeface="Times New Roman" panose="02020603050405020304" pitchFamily="18" charset="0"/>
                          </a:rPr>
                          <m:t>𝟏𝟎𝟎</m:t>
                        </m:r>
                      </m:num>
                      <m:den>
                        <m:r>
                          <a:rPr lang="ar-SA" altLang="en-US" sz="2000" b="1" i="1" dirty="0" smtClean="0">
                            <a:solidFill>
                              <a:srgbClr val="C00000"/>
                            </a:solidFill>
                            <a:latin typeface="Cambria Math" panose="02040503050406030204" pitchFamily="18" charset="0"/>
                            <a:cs typeface="Times New Roman" panose="02020603050405020304" pitchFamily="18" charset="0"/>
                          </a:rPr>
                          <m:t>𝟏𝟎𝟎𝟎</m:t>
                        </m:r>
                      </m:den>
                    </m:f>
                  </m:oMath>
                </a14:m>
                <a:r>
                  <a:rPr lang="ar-SA" altLang="en-US" sz="2000" b="1" dirty="0" smtClean="0">
                    <a:solidFill>
                      <a:srgbClr val="C00000"/>
                    </a:solidFill>
                    <a:latin typeface="+mj-lt"/>
                    <a:cs typeface="Times New Roman" panose="02020603050405020304" pitchFamily="18" charset="0"/>
                  </a:rPr>
                  <a:t> × (2 × 365) × </a:t>
                </a:r>
                <a14:m>
                  <m:oMath xmlns:m="http://schemas.openxmlformats.org/officeDocument/2006/math">
                    <m:f>
                      <m:fPr>
                        <m:ctrlPr>
                          <a:rPr lang="ar-SA" altLang="en-US" sz="2000" b="1" i="1" smtClean="0">
                            <a:solidFill>
                              <a:srgbClr val="C00000"/>
                            </a:solidFill>
                            <a:latin typeface="Cambria Math" panose="02040503050406030204" pitchFamily="18" charset="0"/>
                            <a:cs typeface="Times New Roman" panose="02020603050405020304" pitchFamily="18" charset="0"/>
                          </a:rPr>
                        </m:ctrlPr>
                      </m:fPr>
                      <m:num>
                        <m:r>
                          <a:rPr lang="ar-SA" altLang="en-US" sz="2000" b="1" i="1" smtClean="0">
                            <a:solidFill>
                              <a:srgbClr val="C00000"/>
                            </a:solidFill>
                            <a:latin typeface="Cambria Math" panose="02040503050406030204" pitchFamily="18" charset="0"/>
                            <a:cs typeface="Times New Roman" panose="02020603050405020304" pitchFamily="18" charset="0"/>
                          </a:rPr>
                          <m:t>𝟏𝟖</m:t>
                        </m:r>
                      </m:num>
                      <m:den>
                        <m:r>
                          <a:rPr lang="ar-SA" altLang="en-US" sz="2000" b="1" i="1" smtClean="0">
                            <a:solidFill>
                              <a:srgbClr val="C00000"/>
                            </a:solidFill>
                            <a:latin typeface="Cambria Math" panose="02040503050406030204" pitchFamily="18" charset="0"/>
                            <a:cs typeface="Times New Roman" panose="02020603050405020304" pitchFamily="18" charset="0"/>
                          </a:rPr>
                          <m:t>𝟏𝟎𝟎</m:t>
                        </m:r>
                      </m:den>
                    </m:f>
                  </m:oMath>
                </a14:m>
                <a:endParaRPr kumimoji="0" lang="en-US" altLang="en-US" sz="2000" b="1" i="0" u="none" strike="noStrike" cap="none" normalizeH="0" baseline="0" dirty="0" smtClean="0">
                  <a:ln>
                    <a:noFill/>
                  </a:ln>
                  <a:solidFill>
                    <a:srgbClr val="C00000"/>
                  </a:solidFill>
                  <a:effectLst/>
                  <a:latin typeface="+mj-lt"/>
                  <a:cs typeface="Times New Roman" panose="020206030504050203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bwMode="auto">
              <a:xfrm>
                <a:off x="2538919" y="4433269"/>
                <a:ext cx="7203531" cy="508709"/>
              </a:xfrm>
              <a:prstGeom prst="rect">
                <a:avLst/>
              </a:prstGeom>
              <a:blipFill>
                <a:blip r:embed="rId3"/>
                <a:stretch>
                  <a:fillRect t="-1190" r="-931" b="-3571"/>
                </a:stretch>
              </a:blipFill>
              <a:ln>
                <a:noFill/>
              </a:ln>
              <a:effectLst/>
            </p:spPr>
            <p:txBody>
              <a:bodyPr/>
              <a:lstStyle/>
              <a:p>
                <a:r>
                  <a:rPr lang="en-US">
                    <a:noFill/>
                  </a:rPr>
                  <a:t> </a:t>
                </a:r>
              </a:p>
            </p:txBody>
          </p:sp>
        </mc:Fallback>
      </mc:AlternateContent>
      <p:sp>
        <p:nvSpPr>
          <p:cNvPr id="17" name="Rectangle 16"/>
          <p:cNvSpPr>
            <a:spLocks noChangeArrowheads="1"/>
          </p:cNvSpPr>
          <p:nvPr/>
        </p:nvSpPr>
        <p:spPr bwMode="auto">
          <a:xfrm>
            <a:off x="3324902" y="5248220"/>
            <a:ext cx="2431830" cy="371876"/>
          </a:xfrm>
          <a:prstGeom prst="rect">
            <a:avLst/>
          </a:prstGeom>
          <a:noFill/>
          <a:ln>
            <a:noFill/>
          </a:ln>
          <a:effectLst/>
        </p:spPr>
        <p:txBody>
          <a:bodyPr vert="horz" wrap="square" lIns="91440" tIns="0" rIns="9144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Low" rtl="1"/>
            <a:r>
              <a:rPr lang="ar-SA" altLang="en-US" sz="2000" b="1" dirty="0" smtClean="0">
                <a:solidFill>
                  <a:srgbClr val="C00000"/>
                </a:solidFill>
                <a:latin typeface="+mj-lt"/>
                <a:cs typeface="Times New Roman" panose="02020603050405020304" pitchFamily="18" charset="0"/>
              </a:rPr>
              <a:t>= 78.84 دينار</a:t>
            </a:r>
            <a:endParaRPr kumimoji="0" lang="en-US" altLang="en-US" sz="2000" b="1" i="0" u="none" strike="noStrike" cap="none" normalizeH="0" baseline="0" dirty="0" smtClean="0">
              <a:ln>
                <a:noFill/>
              </a:ln>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34082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64">
                                            <p:txEl>
                                              <p:pRg st="0" end="0"/>
                                            </p:txEl>
                                          </p:spTgt>
                                        </p:tgtEl>
                                        <p:attrNameLst>
                                          <p:attrName>style.visibility</p:attrName>
                                        </p:attrNameLst>
                                      </p:cBhvr>
                                      <p:to>
                                        <p:strVal val="visible"/>
                                      </p:to>
                                    </p:set>
                                    <p:animEffect transition="in" filter="wipe(right)">
                                      <p:cBhvr>
                                        <p:cTn id="20" dur="500"/>
                                        <p:tgtEl>
                                          <p:spTgt spid="6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animEffect transition="in" filter="wipe(right)">
                                      <p:cBhvr>
                                        <p:cTn id="25" dur="500"/>
                                        <p:tgtEl>
                                          <p:spTgt spid="1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15">
                                            <p:txEl>
                                              <p:pRg st="0" end="0"/>
                                            </p:txEl>
                                          </p:spTgt>
                                        </p:tgtEl>
                                        <p:attrNameLst>
                                          <p:attrName>style.visibility</p:attrName>
                                        </p:attrNameLst>
                                      </p:cBhvr>
                                      <p:to>
                                        <p:strVal val="visible"/>
                                      </p:to>
                                    </p:set>
                                    <p:animEffect transition="in" filter="wipe(right)">
                                      <p:cBhvr>
                                        <p:cTn id="30" dur="500"/>
                                        <p:tgtEl>
                                          <p:spTgt spid="15">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16">
                                            <p:txEl>
                                              <p:pRg st="0" end="0"/>
                                            </p:txEl>
                                          </p:spTgt>
                                        </p:tgtEl>
                                        <p:attrNameLst>
                                          <p:attrName>style.visibility</p:attrName>
                                        </p:attrNameLst>
                                      </p:cBhvr>
                                      <p:to>
                                        <p:strVal val="visible"/>
                                      </p:to>
                                    </p:set>
                                    <p:animEffect transition="in" filter="wipe(right)">
                                      <p:cBhvr>
                                        <p:cTn id="35" dur="500"/>
                                        <p:tgtEl>
                                          <p:spTgt spid="16">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nodeType="clickEffect">
                                  <p:stCondLst>
                                    <p:cond delay="0"/>
                                  </p:stCondLst>
                                  <p:childTnLst>
                                    <p:set>
                                      <p:cBhvr>
                                        <p:cTn id="39" dur="1" fill="hold">
                                          <p:stCondLst>
                                            <p:cond delay="0"/>
                                          </p:stCondLst>
                                        </p:cTn>
                                        <p:tgtEl>
                                          <p:spTgt spid="17">
                                            <p:txEl>
                                              <p:pRg st="0" end="0"/>
                                            </p:txEl>
                                          </p:spTgt>
                                        </p:tgtEl>
                                        <p:attrNameLst>
                                          <p:attrName>style.visibility</p:attrName>
                                        </p:attrNameLst>
                                      </p:cBhvr>
                                      <p:to>
                                        <p:strVal val="visible"/>
                                      </p:to>
                                    </p:set>
                                    <p:animEffect transition="in" filter="wipe(right)">
                                      <p:cBhvr>
                                        <p:cTn id="4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7729269" y="560873"/>
            <a:ext cx="2938732" cy="4987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auto">
              <a:spcAft>
                <a:spcPts val="0"/>
              </a:spcAft>
            </a:pPr>
            <a:r>
              <a:rPr lang="ar-SA" sz="2400" b="1" dirty="0">
                <a:solidFill>
                  <a:srgbClr val="002060"/>
                </a:solidFill>
                <a:effectLst>
                  <a:outerShdw blurRad="38100" dist="38100" dir="2700000" algn="tl">
                    <a:srgbClr val="000000">
                      <a:alpha val="43137"/>
                    </a:srgbClr>
                  </a:outerShdw>
                </a:effectLst>
                <a:latin typeface="Calibri" panose="020F0502020204030204" pitchFamily="34" charset="0"/>
              </a:rPr>
              <a:t>الطاقة والقدرة الكهربائية</a:t>
            </a:r>
            <a:endParaRPr lang="en-US" sz="2400" b="1" dirty="0">
              <a:solidFill>
                <a:srgbClr val="002060"/>
              </a:solidFill>
              <a:effectLst>
                <a:outerShdw blurRad="38100" dist="38100" dir="2700000" algn="tl">
                  <a:srgbClr val="000000">
                    <a:alpha val="43137"/>
                  </a:srgbClr>
                </a:outerShdw>
              </a:effectLst>
              <a:latin typeface="Calibri" panose="020F0502020204030204" pitchFamily="34" charset="0"/>
            </a:endParaRPr>
          </a:p>
        </p:txBody>
      </p:sp>
      <p:sp>
        <p:nvSpPr>
          <p:cNvPr id="11" name="Rectangle 10"/>
          <p:cNvSpPr/>
          <p:nvPr/>
        </p:nvSpPr>
        <p:spPr>
          <a:xfrm>
            <a:off x="8369855" y="1128041"/>
            <a:ext cx="1661992" cy="43088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a-ET" sz="2200" b="1" spc="50" dirty="0" smtClean="0">
                <a:ln w="11430"/>
                <a:solidFill>
                  <a:srgbClr val="C00000"/>
                </a:solidFill>
              </a:rPr>
              <a:t>مثال </a:t>
            </a:r>
            <a:r>
              <a:rPr lang="ar-SA" sz="2200" b="1" spc="50" dirty="0" smtClean="0">
                <a:ln w="11430"/>
                <a:solidFill>
                  <a:srgbClr val="C00000"/>
                </a:solidFill>
              </a:rPr>
              <a:t>5</a:t>
            </a:r>
            <a:endParaRPr lang="en-US" sz="2200" b="1" spc="50" dirty="0">
              <a:ln w="11430"/>
              <a:solidFill>
                <a:srgbClr val="C00000"/>
              </a:solidFill>
            </a:endParaRPr>
          </a:p>
        </p:txBody>
      </p:sp>
      <p:pic>
        <p:nvPicPr>
          <p:cNvPr id="12" name="Picture 11" descr="question-mark.png"/>
          <p:cNvPicPr>
            <a:picLocks noChangeAspect="1"/>
          </p:cNvPicPr>
          <p:nvPr/>
        </p:nvPicPr>
        <p:blipFill>
          <a:blip r:embed="rId2" cstate="print"/>
          <a:stretch>
            <a:fillRect/>
          </a:stretch>
        </p:blipFill>
        <p:spPr>
          <a:xfrm>
            <a:off x="9951311" y="1186450"/>
            <a:ext cx="856061" cy="856061"/>
          </a:xfrm>
          <a:prstGeom prst="rect">
            <a:avLst/>
          </a:prstGeom>
        </p:spPr>
      </p:pic>
      <p:sp>
        <p:nvSpPr>
          <p:cNvPr id="13" name="Rectangle 12"/>
          <p:cNvSpPr>
            <a:spLocks noChangeArrowheads="1"/>
          </p:cNvSpPr>
          <p:nvPr/>
        </p:nvSpPr>
        <p:spPr bwMode="auto">
          <a:xfrm>
            <a:off x="1524000" y="1491916"/>
            <a:ext cx="8503614" cy="679653"/>
          </a:xfrm>
          <a:prstGeom prst="rect">
            <a:avLst/>
          </a:prstGeom>
          <a:noFill/>
          <a:ln>
            <a:noFill/>
          </a:ln>
          <a:effectLst/>
        </p:spPr>
        <p:txBody>
          <a:bodyPr vert="horz" wrap="square" lIns="91440" tIns="0" rIns="9144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rtl="1"/>
            <a:r>
              <a:rPr lang="ar-SA" altLang="en-US" sz="2000" b="1" dirty="0" smtClean="0">
                <a:latin typeface="+mj-lt"/>
                <a:cs typeface="Times New Roman" panose="02020603050405020304" pitchFamily="18" charset="0"/>
              </a:rPr>
              <a:t>في اطار المجهود الوطني لترشيد استهلاك الطاقة، اطلقت شركة الكهرباء حملة "إنارة" التي تهدف إلى تغيير المصابيح العادية (فتيلة التنجستن) بأخرى أقل استهلاكًا للطاقة الكهربائية. </a:t>
            </a:r>
            <a:endParaRPr kumimoji="0" lang="en-US" altLang="en-US" sz="2000" b="1" i="0" u="none" strike="noStrike" cap="none" normalizeH="0" baseline="0" dirty="0" smtClean="0">
              <a:ln>
                <a:noFill/>
              </a:ln>
              <a:effectLst/>
              <a:latin typeface="+mj-lt"/>
              <a:cs typeface="Times New Roman" panose="02020603050405020304" pitchFamily="18" charset="0"/>
            </a:endParaRPr>
          </a:p>
        </p:txBody>
      </p:sp>
      <p:sp>
        <p:nvSpPr>
          <p:cNvPr id="64" name="Rectangle 63"/>
          <p:cNvSpPr>
            <a:spLocks noChangeArrowheads="1"/>
          </p:cNvSpPr>
          <p:nvPr/>
        </p:nvSpPr>
        <p:spPr bwMode="auto">
          <a:xfrm>
            <a:off x="1524001" y="2198327"/>
            <a:ext cx="8465462" cy="987430"/>
          </a:xfrm>
          <a:prstGeom prst="rect">
            <a:avLst/>
          </a:prstGeom>
          <a:noFill/>
          <a:ln>
            <a:noFill/>
          </a:ln>
          <a:effectLst/>
        </p:spPr>
        <p:txBody>
          <a:bodyPr vert="horz" wrap="square" lIns="91440" tIns="0" rIns="9144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rtl="1"/>
            <a:r>
              <a:rPr lang="ar-SA" altLang="en-US" sz="2000" b="1" dirty="0" smtClean="0">
                <a:latin typeface="+mj-lt"/>
                <a:cs typeface="Times New Roman" panose="02020603050405020304" pitchFamily="18" charset="0"/>
              </a:rPr>
              <a:t>يستخدم أحد المواطنين في منزله ستة مصابيح عادية (100 واط، 220 فولت) بمعدل ساعتين كل يوم، تساءل هذا المواطن عن المبلغ الذي سيوفره خلال سنة كاملة اذا استبدل المصابيح الستة بأخرى اقتصادية (30 واط، 220 فولت). علمًا بأن ثمن الكيلو واط ساعة 18 قرش. </a:t>
            </a:r>
            <a:endParaRPr kumimoji="0" lang="en-US" altLang="en-US" sz="2000" b="1" i="0" u="none" strike="noStrike" cap="none" normalizeH="0" baseline="0" dirty="0" smtClean="0">
              <a:ln>
                <a:noFill/>
              </a:ln>
              <a:effectLst/>
              <a:latin typeface="+mj-lt"/>
              <a:cs typeface="Times New Roman" panose="02020603050405020304" pitchFamily="18" charset="0"/>
            </a:endParaRPr>
          </a:p>
        </p:txBody>
      </p:sp>
      <p:sp>
        <p:nvSpPr>
          <p:cNvPr id="14" name="Rectangle 13"/>
          <p:cNvSpPr>
            <a:spLocks noChangeArrowheads="1"/>
          </p:cNvSpPr>
          <p:nvPr/>
        </p:nvSpPr>
        <p:spPr bwMode="auto">
          <a:xfrm>
            <a:off x="3240070" y="3212515"/>
            <a:ext cx="6711241" cy="371876"/>
          </a:xfrm>
          <a:prstGeom prst="rect">
            <a:avLst/>
          </a:prstGeom>
          <a:noFill/>
          <a:ln>
            <a:noFill/>
          </a:ln>
          <a:effectLst/>
        </p:spPr>
        <p:txBody>
          <a:bodyPr vert="horz" wrap="square" lIns="91440" tIns="0" rIns="9144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rtl="1"/>
            <a:r>
              <a:rPr lang="ar-SA" altLang="en-US" sz="2000" b="1" dirty="0" smtClean="0">
                <a:latin typeface="+mj-lt"/>
                <a:cs typeface="Times New Roman" panose="02020603050405020304" pitchFamily="18" charset="0"/>
              </a:rPr>
              <a:t>(ب) احسب التكلفة السنوية لإضاءة المصابيح الستة الاقتصادية. </a:t>
            </a:r>
            <a:endParaRPr kumimoji="0" lang="en-US" altLang="en-US" sz="2000" b="1" i="0" u="none" strike="noStrike" cap="none" normalizeH="0" baseline="0" dirty="0" smtClean="0">
              <a:ln>
                <a:noFill/>
              </a:ln>
              <a:effectLst/>
              <a:latin typeface="+mj-lt"/>
              <a:cs typeface="Times New Roman" panose="02020603050405020304" pitchFamily="18" charset="0"/>
            </a:endParaRPr>
          </a:p>
        </p:txBody>
      </p:sp>
      <p:sp>
        <p:nvSpPr>
          <p:cNvPr id="15" name="Rectangle 14"/>
          <p:cNvSpPr>
            <a:spLocks noChangeArrowheads="1"/>
          </p:cNvSpPr>
          <p:nvPr/>
        </p:nvSpPr>
        <p:spPr bwMode="auto">
          <a:xfrm>
            <a:off x="3536204" y="3814770"/>
            <a:ext cx="6206246" cy="371876"/>
          </a:xfrm>
          <a:prstGeom prst="rect">
            <a:avLst/>
          </a:prstGeom>
          <a:noFill/>
          <a:ln>
            <a:noFill/>
          </a:ln>
          <a:effectLst/>
        </p:spPr>
        <p:txBody>
          <a:bodyPr vert="horz" wrap="square" lIns="91440" tIns="0" rIns="9144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rtl="1"/>
            <a:r>
              <a:rPr lang="ar-SA" altLang="en-US" sz="2000" b="1" dirty="0" smtClean="0">
                <a:solidFill>
                  <a:srgbClr val="C00000"/>
                </a:solidFill>
                <a:latin typeface="+mj-lt"/>
                <a:cs typeface="Times New Roman" panose="02020603050405020304" pitchFamily="18" charset="0"/>
              </a:rPr>
              <a:t>التكلفة = القدرة (كيلو واط) × الزمن (ساعة) × ثمن الكيلو واط ساعة</a:t>
            </a:r>
            <a:endParaRPr kumimoji="0" lang="en-US" altLang="en-US" sz="2000" b="1" i="0" u="none" strike="noStrike" cap="none" normalizeH="0" baseline="0" dirty="0" smtClean="0">
              <a:ln>
                <a:noFill/>
              </a:ln>
              <a:solidFill>
                <a:srgbClr val="C00000"/>
              </a:solidFill>
              <a:effectLst/>
              <a:latin typeface="+mj-lt"/>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Rectangle 15"/>
              <p:cNvSpPr>
                <a:spLocks noChangeArrowheads="1"/>
              </p:cNvSpPr>
              <p:nvPr/>
            </p:nvSpPr>
            <p:spPr bwMode="auto">
              <a:xfrm>
                <a:off x="2538919" y="4433269"/>
                <a:ext cx="7203531" cy="508709"/>
              </a:xfrm>
              <a:prstGeom prst="rect">
                <a:avLst/>
              </a:prstGeom>
              <a:noFill/>
              <a:ln>
                <a:noFill/>
              </a:ln>
              <a:effectLst/>
            </p:spPr>
            <p:txBody>
              <a:bodyPr vert="horz" wrap="square" lIns="91440" tIns="0" rIns="9144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Low" rtl="1"/>
                <a:r>
                  <a:rPr lang="ar-SA" altLang="en-US" sz="2000" b="1" dirty="0" smtClean="0">
                    <a:solidFill>
                      <a:srgbClr val="C00000"/>
                    </a:solidFill>
                    <a:latin typeface="+mj-lt"/>
                    <a:cs typeface="Times New Roman" panose="02020603050405020304" pitchFamily="18" charset="0"/>
                  </a:rPr>
                  <a:t> تكلفة إضاءة المصابيح العادية الستة خلال سنة</a:t>
                </a:r>
                <a:r>
                  <a:rPr lang="en-US" altLang="en-US" sz="2000" b="1" dirty="0" smtClean="0">
                    <a:solidFill>
                      <a:srgbClr val="C00000"/>
                    </a:solidFill>
                    <a:latin typeface="+mj-lt"/>
                    <a:cs typeface="Times New Roman" panose="02020603050405020304" pitchFamily="18" charset="0"/>
                  </a:rPr>
                  <a:t> </a:t>
                </a:r>
                <a:r>
                  <a:rPr lang="ar-SA" altLang="en-US" sz="2000" b="1" baseline="-25000" dirty="0" smtClean="0">
                    <a:solidFill>
                      <a:srgbClr val="C00000"/>
                    </a:solidFill>
                    <a:latin typeface="+mj-lt"/>
                    <a:cs typeface="Times New Roman" panose="02020603050405020304" pitchFamily="18" charset="0"/>
                  </a:rPr>
                  <a:t> </a:t>
                </a:r>
                <a:r>
                  <a:rPr lang="ar-SA" altLang="en-US" sz="2000" b="1" dirty="0" smtClean="0">
                    <a:solidFill>
                      <a:srgbClr val="C00000"/>
                    </a:solidFill>
                    <a:latin typeface="+mj-lt"/>
                    <a:cs typeface="Times New Roman" panose="02020603050405020304" pitchFamily="18" charset="0"/>
                  </a:rPr>
                  <a:t>= 6 × </a:t>
                </a:r>
                <a14:m>
                  <m:oMath xmlns:m="http://schemas.openxmlformats.org/officeDocument/2006/math">
                    <m:f>
                      <m:fPr>
                        <m:ctrlPr>
                          <a:rPr lang="ar-SA" altLang="en-US" sz="2000" b="1" i="1" dirty="0" smtClean="0">
                            <a:solidFill>
                              <a:srgbClr val="C00000"/>
                            </a:solidFill>
                            <a:latin typeface="Cambria Math" panose="02040503050406030204" pitchFamily="18" charset="0"/>
                            <a:cs typeface="Times New Roman" panose="02020603050405020304" pitchFamily="18" charset="0"/>
                          </a:rPr>
                        </m:ctrlPr>
                      </m:fPr>
                      <m:num>
                        <m:r>
                          <a:rPr lang="ar-SA" altLang="en-US" sz="2000" b="1" i="1" dirty="0" smtClean="0">
                            <a:solidFill>
                              <a:srgbClr val="C00000"/>
                            </a:solidFill>
                            <a:latin typeface="Cambria Math" panose="02040503050406030204" pitchFamily="18" charset="0"/>
                            <a:cs typeface="Times New Roman" panose="02020603050405020304" pitchFamily="18" charset="0"/>
                          </a:rPr>
                          <m:t>𝟑𝟎</m:t>
                        </m:r>
                      </m:num>
                      <m:den>
                        <m:r>
                          <a:rPr lang="ar-SA" altLang="en-US" sz="2000" b="1" i="1" dirty="0" smtClean="0">
                            <a:solidFill>
                              <a:srgbClr val="C00000"/>
                            </a:solidFill>
                            <a:latin typeface="Cambria Math" panose="02040503050406030204" pitchFamily="18" charset="0"/>
                            <a:cs typeface="Times New Roman" panose="02020603050405020304" pitchFamily="18" charset="0"/>
                          </a:rPr>
                          <m:t>𝟏𝟎𝟎𝟎</m:t>
                        </m:r>
                      </m:den>
                    </m:f>
                  </m:oMath>
                </a14:m>
                <a:r>
                  <a:rPr lang="ar-SA" altLang="en-US" sz="2000" b="1" dirty="0" smtClean="0">
                    <a:solidFill>
                      <a:srgbClr val="C00000"/>
                    </a:solidFill>
                    <a:latin typeface="+mj-lt"/>
                    <a:cs typeface="Times New Roman" panose="02020603050405020304" pitchFamily="18" charset="0"/>
                  </a:rPr>
                  <a:t> × (2 × 365) × </a:t>
                </a:r>
                <a14:m>
                  <m:oMath xmlns:m="http://schemas.openxmlformats.org/officeDocument/2006/math">
                    <m:f>
                      <m:fPr>
                        <m:ctrlPr>
                          <a:rPr lang="ar-SA" altLang="en-US" sz="2000" b="1" i="1" smtClean="0">
                            <a:solidFill>
                              <a:srgbClr val="C00000"/>
                            </a:solidFill>
                            <a:latin typeface="Cambria Math" panose="02040503050406030204" pitchFamily="18" charset="0"/>
                            <a:cs typeface="Times New Roman" panose="02020603050405020304" pitchFamily="18" charset="0"/>
                          </a:rPr>
                        </m:ctrlPr>
                      </m:fPr>
                      <m:num>
                        <m:r>
                          <a:rPr lang="ar-SA" altLang="en-US" sz="2000" b="1" i="1" smtClean="0">
                            <a:solidFill>
                              <a:srgbClr val="C00000"/>
                            </a:solidFill>
                            <a:latin typeface="Cambria Math" panose="02040503050406030204" pitchFamily="18" charset="0"/>
                            <a:cs typeface="Times New Roman" panose="02020603050405020304" pitchFamily="18" charset="0"/>
                          </a:rPr>
                          <m:t>𝟏𝟖</m:t>
                        </m:r>
                      </m:num>
                      <m:den>
                        <m:r>
                          <a:rPr lang="ar-SA" altLang="en-US" sz="2000" b="1" i="1" smtClean="0">
                            <a:solidFill>
                              <a:srgbClr val="C00000"/>
                            </a:solidFill>
                            <a:latin typeface="Cambria Math" panose="02040503050406030204" pitchFamily="18" charset="0"/>
                            <a:cs typeface="Times New Roman" panose="02020603050405020304" pitchFamily="18" charset="0"/>
                          </a:rPr>
                          <m:t>𝟏𝟎𝟎</m:t>
                        </m:r>
                      </m:den>
                    </m:f>
                  </m:oMath>
                </a14:m>
                <a:endParaRPr kumimoji="0" lang="en-US" altLang="en-US" sz="2000" b="1" i="0" u="none" strike="noStrike" cap="none" normalizeH="0" baseline="0" dirty="0" smtClean="0">
                  <a:ln>
                    <a:noFill/>
                  </a:ln>
                  <a:solidFill>
                    <a:srgbClr val="C00000"/>
                  </a:solidFill>
                  <a:effectLst/>
                  <a:latin typeface="+mj-lt"/>
                  <a:cs typeface="Times New Roman" panose="020206030504050203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bwMode="auto">
              <a:xfrm>
                <a:off x="2538919" y="4433269"/>
                <a:ext cx="7203531" cy="508709"/>
              </a:xfrm>
              <a:prstGeom prst="rect">
                <a:avLst/>
              </a:prstGeom>
              <a:blipFill>
                <a:blip r:embed="rId3"/>
                <a:stretch>
                  <a:fillRect t="-1190" r="-931" b="-3571"/>
                </a:stretch>
              </a:blipFill>
              <a:ln>
                <a:noFill/>
              </a:ln>
              <a:effectLst/>
            </p:spPr>
            <p:txBody>
              <a:bodyPr/>
              <a:lstStyle/>
              <a:p>
                <a:r>
                  <a:rPr lang="en-US">
                    <a:noFill/>
                  </a:rPr>
                  <a:t> </a:t>
                </a:r>
              </a:p>
            </p:txBody>
          </p:sp>
        </mc:Fallback>
      </mc:AlternateContent>
      <p:sp>
        <p:nvSpPr>
          <p:cNvPr id="17" name="Rectangle 16"/>
          <p:cNvSpPr>
            <a:spLocks noChangeArrowheads="1"/>
          </p:cNvSpPr>
          <p:nvPr/>
        </p:nvSpPr>
        <p:spPr bwMode="auto">
          <a:xfrm>
            <a:off x="3324902" y="5248220"/>
            <a:ext cx="2431830" cy="371876"/>
          </a:xfrm>
          <a:prstGeom prst="rect">
            <a:avLst/>
          </a:prstGeom>
          <a:noFill/>
          <a:ln>
            <a:noFill/>
          </a:ln>
          <a:effectLst/>
        </p:spPr>
        <p:txBody>
          <a:bodyPr vert="horz" wrap="square" lIns="91440" tIns="0" rIns="9144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Low" rtl="1"/>
            <a:r>
              <a:rPr lang="ar-SA" altLang="en-US" sz="2000" b="1" dirty="0" smtClean="0">
                <a:solidFill>
                  <a:srgbClr val="C00000"/>
                </a:solidFill>
                <a:latin typeface="+mj-lt"/>
                <a:cs typeface="Times New Roman" panose="02020603050405020304" pitchFamily="18" charset="0"/>
              </a:rPr>
              <a:t>= 23.65 دينار</a:t>
            </a:r>
            <a:endParaRPr kumimoji="0" lang="en-US" altLang="en-US" sz="2000" b="1" i="0" u="none" strike="noStrike" cap="none" normalizeH="0" baseline="0" dirty="0" smtClean="0">
              <a:ln>
                <a:noFill/>
              </a:ln>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95599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right)">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wipe(right)">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wipe(right)">
                                      <p:cBhvr>
                                        <p:cTn id="17" dur="500"/>
                                        <p:tgtEl>
                                          <p:spTgt spid="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17">
                                            <p:txEl>
                                              <p:pRg st="0" end="0"/>
                                            </p:txEl>
                                          </p:spTgt>
                                        </p:tgtEl>
                                        <p:attrNameLst>
                                          <p:attrName>style.visibility</p:attrName>
                                        </p:attrNameLst>
                                      </p:cBhvr>
                                      <p:to>
                                        <p:strVal val="visible"/>
                                      </p:to>
                                    </p:set>
                                    <p:animEffect transition="in" filter="wipe(right)">
                                      <p:cBhvr>
                                        <p:cTn id="22"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دراسة لتركيب عدادات كهرباء ذكية لـ 2 مليون مشترك في الاردن - المدينة نيو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9951" y="3029954"/>
            <a:ext cx="5238750" cy="319087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3"/>
          <p:cNvSpPr txBox="1">
            <a:spLocks/>
          </p:cNvSpPr>
          <p:nvPr/>
        </p:nvSpPr>
        <p:spPr>
          <a:xfrm>
            <a:off x="7729269" y="560873"/>
            <a:ext cx="2938732" cy="4987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auto">
              <a:spcAft>
                <a:spcPts val="0"/>
              </a:spcAft>
            </a:pPr>
            <a:r>
              <a:rPr lang="ar-SA" sz="2400" b="1" dirty="0" smtClean="0">
                <a:solidFill>
                  <a:srgbClr val="002060"/>
                </a:solidFill>
                <a:effectLst>
                  <a:outerShdw blurRad="38100" dist="38100" dir="2700000" algn="tl">
                    <a:srgbClr val="000000">
                      <a:alpha val="43137"/>
                    </a:srgbClr>
                  </a:outerShdw>
                </a:effectLst>
                <a:latin typeface="Calibri" panose="020F0502020204030204" pitchFamily="34" charset="0"/>
                <a:cs typeface="+mn-cs"/>
              </a:rPr>
              <a:t>الطاقة والقدرة الكهربائية</a:t>
            </a:r>
            <a:endParaRPr lang="en-US" sz="2400" b="1" dirty="0">
              <a:solidFill>
                <a:srgbClr val="002060"/>
              </a:solidFill>
              <a:effectLst>
                <a:outerShdw blurRad="38100" dist="38100" dir="2700000" algn="tl">
                  <a:srgbClr val="000000">
                    <a:alpha val="43137"/>
                  </a:srgbClr>
                </a:outerShdw>
              </a:effectLst>
              <a:latin typeface="Calibri" panose="020F0502020204030204" pitchFamily="34" charset="0"/>
              <a:cs typeface="+mn-cs"/>
            </a:endParaRPr>
          </a:p>
        </p:txBody>
      </p:sp>
      <p:sp>
        <p:nvSpPr>
          <p:cNvPr id="9" name="TextBox 8"/>
          <p:cNvSpPr txBox="1"/>
          <p:nvPr/>
        </p:nvSpPr>
        <p:spPr>
          <a:xfrm>
            <a:off x="3363703" y="1231289"/>
            <a:ext cx="6887793" cy="545534"/>
          </a:xfrm>
          <a:prstGeom prst="rect">
            <a:avLst/>
          </a:prstGeom>
          <a:noFill/>
        </p:spPr>
        <p:txBody>
          <a:bodyPr wrap="square" rtlCol="0">
            <a:spAutoFit/>
          </a:bodyPr>
          <a:lstStyle/>
          <a:p>
            <a:pPr algn="r" rtl="1">
              <a:lnSpc>
                <a:spcPct val="150000"/>
              </a:lnSpc>
            </a:pPr>
            <a:r>
              <a:rPr lang="ar-SA" sz="2200" b="1" dirty="0" smtClean="0">
                <a:solidFill>
                  <a:srgbClr val="C00000"/>
                </a:solidFill>
                <a:effectLst>
                  <a:outerShdw blurRad="38100" dist="38100" dir="2700000" algn="tl">
                    <a:srgbClr val="000000">
                      <a:alpha val="43137"/>
                    </a:srgbClr>
                  </a:outerShdw>
                </a:effectLst>
              </a:rPr>
              <a:t>كيف يتم حساب قيمة الطاقة الكهربائية المستهلكة في المنزل؟</a:t>
            </a:r>
            <a:endParaRPr lang="en-US" sz="2200" b="1" dirty="0">
              <a:solidFill>
                <a:srgbClr val="C00000"/>
              </a:solidFill>
              <a:effectLst>
                <a:outerShdw blurRad="38100" dist="38100" dir="2700000" algn="tl">
                  <a:srgbClr val="000000">
                    <a:alpha val="43137"/>
                  </a:srgbClr>
                </a:outerShdw>
              </a:effectLst>
            </a:endParaRPr>
          </a:p>
        </p:txBody>
      </p:sp>
      <p:sp>
        <p:nvSpPr>
          <p:cNvPr id="11" name="TextBox 10"/>
          <p:cNvSpPr txBox="1"/>
          <p:nvPr/>
        </p:nvSpPr>
        <p:spPr>
          <a:xfrm>
            <a:off x="3363702" y="1745574"/>
            <a:ext cx="6887793" cy="545534"/>
          </a:xfrm>
          <a:prstGeom prst="rect">
            <a:avLst/>
          </a:prstGeom>
          <a:noFill/>
        </p:spPr>
        <p:txBody>
          <a:bodyPr wrap="square" rtlCol="0">
            <a:spAutoFit/>
          </a:bodyPr>
          <a:lstStyle/>
          <a:p>
            <a:pPr algn="r" rtl="1">
              <a:lnSpc>
                <a:spcPct val="150000"/>
              </a:lnSpc>
            </a:pPr>
            <a:r>
              <a:rPr lang="ar-SA" sz="2200" b="1" dirty="0" smtClean="0">
                <a:solidFill>
                  <a:srgbClr val="C00000"/>
                </a:solidFill>
                <a:effectLst>
                  <a:outerShdw blurRad="38100" dist="38100" dir="2700000" algn="tl">
                    <a:srgbClr val="000000">
                      <a:alpha val="43137"/>
                    </a:srgbClr>
                  </a:outerShdw>
                </a:effectLst>
              </a:rPr>
              <a:t>ما العوامل التي يعتمد عليها استهلاك الطاقة الكهربائية؟</a:t>
            </a:r>
            <a:endParaRPr lang="en-US" sz="2200" b="1" dirty="0">
              <a:solidFill>
                <a:srgbClr val="C00000"/>
              </a:solidFill>
              <a:effectLst>
                <a:outerShdw blurRad="38100" dist="38100" dir="2700000" algn="tl">
                  <a:srgbClr val="000000">
                    <a:alpha val="43137"/>
                  </a:srgbClr>
                </a:outerShdw>
              </a:effectLst>
            </a:endParaRPr>
          </a:p>
        </p:txBody>
      </p:sp>
      <p:sp>
        <p:nvSpPr>
          <p:cNvPr id="12" name="TextBox 11"/>
          <p:cNvSpPr txBox="1"/>
          <p:nvPr/>
        </p:nvSpPr>
        <p:spPr>
          <a:xfrm>
            <a:off x="3363701" y="2257640"/>
            <a:ext cx="6887793" cy="545534"/>
          </a:xfrm>
          <a:prstGeom prst="rect">
            <a:avLst/>
          </a:prstGeom>
          <a:noFill/>
        </p:spPr>
        <p:txBody>
          <a:bodyPr wrap="square" rtlCol="0">
            <a:spAutoFit/>
          </a:bodyPr>
          <a:lstStyle/>
          <a:p>
            <a:pPr algn="r" rtl="1">
              <a:lnSpc>
                <a:spcPct val="150000"/>
              </a:lnSpc>
            </a:pPr>
            <a:r>
              <a:rPr lang="ar-SA" sz="2200" b="1" dirty="0" smtClean="0">
                <a:solidFill>
                  <a:srgbClr val="C00000"/>
                </a:solidFill>
                <a:effectLst>
                  <a:outerShdw blurRad="38100" dist="38100" dir="2700000" algn="tl">
                    <a:srgbClr val="000000">
                      <a:alpha val="43137"/>
                    </a:srgbClr>
                  </a:outerShdw>
                </a:effectLst>
              </a:rPr>
              <a:t>كيف يمكن ترشيد الاستهلاك الشهري للطاقة الكهربائية؟</a:t>
            </a:r>
            <a:endParaRPr lang="en-US" sz="22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24869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right)">
                                      <p:cBhvr>
                                        <p:cTn id="21" dur="500"/>
                                        <p:tgtEl>
                                          <p:spTgt spid="12"/>
                                        </p:tgtEl>
                                      </p:cBhvr>
                                    </p:animEffect>
                                  </p:childTnLst>
                                </p:cTn>
                              </p:par>
                            </p:childTnLst>
                          </p:cTn>
                        </p:par>
                        <p:par>
                          <p:cTn id="22" fill="hold">
                            <p:stCondLst>
                              <p:cond delay="500"/>
                            </p:stCondLst>
                            <p:childTnLst>
                              <p:par>
                                <p:cTn id="23" presetID="22" presetClass="entr" presetSubtype="4" fill="hold" nodeType="after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wipe(down)">
                                      <p:cBhvr>
                                        <p:cTn id="2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7729269" y="560873"/>
            <a:ext cx="2938732" cy="4987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auto">
              <a:spcAft>
                <a:spcPts val="0"/>
              </a:spcAft>
            </a:pPr>
            <a:r>
              <a:rPr lang="ar-SA" sz="2400" b="1" dirty="0">
                <a:solidFill>
                  <a:srgbClr val="002060"/>
                </a:solidFill>
                <a:effectLst>
                  <a:outerShdw blurRad="38100" dist="38100" dir="2700000" algn="tl">
                    <a:srgbClr val="000000">
                      <a:alpha val="43137"/>
                    </a:srgbClr>
                  </a:outerShdw>
                </a:effectLst>
                <a:latin typeface="Calibri" panose="020F0502020204030204" pitchFamily="34" charset="0"/>
              </a:rPr>
              <a:t>الطاقة والقدرة الكهربائية</a:t>
            </a:r>
            <a:endParaRPr lang="en-US" sz="2400" b="1" dirty="0">
              <a:solidFill>
                <a:srgbClr val="002060"/>
              </a:solidFill>
              <a:effectLst>
                <a:outerShdw blurRad="38100" dist="38100" dir="2700000" algn="tl">
                  <a:srgbClr val="000000">
                    <a:alpha val="43137"/>
                  </a:srgbClr>
                </a:outerShdw>
              </a:effectLst>
              <a:latin typeface="Calibri" panose="020F0502020204030204" pitchFamily="34" charset="0"/>
            </a:endParaRPr>
          </a:p>
        </p:txBody>
      </p:sp>
      <p:sp>
        <p:nvSpPr>
          <p:cNvPr id="11" name="Rectangle 10"/>
          <p:cNvSpPr/>
          <p:nvPr/>
        </p:nvSpPr>
        <p:spPr>
          <a:xfrm>
            <a:off x="8369855" y="1128041"/>
            <a:ext cx="1661992" cy="43088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a-ET" sz="2200" b="1" spc="50" dirty="0" smtClean="0">
                <a:ln w="11430"/>
                <a:solidFill>
                  <a:srgbClr val="C00000"/>
                </a:solidFill>
              </a:rPr>
              <a:t>مثال </a:t>
            </a:r>
            <a:r>
              <a:rPr lang="ar-SA" sz="2200" b="1" spc="50" dirty="0" smtClean="0">
                <a:ln w="11430"/>
                <a:solidFill>
                  <a:srgbClr val="C00000"/>
                </a:solidFill>
              </a:rPr>
              <a:t>5</a:t>
            </a:r>
            <a:endParaRPr lang="en-US" sz="2200" b="1" spc="50" dirty="0">
              <a:ln w="11430"/>
              <a:solidFill>
                <a:srgbClr val="C00000"/>
              </a:solidFill>
            </a:endParaRPr>
          </a:p>
        </p:txBody>
      </p:sp>
      <p:pic>
        <p:nvPicPr>
          <p:cNvPr id="12" name="Picture 11" descr="question-mark.png"/>
          <p:cNvPicPr>
            <a:picLocks noChangeAspect="1"/>
          </p:cNvPicPr>
          <p:nvPr/>
        </p:nvPicPr>
        <p:blipFill>
          <a:blip r:embed="rId2" cstate="print"/>
          <a:stretch>
            <a:fillRect/>
          </a:stretch>
        </p:blipFill>
        <p:spPr>
          <a:xfrm>
            <a:off x="9951311" y="1186450"/>
            <a:ext cx="856061" cy="856061"/>
          </a:xfrm>
          <a:prstGeom prst="rect">
            <a:avLst/>
          </a:prstGeom>
        </p:spPr>
      </p:pic>
      <p:sp>
        <p:nvSpPr>
          <p:cNvPr id="13" name="Rectangle 12"/>
          <p:cNvSpPr>
            <a:spLocks noChangeArrowheads="1"/>
          </p:cNvSpPr>
          <p:nvPr/>
        </p:nvSpPr>
        <p:spPr bwMode="auto">
          <a:xfrm>
            <a:off x="1524000" y="1491916"/>
            <a:ext cx="8503614" cy="679653"/>
          </a:xfrm>
          <a:prstGeom prst="rect">
            <a:avLst/>
          </a:prstGeom>
          <a:noFill/>
          <a:ln>
            <a:noFill/>
          </a:ln>
          <a:effectLst/>
        </p:spPr>
        <p:txBody>
          <a:bodyPr vert="horz" wrap="square" lIns="91440" tIns="0" rIns="9144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rtl="1"/>
            <a:r>
              <a:rPr lang="ar-SA" altLang="en-US" sz="2000" b="1" dirty="0" smtClean="0">
                <a:latin typeface="+mj-lt"/>
                <a:cs typeface="Times New Roman" panose="02020603050405020304" pitchFamily="18" charset="0"/>
              </a:rPr>
              <a:t>في اطار المجهود الوطني لترشيد استهلاك الطاقة، اطلقت شركة الكهرباء حملة "إنارة" التي تهدف إلى تغيير المصابيح العادية (فتيلة التنجستن) بأخرى أقل استهلاكًا للطاقة الكهربائية. </a:t>
            </a:r>
            <a:endParaRPr kumimoji="0" lang="en-US" altLang="en-US" sz="2000" b="1" i="0" u="none" strike="noStrike" cap="none" normalizeH="0" baseline="0" dirty="0" smtClean="0">
              <a:ln>
                <a:noFill/>
              </a:ln>
              <a:effectLst/>
              <a:latin typeface="+mj-lt"/>
              <a:cs typeface="Times New Roman" panose="02020603050405020304" pitchFamily="18" charset="0"/>
            </a:endParaRPr>
          </a:p>
        </p:txBody>
      </p:sp>
      <p:sp>
        <p:nvSpPr>
          <p:cNvPr id="64" name="Rectangle 63"/>
          <p:cNvSpPr>
            <a:spLocks noChangeArrowheads="1"/>
          </p:cNvSpPr>
          <p:nvPr/>
        </p:nvSpPr>
        <p:spPr bwMode="auto">
          <a:xfrm>
            <a:off x="1524001" y="2198327"/>
            <a:ext cx="8465462" cy="987430"/>
          </a:xfrm>
          <a:prstGeom prst="rect">
            <a:avLst/>
          </a:prstGeom>
          <a:noFill/>
          <a:ln>
            <a:noFill/>
          </a:ln>
          <a:effectLst/>
        </p:spPr>
        <p:txBody>
          <a:bodyPr vert="horz" wrap="square" lIns="91440" tIns="0" rIns="9144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rtl="1"/>
            <a:r>
              <a:rPr lang="ar-SA" altLang="en-US" sz="2000" b="1" dirty="0" smtClean="0">
                <a:latin typeface="+mj-lt"/>
                <a:cs typeface="Times New Roman" panose="02020603050405020304" pitchFamily="18" charset="0"/>
              </a:rPr>
              <a:t>يستخدم أحد المواطنين في منزله ستة مصابيح عادية (100 واط، 220 فولت) بمعدل ساعتين كل يوم، تساءل هذا المواطن عن المبلغ الذي سيوفره خلال سنة كاملة اذا استبدل المصابيح الستة بأخرى اقتصادية (30 واط، 220 فولت). علمًا بأن ثمن الكيلو واط ساعة 18 قرش. </a:t>
            </a:r>
            <a:endParaRPr kumimoji="0" lang="en-US" altLang="en-US" sz="2000" b="1" i="0" u="none" strike="noStrike" cap="none" normalizeH="0" baseline="0" dirty="0" smtClean="0">
              <a:ln>
                <a:noFill/>
              </a:ln>
              <a:effectLst/>
              <a:latin typeface="+mj-lt"/>
              <a:cs typeface="Times New Roman" panose="02020603050405020304" pitchFamily="18" charset="0"/>
            </a:endParaRPr>
          </a:p>
        </p:txBody>
      </p:sp>
      <p:sp>
        <p:nvSpPr>
          <p:cNvPr id="14" name="Rectangle 13"/>
          <p:cNvSpPr>
            <a:spLocks noChangeArrowheads="1"/>
          </p:cNvSpPr>
          <p:nvPr/>
        </p:nvSpPr>
        <p:spPr bwMode="auto">
          <a:xfrm>
            <a:off x="1673157" y="3212515"/>
            <a:ext cx="8278155" cy="371876"/>
          </a:xfrm>
          <a:prstGeom prst="rect">
            <a:avLst/>
          </a:prstGeom>
          <a:noFill/>
          <a:ln>
            <a:noFill/>
          </a:ln>
          <a:effectLst/>
        </p:spPr>
        <p:txBody>
          <a:bodyPr vert="horz" wrap="square" lIns="91440" tIns="0" rIns="9144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rtl="1"/>
            <a:r>
              <a:rPr lang="ar-SA" altLang="en-US" sz="2000" b="1" dirty="0" smtClean="0">
                <a:latin typeface="+mj-lt"/>
                <a:cs typeface="Times New Roman" panose="02020603050405020304" pitchFamily="18" charset="0"/>
              </a:rPr>
              <a:t>(ج) كم سيوفر هذا المواطن خلال سنة عند استبداله لجميع المصابيح العادية بالمصابيح الاقتصادية؟ </a:t>
            </a:r>
            <a:endParaRPr kumimoji="0" lang="en-US" altLang="en-US" sz="2000" b="1" i="0" u="none" strike="noStrike" cap="none" normalizeH="0" baseline="0" dirty="0" smtClean="0">
              <a:ln>
                <a:noFill/>
              </a:ln>
              <a:effectLst/>
              <a:latin typeface="+mj-lt"/>
              <a:cs typeface="Times New Roman" panose="02020603050405020304" pitchFamily="18" charset="0"/>
            </a:endParaRPr>
          </a:p>
        </p:txBody>
      </p:sp>
      <p:sp>
        <p:nvSpPr>
          <p:cNvPr id="15" name="Rectangle 14"/>
          <p:cNvSpPr>
            <a:spLocks noChangeArrowheads="1"/>
          </p:cNvSpPr>
          <p:nvPr/>
        </p:nvSpPr>
        <p:spPr bwMode="auto">
          <a:xfrm>
            <a:off x="1673157" y="3814770"/>
            <a:ext cx="8069293" cy="371876"/>
          </a:xfrm>
          <a:prstGeom prst="rect">
            <a:avLst/>
          </a:prstGeom>
          <a:noFill/>
          <a:ln>
            <a:noFill/>
          </a:ln>
          <a:effectLst/>
        </p:spPr>
        <p:txBody>
          <a:bodyPr vert="horz" wrap="square" lIns="91440" tIns="0" rIns="9144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rtl="1"/>
            <a:r>
              <a:rPr lang="ar-SA" altLang="en-US" sz="2000" b="1" dirty="0" smtClean="0">
                <a:solidFill>
                  <a:srgbClr val="C00000"/>
                </a:solidFill>
                <a:latin typeface="+mj-lt"/>
                <a:cs typeface="Times New Roman" panose="02020603050405020304" pitchFamily="18" charset="0"/>
              </a:rPr>
              <a:t>مقدار التوفير خلال سنة = 78.84 – 23.65</a:t>
            </a:r>
            <a:endParaRPr kumimoji="0" lang="en-US" altLang="en-US" sz="2000" b="1" i="0" u="none" strike="noStrike" cap="none" normalizeH="0" baseline="0" dirty="0" smtClean="0">
              <a:ln>
                <a:noFill/>
              </a:ln>
              <a:solidFill>
                <a:srgbClr val="C00000"/>
              </a:solidFill>
              <a:effectLst/>
              <a:latin typeface="+mj-lt"/>
              <a:cs typeface="Times New Roman" panose="02020603050405020304" pitchFamily="18" charset="0"/>
            </a:endParaRPr>
          </a:p>
        </p:txBody>
      </p:sp>
      <p:sp>
        <p:nvSpPr>
          <p:cNvPr id="17" name="Rectangle 16"/>
          <p:cNvSpPr>
            <a:spLocks noChangeArrowheads="1"/>
          </p:cNvSpPr>
          <p:nvPr/>
        </p:nvSpPr>
        <p:spPr bwMode="auto">
          <a:xfrm>
            <a:off x="5336351" y="4417025"/>
            <a:ext cx="2431830" cy="371876"/>
          </a:xfrm>
          <a:prstGeom prst="rect">
            <a:avLst/>
          </a:prstGeom>
          <a:noFill/>
          <a:ln>
            <a:noFill/>
          </a:ln>
          <a:effectLst/>
        </p:spPr>
        <p:txBody>
          <a:bodyPr vert="horz" wrap="square" lIns="91440" tIns="0" rIns="9144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Low" rtl="1"/>
            <a:r>
              <a:rPr lang="ar-SA" altLang="en-US" sz="2000" b="1" dirty="0" smtClean="0">
                <a:solidFill>
                  <a:srgbClr val="C00000"/>
                </a:solidFill>
                <a:latin typeface="+mj-lt"/>
                <a:cs typeface="Times New Roman" panose="02020603050405020304" pitchFamily="18" charset="0"/>
              </a:rPr>
              <a:t>= 55.19 دينار</a:t>
            </a:r>
            <a:endParaRPr kumimoji="0" lang="en-US" altLang="en-US" sz="2000" b="1" i="0" u="none" strike="noStrike" cap="none" normalizeH="0" baseline="0" dirty="0" smtClean="0">
              <a:ln>
                <a:noFill/>
              </a:ln>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46384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right)">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wipe(right)">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wipe(right)">
                                      <p:cBhvr>
                                        <p:cTn id="17"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7729269" y="560873"/>
            <a:ext cx="2938732" cy="4987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auto">
              <a:spcAft>
                <a:spcPts val="0"/>
              </a:spcAft>
            </a:pPr>
            <a:r>
              <a:rPr lang="ar-SA" sz="2400" b="1" dirty="0" smtClean="0">
                <a:solidFill>
                  <a:srgbClr val="002060"/>
                </a:solidFill>
                <a:effectLst>
                  <a:outerShdw blurRad="38100" dist="38100" dir="2700000" algn="tl">
                    <a:srgbClr val="000000">
                      <a:alpha val="43137"/>
                    </a:srgbClr>
                  </a:outerShdw>
                </a:effectLst>
                <a:latin typeface="Calibri" panose="020F0502020204030204" pitchFamily="34" charset="0"/>
                <a:cs typeface="+mn-cs"/>
              </a:rPr>
              <a:t>الطاقة والقدرة الكهربائية</a:t>
            </a:r>
            <a:endParaRPr lang="en-US" sz="2400" b="1" dirty="0">
              <a:solidFill>
                <a:srgbClr val="002060"/>
              </a:solidFill>
              <a:effectLst>
                <a:outerShdw blurRad="38100" dist="38100" dir="2700000" algn="tl">
                  <a:srgbClr val="000000">
                    <a:alpha val="43137"/>
                  </a:srgbClr>
                </a:outerShdw>
              </a:effectLst>
              <a:latin typeface="Calibri" panose="020F0502020204030204" pitchFamily="34" charset="0"/>
              <a:cs typeface="+mn-cs"/>
            </a:endParaRPr>
          </a:p>
        </p:txBody>
      </p:sp>
      <p:grpSp>
        <p:nvGrpSpPr>
          <p:cNvPr id="13" name="Group 12"/>
          <p:cNvGrpSpPr/>
          <p:nvPr/>
        </p:nvGrpSpPr>
        <p:grpSpPr>
          <a:xfrm>
            <a:off x="5988424" y="1321155"/>
            <a:ext cx="4016188" cy="642111"/>
            <a:chOff x="8539661" y="1757781"/>
            <a:chExt cx="1984403" cy="478484"/>
          </a:xfrm>
        </p:grpSpPr>
        <p:sp>
          <p:nvSpPr>
            <p:cNvPr id="14" name="Rounded Rectangle 13"/>
            <p:cNvSpPr/>
            <p:nvPr/>
          </p:nvSpPr>
          <p:spPr>
            <a:xfrm>
              <a:off x="8539661" y="1757781"/>
              <a:ext cx="1984403" cy="392031"/>
            </a:xfrm>
            <a:prstGeom prst="roundRect">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8539661" y="1805378"/>
              <a:ext cx="1984403" cy="430887"/>
            </a:xfrm>
            <a:prstGeom prst="rect">
              <a:avLst/>
            </a:prstGeom>
            <a:noFill/>
          </p:spPr>
          <p:txBody>
            <a:bodyPr wrap="square" rtlCol="0">
              <a:spAutoFit/>
            </a:bodyPr>
            <a:lstStyle/>
            <a:p>
              <a:pPr algn="ctr" rtl="1"/>
              <a:r>
                <a:rPr lang="ar-SA" sz="2200" b="1" dirty="0">
                  <a:solidFill>
                    <a:srgbClr val="C00000"/>
                  </a:solidFill>
                  <a:effectLst>
                    <a:outerShdw blurRad="38100" dist="38100" dir="2700000" algn="tl">
                      <a:srgbClr val="000000">
                        <a:alpha val="43137"/>
                      </a:srgbClr>
                    </a:outerShdw>
                  </a:effectLst>
                </a:rPr>
                <a:t>الطاقة تمثّل المقدرة على إنجاز عمل ما</a:t>
              </a:r>
              <a:r>
                <a:rPr lang="ar-SA" sz="2200" b="1" dirty="0" smtClean="0">
                  <a:solidFill>
                    <a:srgbClr val="C00000"/>
                  </a:solidFill>
                  <a:effectLst>
                    <a:outerShdw blurRad="38100" dist="38100" dir="2700000" algn="tl">
                      <a:srgbClr val="000000">
                        <a:alpha val="43137"/>
                      </a:srgbClr>
                    </a:outerShdw>
                  </a:effectLst>
                </a:rPr>
                <a:t>.</a:t>
              </a:r>
              <a:endParaRPr lang="en-US" sz="2200" b="1" dirty="0">
                <a:solidFill>
                  <a:srgbClr val="002060"/>
                </a:solidFill>
                <a:effectLst>
                  <a:outerShdw blurRad="38100" dist="38100" dir="2700000" algn="tl">
                    <a:srgbClr val="000000">
                      <a:alpha val="43137"/>
                    </a:srgbClr>
                  </a:outerShdw>
                </a:effectLst>
              </a:endParaRPr>
            </a:p>
          </p:txBody>
        </p:sp>
      </p:grpSp>
      <p:sp>
        <p:nvSpPr>
          <p:cNvPr id="16" name="TextBox 15"/>
          <p:cNvSpPr txBox="1"/>
          <p:nvPr/>
        </p:nvSpPr>
        <p:spPr>
          <a:xfrm>
            <a:off x="4698460" y="2027140"/>
            <a:ext cx="5391671" cy="1107996"/>
          </a:xfrm>
          <a:prstGeom prst="rect">
            <a:avLst/>
          </a:prstGeom>
          <a:noFill/>
        </p:spPr>
        <p:txBody>
          <a:bodyPr wrap="square" rtlCol="0">
            <a:spAutoFit/>
          </a:bodyPr>
          <a:lstStyle/>
          <a:p>
            <a:pPr marL="342900" indent="-342900" algn="r" rtl="1">
              <a:lnSpc>
                <a:spcPct val="150000"/>
              </a:lnSpc>
              <a:buFont typeface="Wingdings" panose="05000000000000000000" pitchFamily="2" charset="2"/>
              <a:buChar char="ü"/>
            </a:pPr>
            <a:r>
              <a:rPr lang="ar-SA" sz="2200" b="1" dirty="0" smtClean="0">
                <a:effectLst>
                  <a:outerShdw blurRad="38100" dist="38100" dir="2700000" algn="tl">
                    <a:srgbClr val="000000">
                      <a:alpha val="43137"/>
                    </a:srgbClr>
                  </a:outerShdw>
                </a:effectLst>
              </a:rPr>
              <a:t>تعمل الأجهزة الكهربائية على تحويل الطاقة الكهربائية إلى أشكال أخرى من الطاقة.</a:t>
            </a:r>
            <a:endParaRPr lang="en-US" sz="2200" b="1" dirty="0">
              <a:effectLst>
                <a:outerShdw blurRad="38100" dist="38100" dir="2700000" algn="tl">
                  <a:srgbClr val="000000">
                    <a:alpha val="43137"/>
                  </a:srgbClr>
                </a:outerShdw>
              </a:effectLst>
            </a:endParaRPr>
          </a:p>
        </p:txBody>
      </p:sp>
      <p:sp>
        <p:nvSpPr>
          <p:cNvPr id="17" name="TextBox 16"/>
          <p:cNvSpPr txBox="1"/>
          <p:nvPr/>
        </p:nvSpPr>
        <p:spPr>
          <a:xfrm>
            <a:off x="4698460" y="3135136"/>
            <a:ext cx="5391671" cy="1107996"/>
          </a:xfrm>
          <a:prstGeom prst="rect">
            <a:avLst/>
          </a:prstGeom>
          <a:noFill/>
        </p:spPr>
        <p:txBody>
          <a:bodyPr wrap="square" rtlCol="0">
            <a:spAutoFit/>
          </a:bodyPr>
          <a:lstStyle/>
          <a:p>
            <a:pPr marL="342900" indent="-342900" algn="r" rtl="1">
              <a:lnSpc>
                <a:spcPct val="150000"/>
              </a:lnSpc>
              <a:buFont typeface="Wingdings" panose="05000000000000000000" pitchFamily="2" charset="2"/>
              <a:buChar char="ü"/>
            </a:pPr>
            <a:r>
              <a:rPr lang="ar-SA" sz="2200" b="1" dirty="0" smtClean="0">
                <a:effectLst>
                  <a:outerShdw blurRad="38100" dist="38100" dir="2700000" algn="tl">
                    <a:srgbClr val="000000">
                      <a:alpha val="43137"/>
                    </a:srgbClr>
                  </a:outerShdw>
                </a:effectLst>
              </a:rPr>
              <a:t>على كل جهاز كهربائي ملصق مواصفات يبين كفاءة وقدرة الجهاز على تحويل الطاقة الكهربائية.</a:t>
            </a:r>
            <a:endParaRPr lang="en-US" sz="2200" b="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stretch>
            <a:fillRect/>
          </a:stretch>
        </p:blipFill>
        <p:spPr>
          <a:xfrm>
            <a:off x="2019580" y="1100391"/>
            <a:ext cx="2391131" cy="2961493"/>
          </a:xfrm>
          <a:prstGeom prst="rect">
            <a:avLst/>
          </a:prstGeom>
        </p:spPr>
      </p:pic>
      <p:pic>
        <p:nvPicPr>
          <p:cNvPr id="7" name="Picture 6"/>
          <p:cNvPicPr>
            <a:picLocks noChangeAspect="1"/>
          </p:cNvPicPr>
          <p:nvPr/>
        </p:nvPicPr>
        <p:blipFill>
          <a:blip r:embed="rId3"/>
          <a:stretch>
            <a:fillRect/>
          </a:stretch>
        </p:blipFill>
        <p:spPr>
          <a:xfrm>
            <a:off x="2019580" y="4132728"/>
            <a:ext cx="2391131" cy="2356849"/>
          </a:xfrm>
          <a:prstGeom prst="rect">
            <a:avLst/>
          </a:prstGeom>
        </p:spPr>
      </p:pic>
    </p:spTree>
    <p:extLst>
      <p:ext uri="{BB962C8B-B14F-4D97-AF65-F5344CB8AC3E}">
        <p14:creationId xmlns:p14="http://schemas.microsoft.com/office/powerpoint/2010/main" val="4113696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outVertical)">
                                      <p:cBhvr>
                                        <p:cTn id="12" dur="500"/>
                                        <p:tgtEl>
                                          <p:spTgt spid="13"/>
                                        </p:tgtEl>
                                      </p:cBhvr>
                                    </p:animEffect>
                                  </p:childTnLst>
                                </p:cTn>
                              </p:par>
                            </p:childTnLst>
                          </p:cTn>
                        </p:par>
                        <p:par>
                          <p:cTn id="13" fill="hold">
                            <p:stCondLst>
                              <p:cond delay="500"/>
                            </p:stCondLst>
                            <p:childTnLst>
                              <p:par>
                                <p:cTn id="14" presetID="22" presetClass="entr" presetSubtype="2"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right)">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right)">
                                      <p:cBhvr>
                                        <p:cTn id="21" dur="500"/>
                                        <p:tgtEl>
                                          <p:spTgt spid="17"/>
                                        </p:tgtEl>
                                      </p:cBhvr>
                                    </p:animEffect>
                                  </p:childTnLst>
                                </p:cTn>
                              </p:par>
                            </p:childTnLst>
                          </p:cTn>
                        </p:par>
                        <p:par>
                          <p:cTn id="22" fill="hold">
                            <p:stCondLst>
                              <p:cond delay="500"/>
                            </p:stCondLst>
                            <p:childTnLst>
                              <p:par>
                                <p:cTn id="23" presetID="22" presetClass="entr" presetSubtype="4"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childTnLst>
                          </p:cTn>
                        </p:par>
                        <p:par>
                          <p:cTn id="26" fill="hold">
                            <p:stCondLst>
                              <p:cond delay="1000"/>
                            </p:stCondLst>
                            <p:childTnLst>
                              <p:par>
                                <p:cTn id="27" presetID="22" presetClass="entr" presetSubtype="4"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ed Rectangle 34"/>
          <p:cNvSpPr/>
          <p:nvPr/>
        </p:nvSpPr>
        <p:spPr>
          <a:xfrm>
            <a:off x="5317763" y="4756236"/>
            <a:ext cx="4823012" cy="742832"/>
          </a:xfrm>
          <a:prstGeom prst="roundRect">
            <a:avLst/>
          </a:prstGeom>
          <a:solidFill>
            <a:schemeClr val="accent2">
              <a:lumMod val="20000"/>
              <a:lumOff val="8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3"/>
          <p:cNvSpPr txBox="1">
            <a:spLocks/>
          </p:cNvSpPr>
          <p:nvPr/>
        </p:nvSpPr>
        <p:spPr>
          <a:xfrm>
            <a:off x="7729269" y="560873"/>
            <a:ext cx="2938732" cy="4987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auto">
              <a:spcAft>
                <a:spcPts val="0"/>
              </a:spcAft>
            </a:pPr>
            <a:r>
              <a:rPr lang="ar-SA" sz="2400" b="1" dirty="0" smtClean="0">
                <a:solidFill>
                  <a:srgbClr val="002060"/>
                </a:solidFill>
                <a:effectLst>
                  <a:outerShdw blurRad="38100" dist="38100" dir="2700000" algn="tl">
                    <a:srgbClr val="000000">
                      <a:alpha val="43137"/>
                    </a:srgbClr>
                  </a:outerShdw>
                </a:effectLst>
                <a:latin typeface="Calibri" panose="020F0502020204030204" pitchFamily="34" charset="0"/>
                <a:cs typeface="+mn-cs"/>
              </a:rPr>
              <a:t>الطاقة والقدرة الكهربائية</a:t>
            </a:r>
            <a:endParaRPr lang="en-US" sz="2400" b="1" dirty="0">
              <a:solidFill>
                <a:srgbClr val="002060"/>
              </a:solidFill>
              <a:effectLst>
                <a:outerShdw blurRad="38100" dist="38100" dir="2700000" algn="tl">
                  <a:srgbClr val="000000">
                    <a:alpha val="43137"/>
                  </a:srgbClr>
                </a:outerShdw>
              </a:effectLst>
              <a:latin typeface="Calibri" panose="020F0502020204030204" pitchFamily="34" charset="0"/>
              <a:cs typeface="+mn-cs"/>
            </a:endParaRPr>
          </a:p>
        </p:txBody>
      </p:sp>
      <p:grpSp>
        <p:nvGrpSpPr>
          <p:cNvPr id="3" name="Group 2"/>
          <p:cNvGrpSpPr/>
          <p:nvPr/>
        </p:nvGrpSpPr>
        <p:grpSpPr>
          <a:xfrm>
            <a:off x="1524000" y="1157592"/>
            <a:ext cx="2221711" cy="2997453"/>
            <a:chOff x="1524000" y="1157592"/>
            <a:chExt cx="2221711" cy="2997453"/>
          </a:xfrm>
        </p:grpSpPr>
        <p:pic>
          <p:nvPicPr>
            <p:cNvPr id="2050" name="Picture 2" descr="Tag | james prescott joule | Oil &amp;amp; Gas IQ"/>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157592"/>
              <a:ext cx="2221711" cy="25364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754501" y="3508714"/>
              <a:ext cx="1760708" cy="646331"/>
            </a:xfrm>
            <a:prstGeom prst="rect">
              <a:avLst/>
            </a:prstGeom>
            <a:noFill/>
          </p:spPr>
          <p:txBody>
            <a:bodyPr wrap="square" rtlCol="0">
              <a:spAutoFit/>
            </a:bodyPr>
            <a:lstStyle/>
            <a:p>
              <a:pPr algn="ctr" rtl="1"/>
              <a:r>
                <a:rPr lang="ar-SA" dirty="0" smtClean="0">
                  <a:effectLst>
                    <a:outerShdw blurRad="38100" dist="38100" dir="2700000" algn="tl">
                      <a:srgbClr val="000000">
                        <a:alpha val="43137"/>
                      </a:srgbClr>
                    </a:outerShdw>
                  </a:effectLst>
                </a:rPr>
                <a:t>جيمس جول</a:t>
              </a:r>
            </a:p>
            <a:p>
              <a:pPr algn="ctr" rtl="1"/>
              <a:r>
                <a:rPr lang="ar-SA" dirty="0" smtClean="0">
                  <a:effectLst>
                    <a:outerShdw blurRad="38100" dist="38100" dir="2700000" algn="tl">
                      <a:srgbClr val="000000">
                        <a:alpha val="43137"/>
                      </a:srgbClr>
                    </a:outerShdw>
                  </a:effectLst>
                </a:rPr>
                <a:t>(1818-1889)</a:t>
              </a:r>
              <a:endParaRPr lang="en-US" dirty="0">
                <a:effectLst>
                  <a:outerShdw blurRad="38100" dist="38100" dir="2700000" algn="tl">
                    <a:srgbClr val="000000">
                      <a:alpha val="43137"/>
                    </a:srgbClr>
                  </a:outerShdw>
                </a:effectLst>
              </a:endParaRPr>
            </a:p>
          </p:txBody>
        </p:sp>
      </p:grpSp>
      <p:sp>
        <p:nvSpPr>
          <p:cNvPr id="18" name="TextBox 17"/>
          <p:cNvSpPr txBox="1"/>
          <p:nvPr/>
        </p:nvSpPr>
        <p:spPr>
          <a:xfrm>
            <a:off x="5276329" y="1059611"/>
            <a:ext cx="5391671" cy="545534"/>
          </a:xfrm>
          <a:prstGeom prst="rect">
            <a:avLst/>
          </a:prstGeom>
          <a:noFill/>
        </p:spPr>
        <p:txBody>
          <a:bodyPr wrap="square" rtlCol="0">
            <a:spAutoFit/>
          </a:bodyPr>
          <a:lstStyle/>
          <a:p>
            <a:pPr algn="r" rtl="1">
              <a:lnSpc>
                <a:spcPct val="150000"/>
              </a:lnSpc>
            </a:pPr>
            <a:r>
              <a:rPr lang="ar-SA" sz="2200" b="1" dirty="0" smtClean="0">
                <a:solidFill>
                  <a:srgbClr val="C00000"/>
                </a:solidFill>
                <a:effectLst>
                  <a:outerShdw blurRad="38100" dist="38100" dir="2700000" algn="tl">
                    <a:srgbClr val="000000">
                      <a:alpha val="43137"/>
                    </a:srgbClr>
                  </a:outerShdw>
                </a:effectLst>
              </a:rPr>
              <a:t>العلاقة بين الطاقة الكهربائية والطاقة الحرارية</a:t>
            </a:r>
            <a:endParaRPr lang="en-US" sz="2200" b="1" dirty="0">
              <a:solidFill>
                <a:srgbClr val="C00000"/>
              </a:solidFill>
              <a:effectLst>
                <a:outerShdw blurRad="38100" dist="38100" dir="2700000" algn="tl">
                  <a:srgbClr val="000000">
                    <a:alpha val="43137"/>
                  </a:srgbClr>
                </a:outerShdw>
              </a:effectLst>
            </a:endParaRPr>
          </a:p>
        </p:txBody>
      </p:sp>
      <p:sp>
        <p:nvSpPr>
          <p:cNvPr id="19" name="TextBox 18"/>
          <p:cNvSpPr txBox="1"/>
          <p:nvPr/>
        </p:nvSpPr>
        <p:spPr>
          <a:xfrm>
            <a:off x="4069592" y="1626779"/>
            <a:ext cx="6458285" cy="1427635"/>
          </a:xfrm>
          <a:prstGeom prst="rect">
            <a:avLst/>
          </a:prstGeom>
          <a:noFill/>
        </p:spPr>
        <p:txBody>
          <a:bodyPr wrap="square" rtlCol="0">
            <a:spAutoFit/>
          </a:bodyPr>
          <a:lstStyle/>
          <a:p>
            <a:pPr marL="342900" indent="-342900" algn="r" rtl="1">
              <a:lnSpc>
                <a:spcPct val="150000"/>
              </a:lnSpc>
              <a:buFont typeface="Wingdings" panose="05000000000000000000" pitchFamily="2" charset="2"/>
              <a:buChar char="ü"/>
            </a:pPr>
            <a:r>
              <a:rPr lang="ar-SA" sz="2000" b="1" dirty="0" smtClean="0">
                <a:effectLst>
                  <a:outerShdw blurRad="38100" dist="38100" dir="2700000" algn="tl">
                    <a:srgbClr val="000000">
                      <a:alpha val="43137"/>
                    </a:srgbClr>
                  </a:outerShdw>
                </a:effectLst>
              </a:rPr>
              <a:t>أثناء مرور التيار الكهربائي في سلك مقاومته كبيرة فان الإلكترونات تفقد جزء من طاقتها بسبب تصادمها مع ذرات الموصل مما يؤدي لرفع درجة حرارة الموصل.</a:t>
            </a:r>
            <a:endParaRPr lang="en-US" sz="2000" b="1" dirty="0">
              <a:effectLst>
                <a:outerShdw blurRad="38100" dist="38100" dir="2700000" algn="tl">
                  <a:srgbClr val="000000">
                    <a:alpha val="43137"/>
                  </a:srgbClr>
                </a:outerShdw>
              </a:effectLst>
            </a:endParaRPr>
          </a:p>
        </p:txBody>
      </p:sp>
      <p:sp>
        <p:nvSpPr>
          <p:cNvPr id="20" name="TextBox 19"/>
          <p:cNvSpPr txBox="1"/>
          <p:nvPr/>
        </p:nvSpPr>
        <p:spPr>
          <a:xfrm>
            <a:off x="4069592" y="3003987"/>
            <a:ext cx="6485546" cy="1015663"/>
          </a:xfrm>
          <a:prstGeom prst="rect">
            <a:avLst/>
          </a:prstGeom>
          <a:noFill/>
        </p:spPr>
        <p:txBody>
          <a:bodyPr wrap="square" rtlCol="0">
            <a:spAutoFit/>
          </a:bodyPr>
          <a:lstStyle/>
          <a:p>
            <a:pPr marL="342900" indent="-342900" algn="r" rtl="1">
              <a:lnSpc>
                <a:spcPct val="150000"/>
              </a:lnSpc>
              <a:buFont typeface="Wingdings" panose="05000000000000000000" pitchFamily="2" charset="2"/>
              <a:buChar char="ü"/>
            </a:pPr>
            <a:r>
              <a:rPr lang="ar-SA" sz="2000" b="1" dirty="0" smtClean="0">
                <a:effectLst>
                  <a:outerShdw blurRad="38100" dist="38100" dir="2700000" algn="tl">
                    <a:srgbClr val="000000">
                      <a:alpha val="43137"/>
                    </a:srgbClr>
                  </a:outerShdw>
                </a:effectLst>
              </a:rPr>
              <a:t>أثبت العالم </a:t>
            </a:r>
            <a:r>
              <a:rPr lang="ar-SA" sz="2000" b="1" dirty="0" smtClean="0">
                <a:solidFill>
                  <a:srgbClr val="C00000"/>
                </a:solidFill>
                <a:effectLst>
                  <a:outerShdw blurRad="38100" dist="38100" dir="2700000" algn="tl">
                    <a:srgbClr val="000000">
                      <a:alpha val="43137"/>
                    </a:srgbClr>
                  </a:outerShdw>
                </a:effectLst>
              </a:rPr>
              <a:t>جول</a:t>
            </a:r>
            <a:r>
              <a:rPr lang="ar-SA" sz="2000" b="1" dirty="0" smtClean="0">
                <a:effectLst>
                  <a:outerShdw blurRad="38100" dist="38100" dir="2700000" algn="tl">
                    <a:srgbClr val="000000">
                      <a:alpha val="43137"/>
                    </a:srgbClr>
                  </a:outerShdw>
                </a:effectLst>
              </a:rPr>
              <a:t> أنّ الطاقة الحرارية تتناسب طرديًا مع مقاومة الموصل، ومربع شدة التيار، وزمن مرور التيار في السلك.</a:t>
            </a:r>
            <a:endParaRPr lang="en-US" sz="2000" b="1" dirty="0">
              <a:effectLst>
                <a:outerShdw blurRad="38100" dist="38100" dir="2700000" algn="tl">
                  <a:srgbClr val="000000">
                    <a:alpha val="43137"/>
                  </a:srgbClr>
                </a:outerShdw>
              </a:effectLst>
            </a:endParaRPr>
          </a:p>
        </p:txBody>
      </p:sp>
      <p:sp>
        <p:nvSpPr>
          <p:cNvPr id="22" name="TextBox 21"/>
          <p:cNvSpPr txBox="1"/>
          <p:nvPr/>
        </p:nvSpPr>
        <p:spPr>
          <a:xfrm>
            <a:off x="5451722" y="3981485"/>
            <a:ext cx="4555094" cy="553998"/>
          </a:xfrm>
          <a:prstGeom prst="rect">
            <a:avLst/>
          </a:prstGeom>
          <a:noFill/>
        </p:spPr>
        <p:txBody>
          <a:bodyPr wrap="square" rtlCol="0">
            <a:spAutoFit/>
          </a:bodyPr>
          <a:lstStyle/>
          <a:p>
            <a:pPr algn="r" rtl="1">
              <a:lnSpc>
                <a:spcPct val="150000"/>
              </a:lnSpc>
            </a:pPr>
            <a:r>
              <a:rPr lang="ar-SA" sz="2000" b="1" dirty="0" smtClean="0">
                <a:solidFill>
                  <a:srgbClr val="C00000"/>
                </a:solidFill>
                <a:effectLst>
                  <a:outerShdw blurRad="38100" dist="38100" dir="2700000" algn="tl">
                    <a:srgbClr val="000000">
                      <a:alpha val="43137"/>
                    </a:srgbClr>
                  </a:outerShdw>
                </a:effectLst>
              </a:rPr>
              <a:t>الطاقة الحرارية = المقاومة × (شدة التيار)</a:t>
            </a:r>
            <a:r>
              <a:rPr lang="ar-SA" sz="2000" b="1" baseline="30000" dirty="0" smtClean="0">
                <a:solidFill>
                  <a:srgbClr val="C00000"/>
                </a:solidFill>
                <a:effectLst>
                  <a:outerShdw blurRad="38100" dist="38100" dir="2700000" algn="tl">
                    <a:srgbClr val="000000">
                      <a:alpha val="43137"/>
                    </a:srgbClr>
                  </a:outerShdw>
                </a:effectLst>
              </a:rPr>
              <a:t>2</a:t>
            </a:r>
            <a:r>
              <a:rPr lang="ar-SA" sz="2000" b="1" dirty="0" smtClean="0">
                <a:solidFill>
                  <a:srgbClr val="C00000"/>
                </a:solidFill>
                <a:effectLst>
                  <a:outerShdw blurRad="38100" dist="38100" dir="2700000" algn="tl">
                    <a:srgbClr val="000000">
                      <a:alpha val="43137"/>
                    </a:srgbClr>
                  </a:outerShdw>
                </a:effectLst>
              </a:rPr>
              <a:t> × الزمن</a:t>
            </a:r>
            <a:endParaRPr lang="en-US" sz="2000" b="1" dirty="0">
              <a:solidFill>
                <a:srgbClr val="C00000"/>
              </a:solidFill>
              <a:effectLst>
                <a:outerShdw blurRad="38100" dist="38100" dir="2700000" algn="tl">
                  <a:srgbClr val="000000">
                    <a:alpha val="43137"/>
                  </a:srgbClr>
                </a:outerShdw>
              </a:effectLst>
            </a:endParaRPr>
          </a:p>
        </p:txBody>
      </p:sp>
      <p:sp>
        <p:nvSpPr>
          <p:cNvPr id="23" name="TextBox 22"/>
          <p:cNvSpPr txBox="1"/>
          <p:nvPr/>
        </p:nvSpPr>
        <p:spPr>
          <a:xfrm>
            <a:off x="8142432" y="4791757"/>
            <a:ext cx="1785653" cy="553998"/>
          </a:xfrm>
          <a:prstGeom prst="rect">
            <a:avLst/>
          </a:prstGeom>
          <a:noFill/>
        </p:spPr>
        <p:txBody>
          <a:bodyPr wrap="square" rtlCol="0">
            <a:spAutoFit/>
          </a:bodyPr>
          <a:lstStyle/>
          <a:p>
            <a:pPr algn="r" rtl="1">
              <a:lnSpc>
                <a:spcPct val="150000"/>
              </a:lnSpc>
            </a:pPr>
            <a:r>
              <a:rPr lang="ar-SA" sz="2000" b="1" dirty="0" smtClean="0">
                <a:solidFill>
                  <a:srgbClr val="C00000"/>
                </a:solidFill>
                <a:effectLst>
                  <a:outerShdw blurRad="38100" dist="38100" dir="2700000" algn="tl">
                    <a:srgbClr val="000000">
                      <a:alpha val="43137"/>
                    </a:srgbClr>
                  </a:outerShdw>
                </a:effectLst>
              </a:rPr>
              <a:t>ط = م × ت</a:t>
            </a:r>
            <a:r>
              <a:rPr lang="ar-SA" sz="2000" b="1" baseline="30000" dirty="0" smtClean="0">
                <a:solidFill>
                  <a:srgbClr val="C00000"/>
                </a:solidFill>
                <a:effectLst>
                  <a:outerShdw blurRad="38100" dist="38100" dir="2700000" algn="tl">
                    <a:srgbClr val="000000">
                      <a:alpha val="43137"/>
                    </a:srgbClr>
                  </a:outerShdw>
                </a:effectLst>
              </a:rPr>
              <a:t>2</a:t>
            </a:r>
            <a:r>
              <a:rPr lang="ar-SA" sz="2000" b="1" dirty="0" smtClean="0">
                <a:solidFill>
                  <a:srgbClr val="C00000"/>
                </a:solidFill>
                <a:effectLst>
                  <a:outerShdw blurRad="38100" dist="38100" dir="2700000" algn="tl">
                    <a:srgbClr val="000000">
                      <a:alpha val="43137"/>
                    </a:srgbClr>
                  </a:outerShdw>
                </a:effectLst>
              </a:rPr>
              <a:t> × ز</a:t>
            </a:r>
            <a:endParaRPr lang="en-US" sz="2000" b="1" dirty="0">
              <a:solidFill>
                <a:srgbClr val="C00000"/>
              </a:solidFill>
              <a:effectLst>
                <a:outerShdw blurRad="38100" dist="38100" dir="2700000" algn="tl">
                  <a:srgbClr val="000000">
                    <a:alpha val="43137"/>
                  </a:srgbClr>
                </a:outerShdw>
              </a:effectLst>
            </a:endParaRPr>
          </a:p>
        </p:txBody>
      </p:sp>
      <p:pic>
        <p:nvPicPr>
          <p:cNvPr id="24" name="Picture 23"/>
          <p:cNvPicPr>
            <a:picLocks noChangeAspect="1"/>
          </p:cNvPicPr>
          <p:nvPr/>
        </p:nvPicPr>
        <p:blipFill>
          <a:blip r:embed="rId3"/>
          <a:stretch>
            <a:fillRect/>
          </a:stretch>
        </p:blipFill>
        <p:spPr>
          <a:xfrm>
            <a:off x="3986601" y="4900926"/>
            <a:ext cx="648000" cy="810247"/>
          </a:xfrm>
          <a:prstGeom prst="rect">
            <a:avLst/>
          </a:prstGeom>
        </p:spPr>
      </p:pic>
      <p:sp>
        <p:nvSpPr>
          <p:cNvPr id="25" name="Rectangle 24"/>
          <p:cNvSpPr>
            <a:spLocks noChangeArrowheads="1"/>
          </p:cNvSpPr>
          <p:nvPr/>
        </p:nvSpPr>
        <p:spPr bwMode="auto">
          <a:xfrm>
            <a:off x="1833456" y="5217627"/>
            <a:ext cx="2236136" cy="371876"/>
          </a:xfrm>
          <a:prstGeom prst="rect">
            <a:avLst/>
          </a:prstGeom>
          <a:noFill/>
          <a:ln>
            <a:noFill/>
          </a:ln>
          <a:effectLst/>
        </p:spPr>
        <p:txBody>
          <a:bodyPr vert="horz" wrap="square" lIns="91440" tIns="0" rIns="9144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Low" rtl="1"/>
            <a:r>
              <a:rPr lang="ar-SA" altLang="en-US" sz="2000" b="1" dirty="0" smtClean="0">
                <a:solidFill>
                  <a:srgbClr val="0070C0"/>
                </a:solidFill>
                <a:latin typeface="+mj-lt"/>
                <a:cs typeface="Times New Roman" panose="02020603050405020304" pitchFamily="18" charset="0"/>
              </a:rPr>
              <a:t>قانون أوم: جـ = ت × م</a:t>
            </a:r>
            <a:endParaRPr kumimoji="0" lang="en-US" altLang="en-US" sz="2000" b="1" i="0" u="none" strike="noStrike" cap="none" normalizeH="0" baseline="30000" dirty="0" smtClean="0">
              <a:ln>
                <a:noFill/>
              </a:ln>
              <a:solidFill>
                <a:srgbClr val="0070C0"/>
              </a:solidFill>
              <a:effectLst/>
              <a:latin typeface="+mj-lt"/>
              <a:cs typeface="Times New Roman" panose="02020603050405020304" pitchFamily="18" charset="0"/>
            </a:endParaRPr>
          </a:p>
        </p:txBody>
      </p:sp>
      <p:sp>
        <p:nvSpPr>
          <p:cNvPr id="26" name="TextBox 25"/>
          <p:cNvSpPr txBox="1"/>
          <p:nvPr/>
        </p:nvSpPr>
        <p:spPr>
          <a:xfrm>
            <a:off x="6514454" y="4791757"/>
            <a:ext cx="1785653" cy="504305"/>
          </a:xfrm>
          <a:prstGeom prst="rect">
            <a:avLst/>
          </a:prstGeom>
          <a:noFill/>
        </p:spPr>
        <p:txBody>
          <a:bodyPr wrap="square" rtlCol="0">
            <a:spAutoFit/>
          </a:bodyPr>
          <a:lstStyle/>
          <a:p>
            <a:pPr algn="r" rtl="1">
              <a:lnSpc>
                <a:spcPct val="150000"/>
              </a:lnSpc>
            </a:pPr>
            <a:r>
              <a:rPr lang="ar-SA" sz="2000" b="1" dirty="0" smtClean="0">
                <a:solidFill>
                  <a:srgbClr val="C00000"/>
                </a:solidFill>
                <a:effectLst>
                  <a:outerShdw blurRad="38100" dist="38100" dir="2700000" algn="tl">
                    <a:srgbClr val="000000">
                      <a:alpha val="43137"/>
                    </a:srgbClr>
                  </a:outerShdw>
                </a:effectLst>
              </a:rPr>
              <a:t>= جـ × ت × ز</a:t>
            </a:r>
            <a:endParaRPr lang="en-US" sz="2000" b="1" dirty="0">
              <a:solidFill>
                <a:srgbClr val="C00000"/>
              </a:solidFill>
              <a:effectLst>
                <a:outerShdw blurRad="38100" dist="38100" dir="2700000" algn="tl">
                  <a:srgbClr val="000000">
                    <a:alpha val="43137"/>
                  </a:srgbClr>
                </a:outerShdw>
              </a:effectLst>
            </a:endParaRPr>
          </a:p>
        </p:txBody>
      </p:sp>
      <p:grpSp>
        <p:nvGrpSpPr>
          <p:cNvPr id="28" name="Group 27"/>
          <p:cNvGrpSpPr/>
          <p:nvPr/>
        </p:nvGrpSpPr>
        <p:grpSpPr>
          <a:xfrm>
            <a:off x="5532742" y="4779589"/>
            <a:ext cx="1328449" cy="737409"/>
            <a:chOff x="1032414" y="27524"/>
            <a:chExt cx="900396" cy="521622"/>
          </a:xfrm>
        </p:grpSpPr>
        <p:grpSp>
          <p:nvGrpSpPr>
            <p:cNvPr id="29" name="Group 28"/>
            <p:cNvGrpSpPr/>
            <p:nvPr/>
          </p:nvGrpSpPr>
          <p:grpSpPr>
            <a:xfrm>
              <a:off x="1032414" y="27524"/>
              <a:ext cx="701894" cy="521622"/>
              <a:chOff x="1032414" y="27524"/>
              <a:chExt cx="701894" cy="521622"/>
            </a:xfrm>
          </p:grpSpPr>
          <p:grpSp>
            <p:nvGrpSpPr>
              <p:cNvPr id="31" name="Group 30"/>
              <p:cNvGrpSpPr/>
              <p:nvPr/>
            </p:nvGrpSpPr>
            <p:grpSpPr>
              <a:xfrm>
                <a:off x="1032414" y="27524"/>
                <a:ext cx="701894" cy="521622"/>
                <a:chOff x="1032414" y="27524"/>
                <a:chExt cx="701894" cy="521622"/>
              </a:xfrm>
            </p:grpSpPr>
            <p:sp>
              <p:nvSpPr>
                <p:cNvPr id="33" name="Text Box 41"/>
                <p:cNvSpPr txBox="1"/>
                <p:nvPr/>
              </p:nvSpPr>
              <p:spPr>
                <a:xfrm>
                  <a:off x="1032414" y="27524"/>
                  <a:ext cx="701894" cy="3438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ar-SA" sz="2000" b="1" dirty="0" smtClean="0">
                      <a:solidFill>
                        <a:srgbClr val="C00000"/>
                      </a:solidFill>
                      <a:effectLst/>
                      <a:latin typeface="Calibri" panose="020F0502020204030204" pitchFamily="34" charset="0"/>
                      <a:ea typeface="Calibri" panose="020F0502020204030204" pitchFamily="34" charset="0"/>
                    </a:rPr>
                    <a:t>جـ</a:t>
                  </a:r>
                  <a:r>
                    <a:rPr lang="ar-SA" sz="2000" b="1" baseline="30000" dirty="0" smtClean="0">
                      <a:solidFill>
                        <a:srgbClr val="C00000"/>
                      </a:solidFill>
                      <a:effectLst/>
                      <a:latin typeface="Calibri" panose="020F0502020204030204" pitchFamily="34" charset="0"/>
                      <a:ea typeface="Calibri" panose="020F0502020204030204" pitchFamily="34" charset="0"/>
                    </a:rPr>
                    <a:t>2</a:t>
                  </a:r>
                  <a:r>
                    <a:rPr lang="ar-SA" sz="2000" b="1" dirty="0" smtClean="0">
                      <a:solidFill>
                        <a:srgbClr val="C00000"/>
                      </a:solidFill>
                      <a:effectLst/>
                      <a:latin typeface="Calibri" panose="020F0502020204030204" pitchFamily="34" charset="0"/>
                      <a:ea typeface="Calibri" panose="020F0502020204030204" pitchFamily="34" charset="0"/>
                    </a:rPr>
                    <a:t> × ز</a:t>
                  </a:r>
                  <a:endParaRPr lang="en-US" sz="2000" baseline="-25000" dirty="0">
                    <a:solidFill>
                      <a:srgbClr val="C00000"/>
                    </a:solidFill>
                    <a:effectLst/>
                    <a:latin typeface="Calibri" panose="020F0502020204030204" pitchFamily="34" charset="0"/>
                    <a:ea typeface="Calibri" panose="020F0502020204030204" pitchFamily="34" charset="0"/>
                  </a:endParaRPr>
                </a:p>
              </p:txBody>
            </p:sp>
            <p:sp>
              <p:nvSpPr>
                <p:cNvPr id="34" name="Text Box 42"/>
                <p:cNvSpPr txBox="1"/>
                <p:nvPr/>
              </p:nvSpPr>
              <p:spPr>
                <a:xfrm>
                  <a:off x="1225452" y="205611"/>
                  <a:ext cx="317653" cy="34353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rtl="1">
                    <a:lnSpc>
                      <a:spcPct val="107000"/>
                    </a:lnSpc>
                    <a:spcAft>
                      <a:spcPts val="800"/>
                    </a:spcAft>
                  </a:pPr>
                  <a:r>
                    <a:rPr lang="ar-SA" sz="2000" b="1" dirty="0" smtClean="0">
                      <a:solidFill>
                        <a:srgbClr val="C00000"/>
                      </a:solidFill>
                      <a:effectLst/>
                      <a:latin typeface="Calibri" panose="020F0502020204030204" pitchFamily="34" charset="0"/>
                      <a:ea typeface="Calibri" panose="020F0502020204030204" pitchFamily="34" charset="0"/>
                    </a:rPr>
                    <a:t>م</a:t>
                  </a:r>
                  <a:endParaRPr lang="en-US" sz="2000" baseline="-25000" dirty="0">
                    <a:solidFill>
                      <a:srgbClr val="C00000"/>
                    </a:solidFill>
                    <a:effectLst/>
                    <a:latin typeface="Calibri" panose="020F0502020204030204" pitchFamily="34" charset="0"/>
                    <a:ea typeface="Calibri" panose="020F0502020204030204" pitchFamily="34" charset="0"/>
                  </a:endParaRPr>
                </a:p>
              </p:txBody>
            </p:sp>
          </p:grpSp>
          <p:cxnSp>
            <p:nvCxnSpPr>
              <p:cNvPr id="32" name="Straight Connector 31"/>
              <p:cNvCxnSpPr/>
              <p:nvPr/>
            </p:nvCxnSpPr>
            <p:spPr>
              <a:xfrm flipV="1">
                <a:off x="1032414" y="276347"/>
                <a:ext cx="70189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0" name="Text Box 44"/>
            <p:cNvSpPr txBox="1"/>
            <p:nvPr/>
          </p:nvSpPr>
          <p:spPr>
            <a:xfrm>
              <a:off x="1719074" y="131674"/>
              <a:ext cx="213736" cy="34353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rtl="1">
                <a:lnSpc>
                  <a:spcPct val="107000"/>
                </a:lnSpc>
                <a:spcAft>
                  <a:spcPts val="800"/>
                </a:spcAft>
              </a:pPr>
              <a:r>
                <a:rPr lang="ar-SA" sz="2000" b="1" dirty="0" smtClean="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a:t>
              </a:r>
              <a:endParaRPr lang="en-US" sz="20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grpSp>
    </p:spTree>
    <p:extLst>
      <p:ext uri="{BB962C8B-B14F-4D97-AF65-F5344CB8AC3E}">
        <p14:creationId xmlns:p14="http://schemas.microsoft.com/office/powerpoint/2010/main" val="3746330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right)">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right)">
                                      <p:cBhvr>
                                        <p:cTn id="21" dur="500"/>
                                        <p:tgtEl>
                                          <p:spTgt spid="20"/>
                                        </p:tgtEl>
                                      </p:cBhvr>
                                    </p:animEffect>
                                  </p:childTnLst>
                                </p:cTn>
                              </p:par>
                            </p:childTnLst>
                          </p:cTn>
                        </p:par>
                        <p:par>
                          <p:cTn id="22" fill="hold">
                            <p:stCondLst>
                              <p:cond delay="500"/>
                            </p:stCondLst>
                            <p:childTnLst>
                              <p:par>
                                <p:cTn id="23" presetID="22" presetClass="entr" presetSubtype="4"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right)">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right)">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down)">
                                      <p:cBhvr>
                                        <p:cTn id="40" dur="500"/>
                                        <p:tgtEl>
                                          <p:spTgt spid="24"/>
                                        </p:tgtEl>
                                      </p:cBhvr>
                                    </p:animEffect>
                                  </p:childTnLst>
                                </p:cTn>
                              </p:par>
                            </p:childTnLst>
                          </p:cTn>
                        </p:par>
                        <p:par>
                          <p:cTn id="41" fill="hold">
                            <p:stCondLst>
                              <p:cond delay="500"/>
                            </p:stCondLst>
                            <p:childTnLst>
                              <p:par>
                                <p:cTn id="42" presetID="22" presetClass="entr" presetSubtype="2"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right)">
                                      <p:cBhvr>
                                        <p:cTn id="44" dur="50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right)">
                                      <p:cBhvr>
                                        <p:cTn id="49" dur="5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2" fill="hold" nodeType="click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right)">
                                      <p:cBhvr>
                                        <p:cTn id="54" dur="500"/>
                                        <p:tgtEl>
                                          <p:spTgt spid="28"/>
                                        </p:tgtEl>
                                      </p:cBhvr>
                                    </p:animEffect>
                                  </p:childTnLst>
                                </p:cTn>
                              </p:par>
                            </p:childTnLst>
                          </p:cTn>
                        </p:par>
                        <p:par>
                          <p:cTn id="55" fill="hold">
                            <p:stCondLst>
                              <p:cond delay="500"/>
                            </p:stCondLst>
                            <p:childTnLst>
                              <p:par>
                                <p:cTn id="56" presetID="16" presetClass="entr" presetSubtype="37"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barn(outVertical)">
                                      <p:cBhvr>
                                        <p:cTn id="5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6" grpId="0"/>
      <p:bldP spid="18" grpId="0"/>
      <p:bldP spid="19" grpId="0"/>
      <p:bldP spid="20" grpId="0"/>
      <p:bldP spid="22" grpId="0"/>
      <p:bldP spid="23" grpId="0"/>
      <p:bldP spid="25"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7729269" y="560873"/>
            <a:ext cx="2938732" cy="4987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auto">
              <a:spcAft>
                <a:spcPts val="0"/>
              </a:spcAft>
            </a:pPr>
            <a:r>
              <a:rPr lang="ar-SA" sz="2400" b="1" dirty="0">
                <a:solidFill>
                  <a:srgbClr val="002060"/>
                </a:solidFill>
                <a:effectLst>
                  <a:outerShdw blurRad="38100" dist="38100" dir="2700000" algn="tl">
                    <a:srgbClr val="000000">
                      <a:alpha val="43137"/>
                    </a:srgbClr>
                  </a:outerShdw>
                </a:effectLst>
                <a:latin typeface="Calibri" panose="020F0502020204030204" pitchFamily="34" charset="0"/>
              </a:rPr>
              <a:t>الطاقة والقدرة الكهربائية</a:t>
            </a:r>
            <a:endParaRPr lang="en-US" sz="2400" b="1" dirty="0">
              <a:solidFill>
                <a:srgbClr val="002060"/>
              </a:solidFill>
              <a:effectLst>
                <a:outerShdw blurRad="38100" dist="38100" dir="2700000" algn="tl">
                  <a:srgbClr val="000000">
                    <a:alpha val="43137"/>
                  </a:srgbClr>
                </a:outerShdw>
              </a:effectLst>
              <a:latin typeface="Calibri" panose="020F0502020204030204" pitchFamily="34" charset="0"/>
            </a:endParaRPr>
          </a:p>
        </p:txBody>
      </p:sp>
      <p:sp>
        <p:nvSpPr>
          <p:cNvPr id="75" name="Rectangle 74"/>
          <p:cNvSpPr/>
          <p:nvPr/>
        </p:nvSpPr>
        <p:spPr>
          <a:xfrm>
            <a:off x="8369855" y="1128041"/>
            <a:ext cx="1661992" cy="43088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a-ET" sz="2200" b="1" spc="50" dirty="0" smtClean="0">
                <a:ln w="11430"/>
                <a:solidFill>
                  <a:srgbClr val="C00000"/>
                </a:solidFill>
              </a:rPr>
              <a:t>مثال 1</a:t>
            </a:r>
            <a:endParaRPr lang="en-US" sz="2200" b="1" spc="50" dirty="0">
              <a:ln w="11430"/>
              <a:solidFill>
                <a:srgbClr val="C00000"/>
              </a:solidFill>
            </a:endParaRPr>
          </a:p>
        </p:txBody>
      </p:sp>
      <p:pic>
        <p:nvPicPr>
          <p:cNvPr id="76" name="Picture 75" descr="question-mark.png"/>
          <p:cNvPicPr>
            <a:picLocks noChangeAspect="1"/>
          </p:cNvPicPr>
          <p:nvPr/>
        </p:nvPicPr>
        <p:blipFill>
          <a:blip r:embed="rId2" cstate="print"/>
          <a:stretch>
            <a:fillRect/>
          </a:stretch>
        </p:blipFill>
        <p:spPr>
          <a:xfrm>
            <a:off x="9951311" y="1186450"/>
            <a:ext cx="856061" cy="856061"/>
          </a:xfrm>
          <a:prstGeom prst="rect">
            <a:avLst/>
          </a:prstGeom>
        </p:spPr>
      </p:pic>
      <p:sp>
        <p:nvSpPr>
          <p:cNvPr id="77" name="Rectangle 76"/>
          <p:cNvSpPr>
            <a:spLocks noChangeArrowheads="1"/>
          </p:cNvSpPr>
          <p:nvPr/>
        </p:nvSpPr>
        <p:spPr bwMode="auto">
          <a:xfrm>
            <a:off x="4357991" y="1472459"/>
            <a:ext cx="5698806" cy="679653"/>
          </a:xfrm>
          <a:prstGeom prst="rect">
            <a:avLst/>
          </a:prstGeom>
          <a:noFill/>
          <a:ln>
            <a:noFill/>
          </a:ln>
          <a:effectLst/>
        </p:spPr>
        <p:txBody>
          <a:bodyPr vert="horz" wrap="square" lIns="91440" tIns="0" rIns="9144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Low" rtl="1"/>
            <a:r>
              <a:rPr lang="ar-SA" altLang="en-US" sz="2000" b="1" dirty="0" smtClean="0">
                <a:latin typeface="+mj-lt"/>
                <a:cs typeface="Times New Roman" panose="02020603050405020304" pitchFamily="18" charset="0"/>
              </a:rPr>
              <a:t>احسب الطاقة المتحولة في سلك سخان ماء كهربائي مقاومته 400 أوم، ويعمل على فلرق جهد 220 فولت لمدة 30 دقيقة. </a:t>
            </a:r>
            <a:endParaRPr kumimoji="0" lang="en-US" altLang="en-US" sz="2000" b="1" i="0" u="none" strike="noStrike" cap="none" normalizeH="0" baseline="0" dirty="0" smtClean="0">
              <a:ln>
                <a:noFill/>
              </a:ln>
              <a:effectLst/>
              <a:latin typeface="+mj-lt"/>
              <a:cs typeface="Times New Roman" panose="02020603050405020304" pitchFamily="18" charset="0"/>
            </a:endParaRPr>
          </a:p>
        </p:txBody>
      </p:sp>
      <p:sp>
        <p:nvSpPr>
          <p:cNvPr id="70" name="TextBox 69"/>
          <p:cNvSpPr txBox="1"/>
          <p:nvPr/>
        </p:nvSpPr>
        <p:spPr>
          <a:xfrm>
            <a:off x="5448923" y="2252935"/>
            <a:ext cx="4555094" cy="553998"/>
          </a:xfrm>
          <a:prstGeom prst="rect">
            <a:avLst/>
          </a:prstGeom>
          <a:noFill/>
        </p:spPr>
        <p:txBody>
          <a:bodyPr wrap="square" rtlCol="0">
            <a:spAutoFit/>
          </a:bodyPr>
          <a:lstStyle/>
          <a:p>
            <a:pPr algn="r" rtl="1">
              <a:lnSpc>
                <a:spcPct val="150000"/>
              </a:lnSpc>
            </a:pPr>
            <a:r>
              <a:rPr lang="ar-SA" sz="2000" b="1" dirty="0" smtClean="0">
                <a:solidFill>
                  <a:srgbClr val="C00000"/>
                </a:solidFill>
                <a:effectLst>
                  <a:outerShdw blurRad="38100" dist="38100" dir="2700000" algn="tl">
                    <a:srgbClr val="000000">
                      <a:alpha val="43137"/>
                    </a:srgbClr>
                  </a:outerShdw>
                </a:effectLst>
              </a:rPr>
              <a:t>الطاقة الحرارية = فرق الجهد × شدة التيار × الزمن</a:t>
            </a:r>
            <a:endParaRPr lang="en-US" sz="2000" b="1" dirty="0">
              <a:solidFill>
                <a:srgbClr val="C00000"/>
              </a:solidFill>
              <a:effectLst>
                <a:outerShdw blurRad="38100" dist="38100" dir="2700000" algn="tl">
                  <a:srgbClr val="000000">
                    <a:alpha val="43137"/>
                  </a:srgbClr>
                </a:outerShdw>
              </a:effectLst>
            </a:endParaRPr>
          </a:p>
        </p:txBody>
      </p:sp>
      <p:sp>
        <p:nvSpPr>
          <p:cNvPr id="72" name="TextBox 71"/>
          <p:cNvSpPr txBox="1"/>
          <p:nvPr/>
        </p:nvSpPr>
        <p:spPr>
          <a:xfrm>
            <a:off x="7080227" y="2788969"/>
            <a:ext cx="1785653" cy="504305"/>
          </a:xfrm>
          <a:prstGeom prst="rect">
            <a:avLst/>
          </a:prstGeom>
          <a:noFill/>
        </p:spPr>
        <p:txBody>
          <a:bodyPr wrap="square" rtlCol="0">
            <a:spAutoFit/>
          </a:bodyPr>
          <a:lstStyle/>
          <a:p>
            <a:pPr algn="r" rtl="1">
              <a:lnSpc>
                <a:spcPct val="150000"/>
              </a:lnSpc>
            </a:pPr>
            <a:r>
              <a:rPr lang="ar-SA" sz="2000" b="1" dirty="0" smtClean="0">
                <a:solidFill>
                  <a:srgbClr val="C00000"/>
                </a:solidFill>
                <a:effectLst>
                  <a:outerShdw blurRad="38100" dist="38100" dir="2700000" algn="tl">
                    <a:srgbClr val="000000">
                      <a:alpha val="43137"/>
                    </a:srgbClr>
                  </a:outerShdw>
                </a:effectLst>
              </a:rPr>
              <a:t>ط = جـ × ت × ز</a:t>
            </a:r>
            <a:endParaRPr lang="en-US" sz="2000" b="1" dirty="0">
              <a:solidFill>
                <a:srgbClr val="C00000"/>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3"/>
          <a:stretch>
            <a:fillRect/>
          </a:stretch>
        </p:blipFill>
        <p:spPr>
          <a:xfrm>
            <a:off x="1717929" y="1472459"/>
            <a:ext cx="2168483" cy="2792136"/>
          </a:xfrm>
          <a:prstGeom prst="rect">
            <a:avLst/>
          </a:prstGeom>
        </p:spPr>
      </p:pic>
      <p:pic>
        <p:nvPicPr>
          <p:cNvPr id="78" name="Picture 77"/>
          <p:cNvPicPr>
            <a:picLocks noChangeAspect="1"/>
          </p:cNvPicPr>
          <p:nvPr/>
        </p:nvPicPr>
        <p:blipFill>
          <a:blip r:embed="rId4"/>
          <a:stretch>
            <a:fillRect/>
          </a:stretch>
        </p:blipFill>
        <p:spPr>
          <a:xfrm>
            <a:off x="3986601" y="4900926"/>
            <a:ext cx="648000" cy="810247"/>
          </a:xfrm>
          <a:prstGeom prst="rect">
            <a:avLst/>
          </a:prstGeom>
        </p:spPr>
      </p:pic>
      <p:sp>
        <p:nvSpPr>
          <p:cNvPr id="79" name="Rectangle 78"/>
          <p:cNvSpPr>
            <a:spLocks noChangeArrowheads="1"/>
          </p:cNvSpPr>
          <p:nvPr/>
        </p:nvSpPr>
        <p:spPr bwMode="auto">
          <a:xfrm>
            <a:off x="1833456" y="5217627"/>
            <a:ext cx="2236136" cy="371876"/>
          </a:xfrm>
          <a:prstGeom prst="rect">
            <a:avLst/>
          </a:prstGeom>
          <a:noFill/>
          <a:ln>
            <a:noFill/>
          </a:ln>
          <a:effectLst/>
        </p:spPr>
        <p:txBody>
          <a:bodyPr vert="horz" wrap="square" lIns="91440" tIns="0" rIns="9144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Low" rtl="1"/>
            <a:r>
              <a:rPr lang="ar-SA" altLang="en-US" sz="2000" b="1" dirty="0" smtClean="0">
                <a:solidFill>
                  <a:srgbClr val="0070C0"/>
                </a:solidFill>
                <a:latin typeface="+mj-lt"/>
                <a:cs typeface="Times New Roman" panose="02020603050405020304" pitchFamily="18" charset="0"/>
              </a:rPr>
              <a:t>قانون أوم: جـ = ت × م</a:t>
            </a:r>
            <a:endParaRPr kumimoji="0" lang="en-US" altLang="en-US" sz="2000" b="1" i="0" u="none" strike="noStrike" cap="none" normalizeH="0" baseline="30000" dirty="0" smtClean="0">
              <a:ln>
                <a:noFill/>
              </a:ln>
              <a:solidFill>
                <a:srgbClr val="0070C0"/>
              </a:solidFill>
              <a:effectLst/>
              <a:latin typeface="+mj-lt"/>
              <a:cs typeface="Times New Roman" panose="02020603050405020304" pitchFamily="18" charset="0"/>
            </a:endParaRPr>
          </a:p>
        </p:txBody>
      </p:sp>
      <p:grpSp>
        <p:nvGrpSpPr>
          <p:cNvPr id="81" name="Group 80"/>
          <p:cNvGrpSpPr/>
          <p:nvPr/>
        </p:nvGrpSpPr>
        <p:grpSpPr>
          <a:xfrm>
            <a:off x="2101988" y="5537499"/>
            <a:ext cx="1654994" cy="737409"/>
            <a:chOff x="1416654" y="27524"/>
            <a:chExt cx="1121721" cy="521622"/>
          </a:xfrm>
        </p:grpSpPr>
        <p:grpSp>
          <p:nvGrpSpPr>
            <p:cNvPr id="83" name="Group 82"/>
            <p:cNvGrpSpPr/>
            <p:nvPr/>
          </p:nvGrpSpPr>
          <p:grpSpPr>
            <a:xfrm>
              <a:off x="1416654" y="27524"/>
              <a:ext cx="317654" cy="521622"/>
              <a:chOff x="1416654" y="27524"/>
              <a:chExt cx="317654" cy="521622"/>
            </a:xfrm>
          </p:grpSpPr>
          <p:grpSp>
            <p:nvGrpSpPr>
              <p:cNvPr id="86" name="Group 85"/>
              <p:cNvGrpSpPr/>
              <p:nvPr/>
            </p:nvGrpSpPr>
            <p:grpSpPr>
              <a:xfrm>
                <a:off x="1416654" y="27524"/>
                <a:ext cx="317653" cy="521622"/>
                <a:chOff x="1416654" y="27524"/>
                <a:chExt cx="317653" cy="521622"/>
              </a:xfrm>
            </p:grpSpPr>
            <p:sp>
              <p:nvSpPr>
                <p:cNvPr id="88" name="Text Box 41"/>
                <p:cNvSpPr txBox="1"/>
                <p:nvPr/>
              </p:nvSpPr>
              <p:spPr>
                <a:xfrm>
                  <a:off x="1425882" y="27524"/>
                  <a:ext cx="308425" cy="3438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rtl="1">
                    <a:lnSpc>
                      <a:spcPct val="107000"/>
                    </a:lnSpc>
                    <a:spcAft>
                      <a:spcPts val="800"/>
                    </a:spcAft>
                  </a:pPr>
                  <a:r>
                    <a:rPr lang="ar-SA" sz="2000" b="1" dirty="0" smtClean="0">
                      <a:solidFill>
                        <a:srgbClr val="0070C0"/>
                      </a:solidFill>
                      <a:effectLst/>
                      <a:latin typeface="Calibri" panose="020F0502020204030204" pitchFamily="34" charset="0"/>
                      <a:ea typeface="Calibri" panose="020F0502020204030204" pitchFamily="34" charset="0"/>
                    </a:rPr>
                    <a:t>جـ</a:t>
                  </a:r>
                  <a:endParaRPr lang="en-US" sz="2000" baseline="-25000" dirty="0">
                    <a:solidFill>
                      <a:srgbClr val="0070C0"/>
                    </a:solidFill>
                    <a:effectLst/>
                    <a:latin typeface="Calibri" panose="020F0502020204030204" pitchFamily="34" charset="0"/>
                    <a:ea typeface="Calibri" panose="020F0502020204030204" pitchFamily="34" charset="0"/>
                  </a:endParaRPr>
                </a:p>
              </p:txBody>
            </p:sp>
            <p:sp>
              <p:nvSpPr>
                <p:cNvPr id="89" name="Text Box 42"/>
                <p:cNvSpPr txBox="1"/>
                <p:nvPr/>
              </p:nvSpPr>
              <p:spPr>
                <a:xfrm>
                  <a:off x="1416654" y="205611"/>
                  <a:ext cx="317653" cy="34353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rtl="1">
                    <a:lnSpc>
                      <a:spcPct val="107000"/>
                    </a:lnSpc>
                    <a:spcAft>
                      <a:spcPts val="800"/>
                    </a:spcAft>
                  </a:pPr>
                  <a:r>
                    <a:rPr lang="ar-SA" sz="2000" b="1" dirty="0" smtClean="0">
                      <a:solidFill>
                        <a:srgbClr val="0070C0"/>
                      </a:solidFill>
                      <a:effectLst/>
                      <a:latin typeface="Calibri" panose="020F0502020204030204" pitchFamily="34" charset="0"/>
                      <a:ea typeface="Calibri" panose="020F0502020204030204" pitchFamily="34" charset="0"/>
                    </a:rPr>
                    <a:t>م</a:t>
                  </a:r>
                  <a:endParaRPr lang="en-US" sz="2000" baseline="-25000" dirty="0">
                    <a:solidFill>
                      <a:srgbClr val="0070C0"/>
                    </a:solidFill>
                    <a:effectLst/>
                    <a:latin typeface="Calibri" panose="020F0502020204030204" pitchFamily="34" charset="0"/>
                    <a:ea typeface="Calibri" panose="020F0502020204030204" pitchFamily="34" charset="0"/>
                  </a:endParaRPr>
                </a:p>
              </p:txBody>
            </p:sp>
          </p:grpSp>
          <p:cxnSp>
            <p:nvCxnSpPr>
              <p:cNvPr id="87" name="Straight Connector 86"/>
              <p:cNvCxnSpPr/>
              <p:nvPr/>
            </p:nvCxnSpPr>
            <p:spPr>
              <a:xfrm flipV="1">
                <a:off x="1425883" y="276347"/>
                <a:ext cx="308425"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84" name="Text Box 44"/>
            <p:cNvSpPr txBox="1"/>
            <p:nvPr/>
          </p:nvSpPr>
          <p:spPr>
            <a:xfrm>
              <a:off x="1719073" y="131674"/>
              <a:ext cx="819302" cy="34353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rtl="1">
                <a:lnSpc>
                  <a:spcPct val="107000"/>
                </a:lnSpc>
                <a:spcAft>
                  <a:spcPts val="800"/>
                </a:spcAft>
              </a:pPr>
              <a:r>
                <a:rPr lang="ar-SA" sz="2000" b="1" dirty="0" smtClean="0">
                  <a:solidFill>
                    <a:srgbClr val="0070C0"/>
                  </a:solidFill>
                  <a:effectLst/>
                  <a:latin typeface="Calibri" panose="020F0502020204030204" pitchFamily="34" charset="0"/>
                  <a:ea typeface="Calibri" panose="020F0502020204030204" pitchFamily="34" charset="0"/>
                </a:rPr>
                <a:t>ت </a:t>
              </a:r>
              <a:r>
                <a:rPr lang="ar-SA" sz="2000" dirty="0">
                  <a:solidFill>
                    <a:srgbClr val="0070C0"/>
                  </a:solidFill>
                  <a:effectLst/>
                  <a:latin typeface="Calibri" panose="020F0502020204030204" pitchFamily="34" charset="0"/>
                  <a:ea typeface="Calibri" panose="020F0502020204030204" pitchFamily="34" charset="0"/>
                </a:rPr>
                <a:t>=</a:t>
              </a:r>
              <a:endParaRPr lang="en-US" sz="2000" dirty="0">
                <a:solidFill>
                  <a:srgbClr val="0070C0"/>
                </a:solidFill>
                <a:effectLst/>
                <a:latin typeface="Calibri" panose="020F0502020204030204" pitchFamily="34" charset="0"/>
                <a:ea typeface="Calibri" panose="020F0502020204030204" pitchFamily="34" charset="0"/>
              </a:endParaRPr>
            </a:p>
          </p:txBody>
        </p:sp>
      </p:grpSp>
      <mc:AlternateContent xmlns:mc="http://schemas.openxmlformats.org/markup-compatibility/2006" xmlns:a14="http://schemas.microsoft.com/office/drawing/2010/main">
        <mc:Choice Requires="a14">
          <p:sp>
            <p:nvSpPr>
              <p:cNvPr id="90" name="TextBox 89"/>
              <p:cNvSpPr txBox="1"/>
              <p:nvPr/>
            </p:nvSpPr>
            <p:spPr>
              <a:xfrm>
                <a:off x="6932593" y="3089909"/>
                <a:ext cx="1785653" cy="918841"/>
              </a:xfrm>
              <a:prstGeom prst="rect">
                <a:avLst/>
              </a:prstGeom>
              <a:noFill/>
            </p:spPr>
            <p:txBody>
              <a:bodyPr wrap="square" rtlCol="0">
                <a:spAutoFit/>
              </a:bodyPr>
              <a:lstStyle/>
              <a:p>
                <a:pPr algn="r" rtl="1">
                  <a:lnSpc>
                    <a:spcPct val="150000"/>
                  </a:lnSpc>
                </a:pPr>
                <a:r>
                  <a:rPr lang="ar-SA" sz="2000" b="1" dirty="0" smtClean="0">
                    <a:solidFill>
                      <a:srgbClr val="C00000"/>
                    </a:solidFill>
                    <a:effectLst>
                      <a:outerShdw blurRad="38100" dist="38100" dir="2700000" algn="tl">
                        <a:srgbClr val="000000">
                          <a:alpha val="43137"/>
                        </a:srgbClr>
                      </a:outerShdw>
                    </a:effectLst>
                  </a:rPr>
                  <a:t>=  جـ × </a:t>
                </a:r>
                <a14:m>
                  <m:oMath xmlns:m="http://schemas.openxmlformats.org/officeDocument/2006/math">
                    <m:f>
                      <m:fPr>
                        <m:ctrlPr>
                          <a:rPr lang="ar-SA" sz="2200" b="1" i="1" dirty="0" smtClean="0">
                            <a:solidFill>
                              <a:srgbClr val="0070C0"/>
                            </a:solidFill>
                            <a:effectLst>
                              <a:outerShdw blurRad="38100" dist="38100" dir="2700000" algn="tl">
                                <a:srgbClr val="000000">
                                  <a:alpha val="43137"/>
                                </a:srgbClr>
                              </a:outerShdw>
                            </a:effectLst>
                            <a:latin typeface="Cambria Math" panose="02040503050406030204" pitchFamily="18" charset="0"/>
                          </a:rPr>
                        </m:ctrlPr>
                      </m:fPr>
                      <m:num>
                        <m:r>
                          <a:rPr lang="ar-SA" sz="2200" b="1" i="0" dirty="0" smtClean="0">
                            <a:solidFill>
                              <a:srgbClr val="0070C0"/>
                            </a:solidFill>
                            <a:effectLst>
                              <a:outerShdw blurRad="38100" dist="38100" dir="2700000" algn="tl">
                                <a:srgbClr val="000000">
                                  <a:alpha val="43137"/>
                                </a:srgbClr>
                              </a:outerShdw>
                            </a:effectLst>
                            <a:latin typeface="Cambria Math" panose="02040503050406030204" pitchFamily="18" charset="0"/>
                          </a:rPr>
                          <m:t>جـ</m:t>
                        </m:r>
                      </m:num>
                      <m:den>
                        <m:r>
                          <a:rPr lang="ar-SA" sz="2200" b="1" i="0" dirty="0" smtClean="0">
                            <a:solidFill>
                              <a:srgbClr val="0070C0"/>
                            </a:solidFill>
                            <a:effectLst>
                              <a:outerShdw blurRad="38100" dist="38100" dir="2700000" algn="tl">
                                <a:srgbClr val="000000">
                                  <a:alpha val="43137"/>
                                </a:srgbClr>
                              </a:outerShdw>
                            </a:effectLst>
                            <a:latin typeface="Cambria Math" panose="02040503050406030204" pitchFamily="18" charset="0"/>
                          </a:rPr>
                          <m:t>م</m:t>
                        </m:r>
                      </m:den>
                    </m:f>
                  </m:oMath>
                </a14:m>
                <a:r>
                  <a:rPr lang="ar-SA" sz="2000" b="1" dirty="0" smtClean="0">
                    <a:solidFill>
                      <a:srgbClr val="0070C0"/>
                    </a:solidFill>
                    <a:effectLst>
                      <a:outerShdw blurRad="38100" dist="38100" dir="2700000" algn="tl">
                        <a:srgbClr val="000000">
                          <a:alpha val="43137"/>
                        </a:srgbClr>
                      </a:outerShdw>
                    </a:effectLst>
                  </a:rPr>
                  <a:t>  </a:t>
                </a:r>
                <a:r>
                  <a:rPr lang="ar-SA" sz="2000" b="1" dirty="0" smtClean="0">
                    <a:solidFill>
                      <a:srgbClr val="C00000"/>
                    </a:solidFill>
                    <a:effectLst>
                      <a:outerShdw blurRad="38100" dist="38100" dir="2700000" algn="tl">
                        <a:srgbClr val="000000">
                          <a:alpha val="43137"/>
                        </a:srgbClr>
                      </a:outerShdw>
                    </a:effectLst>
                  </a:rPr>
                  <a:t>× ز</a:t>
                </a:r>
                <a:endParaRPr lang="en-US" sz="2000" b="1" dirty="0">
                  <a:solidFill>
                    <a:srgbClr val="C00000"/>
                  </a:solidFill>
                  <a:effectLst>
                    <a:outerShdw blurRad="38100" dist="38100" dir="2700000" algn="tl">
                      <a:srgbClr val="000000">
                        <a:alpha val="43137"/>
                      </a:srgbClr>
                    </a:outerShdw>
                  </a:effectLst>
                </a:endParaRPr>
              </a:p>
            </p:txBody>
          </p:sp>
        </mc:Choice>
        <mc:Fallback xmlns="">
          <p:sp>
            <p:nvSpPr>
              <p:cNvPr id="90" name="TextBox 89"/>
              <p:cNvSpPr txBox="1">
                <a:spLocks noRot="1" noChangeAspect="1" noMove="1" noResize="1" noEditPoints="1" noAdjustHandles="1" noChangeArrowheads="1" noChangeShapeType="1" noTextEdit="1"/>
              </p:cNvSpPr>
              <p:nvPr/>
            </p:nvSpPr>
            <p:spPr>
              <a:xfrm>
                <a:off x="6932593" y="3089909"/>
                <a:ext cx="1785653" cy="918841"/>
              </a:xfrm>
              <a:prstGeom prst="rect">
                <a:avLst/>
              </a:prstGeom>
              <a:blipFill>
                <a:blip r:embed="rId5"/>
                <a:stretch>
                  <a:fillRect r="-5802" b="-662"/>
                </a:stretch>
              </a:blipFill>
            </p:spPr>
            <p:txBody>
              <a:bodyPr/>
              <a:lstStyle/>
              <a:p>
                <a:r>
                  <a:rPr lang="en-US">
                    <a:noFill/>
                  </a:rPr>
                  <a:t> </a:t>
                </a:r>
              </a:p>
            </p:txBody>
          </p:sp>
        </mc:Fallback>
      </mc:AlternateContent>
      <p:grpSp>
        <p:nvGrpSpPr>
          <p:cNvPr id="92" name="Group 91"/>
          <p:cNvGrpSpPr/>
          <p:nvPr/>
        </p:nvGrpSpPr>
        <p:grpSpPr>
          <a:xfrm>
            <a:off x="7356753" y="4056473"/>
            <a:ext cx="1361493" cy="737409"/>
            <a:chOff x="1032414" y="27524"/>
            <a:chExt cx="922792" cy="521622"/>
          </a:xfrm>
        </p:grpSpPr>
        <p:grpSp>
          <p:nvGrpSpPr>
            <p:cNvPr id="93" name="Group 92"/>
            <p:cNvGrpSpPr/>
            <p:nvPr/>
          </p:nvGrpSpPr>
          <p:grpSpPr>
            <a:xfrm>
              <a:off x="1032414" y="27524"/>
              <a:ext cx="701894" cy="521622"/>
              <a:chOff x="1032414" y="27524"/>
              <a:chExt cx="701894" cy="521622"/>
            </a:xfrm>
          </p:grpSpPr>
          <p:grpSp>
            <p:nvGrpSpPr>
              <p:cNvPr id="95" name="Group 94"/>
              <p:cNvGrpSpPr/>
              <p:nvPr/>
            </p:nvGrpSpPr>
            <p:grpSpPr>
              <a:xfrm>
                <a:off x="1032414" y="27524"/>
                <a:ext cx="701894" cy="521622"/>
                <a:chOff x="1032414" y="27524"/>
                <a:chExt cx="701894" cy="521622"/>
              </a:xfrm>
            </p:grpSpPr>
            <p:sp>
              <p:nvSpPr>
                <p:cNvPr id="97" name="Text Box 41"/>
                <p:cNvSpPr txBox="1"/>
                <p:nvPr/>
              </p:nvSpPr>
              <p:spPr>
                <a:xfrm>
                  <a:off x="1032414" y="27524"/>
                  <a:ext cx="701894" cy="3438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ar-SA" sz="2000" b="1" dirty="0" smtClean="0">
                      <a:solidFill>
                        <a:srgbClr val="C00000"/>
                      </a:solidFill>
                      <a:effectLst/>
                      <a:latin typeface="Calibri" panose="020F0502020204030204" pitchFamily="34" charset="0"/>
                      <a:ea typeface="Calibri" panose="020F0502020204030204" pitchFamily="34" charset="0"/>
                    </a:rPr>
                    <a:t>جـ</a:t>
                  </a:r>
                  <a:r>
                    <a:rPr lang="ar-SA" sz="2000" b="1" baseline="30000" dirty="0" smtClean="0">
                      <a:solidFill>
                        <a:srgbClr val="C00000"/>
                      </a:solidFill>
                      <a:effectLst/>
                      <a:latin typeface="Calibri" panose="020F0502020204030204" pitchFamily="34" charset="0"/>
                      <a:ea typeface="Calibri" panose="020F0502020204030204" pitchFamily="34" charset="0"/>
                    </a:rPr>
                    <a:t>2</a:t>
                  </a:r>
                  <a:r>
                    <a:rPr lang="ar-SA" sz="2000" b="1" dirty="0" smtClean="0">
                      <a:solidFill>
                        <a:srgbClr val="C00000"/>
                      </a:solidFill>
                      <a:effectLst/>
                      <a:latin typeface="Calibri" panose="020F0502020204030204" pitchFamily="34" charset="0"/>
                      <a:ea typeface="Calibri" panose="020F0502020204030204" pitchFamily="34" charset="0"/>
                    </a:rPr>
                    <a:t> × ز</a:t>
                  </a:r>
                  <a:endParaRPr lang="en-US" sz="2000" baseline="-25000" dirty="0">
                    <a:solidFill>
                      <a:srgbClr val="C00000"/>
                    </a:solidFill>
                    <a:effectLst/>
                    <a:latin typeface="Calibri" panose="020F0502020204030204" pitchFamily="34" charset="0"/>
                    <a:ea typeface="Calibri" panose="020F0502020204030204" pitchFamily="34" charset="0"/>
                  </a:endParaRPr>
                </a:p>
              </p:txBody>
            </p:sp>
            <p:sp>
              <p:nvSpPr>
                <p:cNvPr id="104" name="Text Box 42"/>
                <p:cNvSpPr txBox="1"/>
                <p:nvPr/>
              </p:nvSpPr>
              <p:spPr>
                <a:xfrm>
                  <a:off x="1225452" y="205611"/>
                  <a:ext cx="317653" cy="34353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rtl="1">
                    <a:lnSpc>
                      <a:spcPct val="107000"/>
                    </a:lnSpc>
                    <a:spcAft>
                      <a:spcPts val="800"/>
                    </a:spcAft>
                  </a:pPr>
                  <a:r>
                    <a:rPr lang="ar-SA" sz="2000" b="1" dirty="0" smtClean="0">
                      <a:solidFill>
                        <a:srgbClr val="C00000"/>
                      </a:solidFill>
                      <a:effectLst/>
                      <a:latin typeface="Calibri" panose="020F0502020204030204" pitchFamily="34" charset="0"/>
                      <a:ea typeface="Calibri" panose="020F0502020204030204" pitchFamily="34" charset="0"/>
                    </a:rPr>
                    <a:t>م</a:t>
                  </a:r>
                  <a:endParaRPr lang="en-US" sz="2000" baseline="-25000" dirty="0">
                    <a:solidFill>
                      <a:srgbClr val="C00000"/>
                    </a:solidFill>
                    <a:effectLst/>
                    <a:latin typeface="Calibri" panose="020F0502020204030204" pitchFamily="34" charset="0"/>
                    <a:ea typeface="Calibri" panose="020F0502020204030204" pitchFamily="34" charset="0"/>
                  </a:endParaRPr>
                </a:p>
              </p:txBody>
            </p:sp>
          </p:grpSp>
          <p:cxnSp>
            <p:nvCxnSpPr>
              <p:cNvPr id="96" name="Straight Connector 95"/>
              <p:cNvCxnSpPr/>
              <p:nvPr/>
            </p:nvCxnSpPr>
            <p:spPr>
              <a:xfrm flipV="1">
                <a:off x="1032414" y="276347"/>
                <a:ext cx="70189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94" name="Text Box 44"/>
            <p:cNvSpPr txBox="1"/>
            <p:nvPr/>
          </p:nvSpPr>
          <p:spPr>
            <a:xfrm>
              <a:off x="1719074" y="131674"/>
              <a:ext cx="236132" cy="34353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rtl="1">
                <a:lnSpc>
                  <a:spcPct val="107000"/>
                </a:lnSpc>
                <a:spcAft>
                  <a:spcPts val="800"/>
                </a:spcAft>
              </a:pPr>
              <a:r>
                <a:rPr lang="ar-SA" sz="2000" b="1" dirty="0" smtClean="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a:t>
              </a:r>
              <a:endParaRPr lang="en-US" sz="20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grpSp>
      <p:grpSp>
        <p:nvGrpSpPr>
          <p:cNvPr id="107" name="Group 106"/>
          <p:cNvGrpSpPr/>
          <p:nvPr/>
        </p:nvGrpSpPr>
        <p:grpSpPr>
          <a:xfrm>
            <a:off x="6159279" y="4755430"/>
            <a:ext cx="2558967" cy="877308"/>
            <a:chOff x="220791" y="0"/>
            <a:chExt cx="1734415" cy="620581"/>
          </a:xfrm>
        </p:grpSpPr>
        <p:grpSp>
          <p:nvGrpSpPr>
            <p:cNvPr id="108" name="Group 107"/>
            <p:cNvGrpSpPr/>
            <p:nvPr/>
          </p:nvGrpSpPr>
          <p:grpSpPr>
            <a:xfrm>
              <a:off x="220791" y="0"/>
              <a:ext cx="1513518" cy="620581"/>
              <a:chOff x="220791" y="0"/>
              <a:chExt cx="1513518" cy="620581"/>
            </a:xfrm>
          </p:grpSpPr>
          <p:grpSp>
            <p:nvGrpSpPr>
              <p:cNvPr id="110" name="Group 109"/>
              <p:cNvGrpSpPr/>
              <p:nvPr/>
            </p:nvGrpSpPr>
            <p:grpSpPr>
              <a:xfrm>
                <a:off x="220791" y="0"/>
                <a:ext cx="1513518" cy="620581"/>
                <a:chOff x="220791" y="0"/>
                <a:chExt cx="1513518" cy="620581"/>
              </a:xfrm>
            </p:grpSpPr>
            <p:sp>
              <p:nvSpPr>
                <p:cNvPr id="112" name="Text Box 41"/>
                <p:cNvSpPr txBox="1"/>
                <p:nvPr/>
              </p:nvSpPr>
              <p:spPr>
                <a:xfrm>
                  <a:off x="220791" y="0"/>
                  <a:ext cx="1513518" cy="3438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rtl="1">
                    <a:lnSpc>
                      <a:spcPct val="107000"/>
                    </a:lnSpc>
                    <a:spcAft>
                      <a:spcPts val="800"/>
                    </a:spcAft>
                  </a:pPr>
                  <a:r>
                    <a:rPr lang="ar-SA" sz="2000" b="1" dirty="0" smtClean="0">
                      <a:solidFill>
                        <a:srgbClr val="C00000"/>
                      </a:solidFill>
                      <a:effectLst/>
                      <a:latin typeface="Calibri" panose="020F0502020204030204" pitchFamily="34" charset="0"/>
                      <a:ea typeface="Calibri" panose="020F0502020204030204" pitchFamily="34" charset="0"/>
                    </a:rPr>
                    <a:t>(220)</a:t>
                  </a:r>
                  <a:r>
                    <a:rPr lang="ar-SA" sz="2000" b="1" baseline="30000" dirty="0" smtClean="0">
                      <a:solidFill>
                        <a:srgbClr val="C00000"/>
                      </a:solidFill>
                      <a:effectLst/>
                      <a:latin typeface="Calibri" panose="020F0502020204030204" pitchFamily="34" charset="0"/>
                      <a:ea typeface="Calibri" panose="020F0502020204030204" pitchFamily="34" charset="0"/>
                    </a:rPr>
                    <a:t>2</a:t>
                  </a:r>
                  <a:r>
                    <a:rPr lang="ar-SA" sz="2000" b="1" dirty="0" smtClean="0">
                      <a:solidFill>
                        <a:srgbClr val="C00000"/>
                      </a:solidFill>
                      <a:effectLst/>
                      <a:latin typeface="Calibri" panose="020F0502020204030204" pitchFamily="34" charset="0"/>
                      <a:ea typeface="Calibri" panose="020F0502020204030204" pitchFamily="34" charset="0"/>
                    </a:rPr>
                    <a:t> × (30 × 60)</a:t>
                  </a:r>
                  <a:endParaRPr lang="en-US" sz="2000" baseline="-25000" dirty="0">
                    <a:solidFill>
                      <a:srgbClr val="C00000"/>
                    </a:solidFill>
                    <a:effectLst/>
                    <a:latin typeface="Calibri" panose="020F0502020204030204" pitchFamily="34" charset="0"/>
                    <a:ea typeface="Calibri" panose="020F0502020204030204" pitchFamily="34" charset="0"/>
                  </a:endParaRPr>
                </a:p>
              </p:txBody>
            </p:sp>
            <p:sp>
              <p:nvSpPr>
                <p:cNvPr id="113" name="Text Box 42"/>
                <p:cNvSpPr txBox="1"/>
                <p:nvPr/>
              </p:nvSpPr>
              <p:spPr>
                <a:xfrm>
                  <a:off x="790763" y="277046"/>
                  <a:ext cx="510691" cy="34353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rtl="1">
                    <a:lnSpc>
                      <a:spcPct val="107000"/>
                    </a:lnSpc>
                    <a:spcAft>
                      <a:spcPts val="800"/>
                    </a:spcAft>
                  </a:pPr>
                  <a:r>
                    <a:rPr lang="ar-SA" sz="2000" b="1" dirty="0" smtClean="0">
                      <a:solidFill>
                        <a:srgbClr val="C00000"/>
                      </a:solidFill>
                      <a:effectLst/>
                      <a:latin typeface="Calibri" panose="020F0502020204030204" pitchFamily="34" charset="0"/>
                      <a:ea typeface="Calibri" panose="020F0502020204030204" pitchFamily="34" charset="0"/>
                    </a:rPr>
                    <a:t>400</a:t>
                  </a:r>
                  <a:endParaRPr lang="en-US" sz="2000" baseline="-25000" dirty="0">
                    <a:solidFill>
                      <a:srgbClr val="C00000"/>
                    </a:solidFill>
                    <a:effectLst/>
                    <a:latin typeface="Calibri" panose="020F0502020204030204" pitchFamily="34" charset="0"/>
                    <a:ea typeface="Calibri" panose="020F0502020204030204" pitchFamily="34" charset="0"/>
                  </a:endParaRPr>
                </a:p>
              </p:txBody>
            </p:sp>
          </p:grpSp>
          <p:cxnSp>
            <p:nvCxnSpPr>
              <p:cNvPr id="111" name="Straight Connector 110"/>
              <p:cNvCxnSpPr/>
              <p:nvPr/>
            </p:nvCxnSpPr>
            <p:spPr>
              <a:xfrm>
                <a:off x="273536" y="273834"/>
                <a:ext cx="1460772" cy="251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09" name="Text Box 44"/>
            <p:cNvSpPr txBox="1"/>
            <p:nvPr/>
          </p:nvSpPr>
          <p:spPr>
            <a:xfrm>
              <a:off x="1719074" y="131674"/>
              <a:ext cx="236132" cy="34353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rtl="1">
                <a:lnSpc>
                  <a:spcPct val="107000"/>
                </a:lnSpc>
                <a:spcAft>
                  <a:spcPts val="800"/>
                </a:spcAft>
              </a:pPr>
              <a:r>
                <a:rPr lang="ar-SA" sz="2000" b="1" dirty="0" smtClean="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a:t>
              </a:r>
              <a:endParaRPr lang="en-US" sz="20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grpSp>
      <p:sp>
        <p:nvSpPr>
          <p:cNvPr id="114" name="Text Box 44"/>
          <p:cNvSpPr txBox="1"/>
          <p:nvPr/>
        </p:nvSpPr>
        <p:spPr>
          <a:xfrm>
            <a:off x="5048655" y="5670246"/>
            <a:ext cx="3669591" cy="48565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rtl="1">
              <a:lnSpc>
                <a:spcPct val="107000"/>
              </a:lnSpc>
              <a:spcAft>
                <a:spcPts val="800"/>
              </a:spcAft>
            </a:pPr>
            <a:r>
              <a:rPr lang="ar-SA" sz="2000" b="1" dirty="0" smtClean="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217800 جول = 217.8 كيلو جول</a:t>
            </a:r>
            <a:endParaRPr lang="en-US" sz="20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690822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down)">
                                      <p:cBhvr>
                                        <p:cTn id="7" dur="500"/>
                                        <p:tgtEl>
                                          <p:spTgt spid="76"/>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wipe(right)">
                                      <p:cBhvr>
                                        <p:cTn id="11" dur="500"/>
                                        <p:tgtEl>
                                          <p:spTgt spid="75"/>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77">
                                            <p:txEl>
                                              <p:pRg st="0" end="0"/>
                                            </p:txEl>
                                          </p:spTgt>
                                        </p:tgtEl>
                                        <p:attrNameLst>
                                          <p:attrName>style.visibility</p:attrName>
                                        </p:attrNameLst>
                                      </p:cBhvr>
                                      <p:to>
                                        <p:strVal val="visible"/>
                                      </p:to>
                                    </p:set>
                                    <p:animEffect transition="in" filter="wipe(right)">
                                      <p:cBhvr>
                                        <p:cTn id="15" dur="500"/>
                                        <p:tgtEl>
                                          <p:spTgt spid="77">
                                            <p:txEl>
                                              <p:pRg st="0" end="0"/>
                                            </p:txEl>
                                          </p:spTgt>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70"/>
                                        </p:tgtEl>
                                        <p:attrNameLst>
                                          <p:attrName>style.visibility</p:attrName>
                                        </p:attrNameLst>
                                      </p:cBhvr>
                                      <p:to>
                                        <p:strVal val="visible"/>
                                      </p:to>
                                    </p:set>
                                    <p:animEffect transition="in" filter="wipe(right)">
                                      <p:cBhvr>
                                        <p:cTn id="24" dur="500"/>
                                        <p:tgtEl>
                                          <p:spTgt spid="7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right)">
                                      <p:cBhvr>
                                        <p:cTn id="29" dur="500"/>
                                        <p:tgtEl>
                                          <p:spTgt spid="7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wipe(down)">
                                      <p:cBhvr>
                                        <p:cTn id="34" dur="500"/>
                                        <p:tgtEl>
                                          <p:spTgt spid="78"/>
                                        </p:tgtEl>
                                      </p:cBhvr>
                                    </p:animEffect>
                                  </p:childTnLst>
                                </p:cTn>
                              </p:par>
                            </p:childTnLst>
                          </p:cTn>
                        </p:par>
                        <p:par>
                          <p:cTn id="35" fill="hold">
                            <p:stCondLst>
                              <p:cond delay="500"/>
                            </p:stCondLst>
                            <p:childTnLst>
                              <p:par>
                                <p:cTn id="36" presetID="22" presetClass="entr" presetSubtype="2"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wipe(right)">
                                      <p:cBhvr>
                                        <p:cTn id="38" dur="500"/>
                                        <p:tgtEl>
                                          <p:spTgt spid="7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nodeType="clickEffect">
                                  <p:stCondLst>
                                    <p:cond delay="0"/>
                                  </p:stCondLst>
                                  <p:childTnLst>
                                    <p:set>
                                      <p:cBhvr>
                                        <p:cTn id="42" dur="1" fill="hold">
                                          <p:stCondLst>
                                            <p:cond delay="0"/>
                                          </p:stCondLst>
                                        </p:cTn>
                                        <p:tgtEl>
                                          <p:spTgt spid="81"/>
                                        </p:tgtEl>
                                        <p:attrNameLst>
                                          <p:attrName>style.visibility</p:attrName>
                                        </p:attrNameLst>
                                      </p:cBhvr>
                                      <p:to>
                                        <p:strVal val="visible"/>
                                      </p:to>
                                    </p:set>
                                    <p:animEffect transition="in" filter="wipe(right)">
                                      <p:cBhvr>
                                        <p:cTn id="43" dur="500"/>
                                        <p:tgtEl>
                                          <p:spTgt spid="8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grpId="0" nodeType="clickEffect">
                                  <p:stCondLst>
                                    <p:cond delay="0"/>
                                  </p:stCondLst>
                                  <p:childTnLst>
                                    <p:set>
                                      <p:cBhvr>
                                        <p:cTn id="47" dur="1" fill="hold">
                                          <p:stCondLst>
                                            <p:cond delay="0"/>
                                          </p:stCondLst>
                                        </p:cTn>
                                        <p:tgtEl>
                                          <p:spTgt spid="90"/>
                                        </p:tgtEl>
                                        <p:attrNameLst>
                                          <p:attrName>style.visibility</p:attrName>
                                        </p:attrNameLst>
                                      </p:cBhvr>
                                      <p:to>
                                        <p:strVal val="visible"/>
                                      </p:to>
                                    </p:set>
                                    <p:animEffect transition="in" filter="wipe(right)">
                                      <p:cBhvr>
                                        <p:cTn id="48" dur="500"/>
                                        <p:tgtEl>
                                          <p:spTgt spid="9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nodeType="clickEffect">
                                  <p:stCondLst>
                                    <p:cond delay="0"/>
                                  </p:stCondLst>
                                  <p:childTnLst>
                                    <p:set>
                                      <p:cBhvr>
                                        <p:cTn id="52" dur="1" fill="hold">
                                          <p:stCondLst>
                                            <p:cond delay="0"/>
                                          </p:stCondLst>
                                        </p:cTn>
                                        <p:tgtEl>
                                          <p:spTgt spid="92"/>
                                        </p:tgtEl>
                                        <p:attrNameLst>
                                          <p:attrName>style.visibility</p:attrName>
                                        </p:attrNameLst>
                                      </p:cBhvr>
                                      <p:to>
                                        <p:strVal val="visible"/>
                                      </p:to>
                                    </p:set>
                                    <p:animEffect transition="in" filter="wipe(right)">
                                      <p:cBhvr>
                                        <p:cTn id="53" dur="500"/>
                                        <p:tgtEl>
                                          <p:spTgt spid="92"/>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2" fill="hold" nodeType="clickEffect">
                                  <p:stCondLst>
                                    <p:cond delay="0"/>
                                  </p:stCondLst>
                                  <p:childTnLst>
                                    <p:set>
                                      <p:cBhvr>
                                        <p:cTn id="57" dur="1" fill="hold">
                                          <p:stCondLst>
                                            <p:cond delay="0"/>
                                          </p:stCondLst>
                                        </p:cTn>
                                        <p:tgtEl>
                                          <p:spTgt spid="107"/>
                                        </p:tgtEl>
                                        <p:attrNameLst>
                                          <p:attrName>style.visibility</p:attrName>
                                        </p:attrNameLst>
                                      </p:cBhvr>
                                      <p:to>
                                        <p:strVal val="visible"/>
                                      </p:to>
                                    </p:set>
                                    <p:animEffect transition="in" filter="wipe(right)">
                                      <p:cBhvr>
                                        <p:cTn id="58"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0" grpId="0"/>
      <p:bldP spid="72" grpId="0"/>
      <p:bldP spid="79" grpId="0"/>
      <p:bldP spid="9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7729269" y="560873"/>
            <a:ext cx="2938732" cy="4987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auto">
              <a:spcAft>
                <a:spcPts val="0"/>
              </a:spcAft>
            </a:pPr>
            <a:r>
              <a:rPr lang="ar-SA" sz="2400" b="1" dirty="0">
                <a:solidFill>
                  <a:srgbClr val="002060"/>
                </a:solidFill>
                <a:effectLst>
                  <a:outerShdw blurRad="38100" dist="38100" dir="2700000" algn="tl">
                    <a:srgbClr val="000000">
                      <a:alpha val="43137"/>
                    </a:srgbClr>
                  </a:outerShdw>
                </a:effectLst>
                <a:latin typeface="Calibri" panose="020F0502020204030204" pitchFamily="34" charset="0"/>
              </a:rPr>
              <a:t>الطاقة والقدرة الكهربائية</a:t>
            </a:r>
            <a:endParaRPr lang="en-US" sz="2400" b="1" dirty="0">
              <a:solidFill>
                <a:srgbClr val="002060"/>
              </a:solidFill>
              <a:effectLst>
                <a:outerShdw blurRad="38100" dist="38100" dir="2700000" algn="tl">
                  <a:srgbClr val="000000">
                    <a:alpha val="43137"/>
                  </a:srgbClr>
                </a:outerShdw>
              </a:effectLst>
              <a:latin typeface="Calibri" panose="020F0502020204030204" pitchFamily="34" charset="0"/>
            </a:endParaRPr>
          </a:p>
        </p:txBody>
      </p:sp>
      <p:grpSp>
        <p:nvGrpSpPr>
          <p:cNvPr id="35" name="Group 34"/>
          <p:cNvGrpSpPr/>
          <p:nvPr/>
        </p:nvGrpSpPr>
        <p:grpSpPr>
          <a:xfrm>
            <a:off x="4533090" y="1360066"/>
            <a:ext cx="6035726" cy="526094"/>
            <a:chOff x="7541805" y="1757781"/>
            <a:chExt cx="2982259" cy="392031"/>
          </a:xfrm>
        </p:grpSpPr>
        <p:sp>
          <p:nvSpPr>
            <p:cNvPr id="36" name="Rounded Rectangle 35"/>
            <p:cNvSpPr/>
            <p:nvPr/>
          </p:nvSpPr>
          <p:spPr>
            <a:xfrm>
              <a:off x="7541805" y="1757781"/>
              <a:ext cx="2982259" cy="392031"/>
            </a:xfrm>
            <a:prstGeom prst="roundRect">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41805" y="1805378"/>
              <a:ext cx="2982259" cy="321085"/>
            </a:xfrm>
            <a:prstGeom prst="rect">
              <a:avLst/>
            </a:prstGeom>
            <a:noFill/>
          </p:spPr>
          <p:txBody>
            <a:bodyPr wrap="square" rtlCol="0">
              <a:spAutoFit/>
            </a:bodyPr>
            <a:lstStyle/>
            <a:p>
              <a:pPr algn="ctr" rtl="1"/>
              <a:r>
                <a:rPr lang="ar-SA" sz="2200" b="1" dirty="0" smtClean="0">
                  <a:solidFill>
                    <a:srgbClr val="C00000"/>
                  </a:solidFill>
                  <a:effectLst>
                    <a:outerShdw blurRad="38100" dist="38100" dir="2700000" algn="tl">
                      <a:srgbClr val="000000">
                        <a:alpha val="43137"/>
                      </a:srgbClr>
                    </a:outerShdw>
                  </a:effectLst>
                </a:rPr>
                <a:t>القدرة هي المعدل الزمني لتحويل الطاقة، وتقاس بوحدة الواط.</a:t>
              </a:r>
              <a:endParaRPr lang="en-US" sz="2200" b="1" dirty="0">
                <a:solidFill>
                  <a:srgbClr val="002060"/>
                </a:solidFill>
                <a:effectLst>
                  <a:outerShdw blurRad="38100" dist="38100" dir="2700000" algn="tl">
                    <a:srgbClr val="000000">
                      <a:alpha val="43137"/>
                    </a:srgbClr>
                  </a:outerShdw>
                </a:effectLst>
              </a:endParaRPr>
            </a:p>
          </p:txBody>
        </p:sp>
      </p:grpSp>
      <p:grpSp>
        <p:nvGrpSpPr>
          <p:cNvPr id="7" name="Group 6"/>
          <p:cNvGrpSpPr/>
          <p:nvPr/>
        </p:nvGrpSpPr>
        <p:grpSpPr>
          <a:xfrm>
            <a:off x="1448324" y="1345811"/>
            <a:ext cx="2308997" cy="3569034"/>
            <a:chOff x="1549351" y="1423941"/>
            <a:chExt cx="2308997" cy="3569034"/>
          </a:xfrm>
        </p:grpSpPr>
        <p:pic>
          <p:nvPicPr>
            <p:cNvPr id="3" name="Picture 2"/>
            <p:cNvPicPr>
              <a:picLocks noChangeAspect="1"/>
            </p:cNvPicPr>
            <p:nvPr/>
          </p:nvPicPr>
          <p:blipFill>
            <a:blip r:embed="rId2"/>
            <a:stretch>
              <a:fillRect/>
            </a:stretch>
          </p:blipFill>
          <p:spPr>
            <a:xfrm flipH="1">
              <a:off x="1549351" y="1423941"/>
              <a:ext cx="2308997" cy="3000524"/>
            </a:xfrm>
            <a:prstGeom prst="rect">
              <a:avLst/>
            </a:prstGeom>
            <a:ln>
              <a:noFill/>
            </a:ln>
            <a:effectLst>
              <a:softEdge rad="112500"/>
            </a:effectLst>
          </p:spPr>
        </p:pic>
        <p:sp>
          <p:nvSpPr>
            <p:cNvPr id="42" name="TextBox 41"/>
            <p:cNvSpPr txBox="1"/>
            <p:nvPr/>
          </p:nvSpPr>
          <p:spPr>
            <a:xfrm>
              <a:off x="1823495" y="4346644"/>
              <a:ext cx="1760708" cy="646331"/>
            </a:xfrm>
            <a:prstGeom prst="rect">
              <a:avLst/>
            </a:prstGeom>
            <a:noFill/>
          </p:spPr>
          <p:txBody>
            <a:bodyPr wrap="square" rtlCol="0">
              <a:spAutoFit/>
            </a:bodyPr>
            <a:lstStyle/>
            <a:p>
              <a:pPr algn="ctr" rtl="1"/>
              <a:r>
                <a:rPr lang="ar-SA" dirty="0" smtClean="0">
                  <a:effectLst>
                    <a:outerShdw blurRad="38100" dist="38100" dir="2700000" algn="tl">
                      <a:srgbClr val="000000">
                        <a:alpha val="43137"/>
                      </a:srgbClr>
                    </a:outerShdw>
                  </a:effectLst>
                </a:rPr>
                <a:t>جيمس واط</a:t>
              </a:r>
            </a:p>
            <a:p>
              <a:pPr algn="ctr" rtl="1"/>
              <a:r>
                <a:rPr lang="ar-SA" dirty="0" smtClean="0">
                  <a:effectLst>
                    <a:outerShdw blurRad="38100" dist="38100" dir="2700000" algn="tl">
                      <a:srgbClr val="000000">
                        <a:alpha val="43137"/>
                      </a:srgbClr>
                    </a:outerShdw>
                  </a:effectLst>
                </a:rPr>
                <a:t>(1736-1819)</a:t>
              </a:r>
              <a:endParaRPr lang="en-US" dirty="0">
                <a:effectLst>
                  <a:outerShdw blurRad="38100" dist="38100" dir="2700000" algn="tl">
                    <a:srgbClr val="000000">
                      <a:alpha val="43137"/>
                    </a:srgbClr>
                  </a:outerShdw>
                </a:effectLst>
              </a:endParaRPr>
            </a:p>
          </p:txBody>
        </p:sp>
      </p:grpSp>
      <p:grpSp>
        <p:nvGrpSpPr>
          <p:cNvPr id="45" name="Group 44"/>
          <p:cNvGrpSpPr/>
          <p:nvPr/>
        </p:nvGrpSpPr>
        <p:grpSpPr>
          <a:xfrm>
            <a:off x="7181302" y="3309210"/>
            <a:ext cx="2724598" cy="834696"/>
            <a:chOff x="1151987" y="27524"/>
            <a:chExt cx="728064" cy="590439"/>
          </a:xfrm>
        </p:grpSpPr>
        <p:grpSp>
          <p:nvGrpSpPr>
            <p:cNvPr id="46" name="Group 45"/>
            <p:cNvGrpSpPr/>
            <p:nvPr/>
          </p:nvGrpSpPr>
          <p:grpSpPr>
            <a:xfrm>
              <a:off x="1151987" y="27524"/>
              <a:ext cx="441901" cy="590439"/>
              <a:chOff x="1151987" y="27524"/>
              <a:chExt cx="441901" cy="590439"/>
            </a:xfrm>
          </p:grpSpPr>
          <p:grpSp>
            <p:nvGrpSpPr>
              <p:cNvPr id="48" name="Group 47"/>
              <p:cNvGrpSpPr/>
              <p:nvPr/>
            </p:nvGrpSpPr>
            <p:grpSpPr>
              <a:xfrm>
                <a:off x="1151987" y="27524"/>
                <a:ext cx="441901" cy="590439"/>
                <a:chOff x="1151987" y="27524"/>
                <a:chExt cx="441901" cy="590439"/>
              </a:xfrm>
            </p:grpSpPr>
            <p:sp>
              <p:nvSpPr>
                <p:cNvPr id="50" name="Text Box 41"/>
                <p:cNvSpPr txBox="1"/>
                <p:nvPr/>
              </p:nvSpPr>
              <p:spPr>
                <a:xfrm>
                  <a:off x="1151987" y="27524"/>
                  <a:ext cx="441901" cy="3438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ar-SA" sz="2000" b="1" dirty="0" smtClean="0">
                      <a:solidFill>
                        <a:srgbClr val="C00000"/>
                      </a:solidFill>
                      <a:effectLst/>
                      <a:latin typeface="Calibri" panose="020F0502020204030204" pitchFamily="34" charset="0"/>
                      <a:ea typeface="Calibri" panose="020F0502020204030204" pitchFamily="34" charset="0"/>
                    </a:rPr>
                    <a:t>الطاقة المتحولة</a:t>
                  </a:r>
                  <a:endParaRPr lang="en-US" sz="2000" baseline="-25000" dirty="0">
                    <a:solidFill>
                      <a:srgbClr val="C00000"/>
                    </a:solidFill>
                    <a:effectLst/>
                    <a:latin typeface="Calibri" panose="020F0502020204030204" pitchFamily="34" charset="0"/>
                    <a:ea typeface="Calibri" panose="020F0502020204030204" pitchFamily="34" charset="0"/>
                  </a:endParaRPr>
                </a:p>
              </p:txBody>
            </p:sp>
            <p:sp>
              <p:nvSpPr>
                <p:cNvPr id="51" name="Text Box 42"/>
                <p:cNvSpPr txBox="1"/>
                <p:nvPr/>
              </p:nvSpPr>
              <p:spPr>
                <a:xfrm>
                  <a:off x="1225452" y="274428"/>
                  <a:ext cx="317653" cy="34353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rtl="1">
                    <a:lnSpc>
                      <a:spcPct val="107000"/>
                    </a:lnSpc>
                    <a:spcAft>
                      <a:spcPts val="800"/>
                    </a:spcAft>
                  </a:pPr>
                  <a:r>
                    <a:rPr lang="ar-SA" sz="2000" b="1" dirty="0" smtClean="0">
                      <a:solidFill>
                        <a:srgbClr val="C00000"/>
                      </a:solidFill>
                      <a:effectLst/>
                      <a:latin typeface="Calibri" panose="020F0502020204030204" pitchFamily="34" charset="0"/>
                      <a:ea typeface="Calibri" panose="020F0502020204030204" pitchFamily="34" charset="0"/>
                    </a:rPr>
                    <a:t> الزمن</a:t>
                  </a:r>
                  <a:endParaRPr lang="en-US" sz="2000" baseline="-25000" dirty="0">
                    <a:solidFill>
                      <a:srgbClr val="C00000"/>
                    </a:solidFill>
                    <a:effectLst/>
                    <a:latin typeface="Calibri" panose="020F0502020204030204" pitchFamily="34" charset="0"/>
                    <a:ea typeface="Calibri" panose="020F0502020204030204" pitchFamily="34" charset="0"/>
                  </a:endParaRPr>
                </a:p>
              </p:txBody>
            </p:sp>
          </p:grpSp>
          <p:cxnSp>
            <p:nvCxnSpPr>
              <p:cNvPr id="49" name="Straight Connector 48"/>
              <p:cNvCxnSpPr/>
              <p:nvPr/>
            </p:nvCxnSpPr>
            <p:spPr>
              <a:xfrm>
                <a:off x="1190978" y="274428"/>
                <a:ext cx="382113" cy="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47" name="Text Box 44"/>
            <p:cNvSpPr txBox="1"/>
            <p:nvPr/>
          </p:nvSpPr>
          <p:spPr>
            <a:xfrm>
              <a:off x="1593888" y="116567"/>
              <a:ext cx="286163" cy="34353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rtl="1">
                <a:lnSpc>
                  <a:spcPct val="107000"/>
                </a:lnSpc>
                <a:spcAft>
                  <a:spcPts val="800"/>
                </a:spcAft>
              </a:pPr>
              <a:r>
                <a:rPr lang="ar-SA" sz="2000" b="1" dirty="0" smtClean="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القدرة =</a:t>
              </a:r>
              <a:endParaRPr lang="en-US" sz="20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grpSp>
      <p:grpSp>
        <p:nvGrpSpPr>
          <p:cNvPr id="54" name="Group 53"/>
          <p:cNvGrpSpPr/>
          <p:nvPr/>
        </p:nvGrpSpPr>
        <p:grpSpPr>
          <a:xfrm>
            <a:off x="7181302" y="4303315"/>
            <a:ext cx="2724598" cy="834696"/>
            <a:chOff x="1151987" y="27524"/>
            <a:chExt cx="728064" cy="590439"/>
          </a:xfrm>
        </p:grpSpPr>
        <p:grpSp>
          <p:nvGrpSpPr>
            <p:cNvPr id="55" name="Group 54"/>
            <p:cNvGrpSpPr/>
            <p:nvPr/>
          </p:nvGrpSpPr>
          <p:grpSpPr>
            <a:xfrm>
              <a:off x="1151987" y="27524"/>
              <a:ext cx="441901" cy="590439"/>
              <a:chOff x="1151987" y="27524"/>
              <a:chExt cx="441901" cy="590439"/>
            </a:xfrm>
          </p:grpSpPr>
          <p:grpSp>
            <p:nvGrpSpPr>
              <p:cNvPr id="57" name="Group 56"/>
              <p:cNvGrpSpPr/>
              <p:nvPr/>
            </p:nvGrpSpPr>
            <p:grpSpPr>
              <a:xfrm>
                <a:off x="1151987" y="27524"/>
                <a:ext cx="441901" cy="590439"/>
                <a:chOff x="1151987" y="27524"/>
                <a:chExt cx="441901" cy="590439"/>
              </a:xfrm>
            </p:grpSpPr>
            <p:sp>
              <p:nvSpPr>
                <p:cNvPr id="59" name="Text Box 41"/>
                <p:cNvSpPr txBox="1"/>
                <p:nvPr/>
              </p:nvSpPr>
              <p:spPr>
                <a:xfrm>
                  <a:off x="1151987" y="27524"/>
                  <a:ext cx="441901" cy="3438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rtl="1">
                    <a:lnSpc>
                      <a:spcPct val="107000"/>
                    </a:lnSpc>
                    <a:spcAft>
                      <a:spcPts val="800"/>
                    </a:spcAft>
                  </a:pPr>
                  <a:r>
                    <a:rPr lang="ar-SA" sz="2000" b="1" dirty="0" smtClean="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جـ × ت × ز</a:t>
                  </a:r>
                  <a:endParaRPr lang="en-US" sz="20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
              <p:nvSpPr>
                <p:cNvPr id="60" name="Text Box 42"/>
                <p:cNvSpPr txBox="1"/>
                <p:nvPr/>
              </p:nvSpPr>
              <p:spPr>
                <a:xfrm>
                  <a:off x="1225452" y="274428"/>
                  <a:ext cx="317653" cy="34353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rtl="1">
                    <a:lnSpc>
                      <a:spcPct val="107000"/>
                    </a:lnSpc>
                    <a:spcAft>
                      <a:spcPts val="800"/>
                    </a:spcAft>
                  </a:pPr>
                  <a:r>
                    <a:rPr lang="ar-SA" sz="2000" b="1" dirty="0" smtClean="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ز</a:t>
                  </a:r>
                  <a:endParaRPr lang="en-US" sz="2000" baseline="-250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grpSp>
          <p:cxnSp>
            <p:nvCxnSpPr>
              <p:cNvPr id="58" name="Straight Connector 57"/>
              <p:cNvCxnSpPr/>
              <p:nvPr/>
            </p:nvCxnSpPr>
            <p:spPr>
              <a:xfrm>
                <a:off x="1190978" y="274428"/>
                <a:ext cx="382113" cy="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56" name="Text Box 44"/>
            <p:cNvSpPr txBox="1"/>
            <p:nvPr/>
          </p:nvSpPr>
          <p:spPr>
            <a:xfrm>
              <a:off x="1593888" y="116567"/>
              <a:ext cx="286163" cy="34353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rtl="1">
                <a:lnSpc>
                  <a:spcPct val="107000"/>
                </a:lnSpc>
                <a:spcAft>
                  <a:spcPts val="800"/>
                </a:spcAft>
              </a:pPr>
              <a:r>
                <a:rPr lang="ar-SA" sz="2000" b="1" dirty="0" smtClean="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د =</a:t>
              </a:r>
              <a:endParaRPr lang="en-US" sz="20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grpSp>
      <p:sp>
        <p:nvSpPr>
          <p:cNvPr id="69" name="Rounded Rectangle 68"/>
          <p:cNvSpPr/>
          <p:nvPr/>
        </p:nvSpPr>
        <p:spPr>
          <a:xfrm>
            <a:off x="5904689" y="5117664"/>
            <a:ext cx="3832700" cy="737409"/>
          </a:xfrm>
          <a:prstGeom prst="roundRect">
            <a:avLst/>
          </a:prstGeom>
          <a:solidFill>
            <a:schemeClr val="accent2">
              <a:lumMod val="20000"/>
              <a:lumOff val="8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7490297" y="5185760"/>
            <a:ext cx="1785653" cy="553998"/>
          </a:xfrm>
          <a:prstGeom prst="rect">
            <a:avLst/>
          </a:prstGeom>
          <a:noFill/>
        </p:spPr>
        <p:txBody>
          <a:bodyPr wrap="square" rtlCol="0">
            <a:spAutoFit/>
          </a:bodyPr>
          <a:lstStyle/>
          <a:p>
            <a:pPr algn="r" rtl="1">
              <a:lnSpc>
                <a:spcPct val="150000"/>
              </a:lnSpc>
            </a:pPr>
            <a:r>
              <a:rPr lang="ar-SA" sz="2000" b="1" dirty="0" smtClean="0">
                <a:solidFill>
                  <a:srgbClr val="C00000"/>
                </a:solidFill>
                <a:effectLst>
                  <a:outerShdw blurRad="38100" dist="38100" dir="2700000" algn="tl">
                    <a:srgbClr val="000000">
                      <a:alpha val="43137"/>
                    </a:srgbClr>
                  </a:outerShdw>
                </a:effectLst>
              </a:rPr>
              <a:t>د = م × ت</a:t>
            </a:r>
            <a:r>
              <a:rPr lang="ar-SA" sz="2000" b="1" baseline="30000" dirty="0" smtClean="0">
                <a:solidFill>
                  <a:srgbClr val="C00000"/>
                </a:solidFill>
                <a:effectLst>
                  <a:outerShdw blurRad="38100" dist="38100" dir="2700000" algn="tl">
                    <a:srgbClr val="000000">
                      <a:alpha val="43137"/>
                    </a:srgbClr>
                  </a:outerShdw>
                </a:effectLst>
              </a:rPr>
              <a:t>2</a:t>
            </a:r>
            <a:r>
              <a:rPr lang="ar-SA" sz="2000" b="1" dirty="0" smtClean="0">
                <a:solidFill>
                  <a:srgbClr val="C00000"/>
                </a:solidFill>
                <a:effectLst>
                  <a:outerShdw blurRad="38100" dist="38100" dir="2700000" algn="tl">
                    <a:srgbClr val="000000">
                      <a:alpha val="43137"/>
                    </a:srgbClr>
                  </a:outerShdw>
                </a:effectLst>
              </a:rPr>
              <a:t> </a:t>
            </a:r>
            <a:endParaRPr lang="en-US" sz="2000" b="1" dirty="0">
              <a:solidFill>
                <a:srgbClr val="C00000"/>
              </a:solidFill>
              <a:effectLst>
                <a:outerShdw blurRad="38100" dist="38100" dir="2700000" algn="tl">
                  <a:srgbClr val="000000">
                    <a:alpha val="43137"/>
                  </a:srgbClr>
                </a:outerShdw>
              </a:effectLst>
            </a:endParaRPr>
          </a:p>
        </p:txBody>
      </p:sp>
      <p:sp>
        <p:nvSpPr>
          <p:cNvPr id="73" name="TextBox 72"/>
          <p:cNvSpPr txBox="1"/>
          <p:nvPr/>
        </p:nvSpPr>
        <p:spPr>
          <a:xfrm>
            <a:off x="6271138" y="5164418"/>
            <a:ext cx="1785653" cy="504305"/>
          </a:xfrm>
          <a:prstGeom prst="rect">
            <a:avLst/>
          </a:prstGeom>
          <a:noFill/>
        </p:spPr>
        <p:txBody>
          <a:bodyPr wrap="square" rtlCol="0">
            <a:spAutoFit/>
          </a:bodyPr>
          <a:lstStyle/>
          <a:p>
            <a:pPr algn="r" rtl="1">
              <a:lnSpc>
                <a:spcPct val="150000"/>
              </a:lnSpc>
            </a:pPr>
            <a:r>
              <a:rPr lang="ar-SA" sz="2000" b="1" dirty="0" smtClean="0">
                <a:solidFill>
                  <a:srgbClr val="C00000"/>
                </a:solidFill>
                <a:effectLst>
                  <a:outerShdw blurRad="38100" dist="38100" dir="2700000" algn="tl">
                    <a:srgbClr val="000000">
                      <a:alpha val="43137"/>
                    </a:srgbClr>
                  </a:outerShdw>
                </a:effectLst>
              </a:rPr>
              <a:t>= </a:t>
            </a:r>
            <a:r>
              <a:rPr lang="en-US" sz="2000" b="1" dirty="0" smtClean="0">
                <a:solidFill>
                  <a:srgbClr val="C00000"/>
                </a:solidFill>
                <a:effectLst>
                  <a:outerShdw blurRad="38100" dist="38100" dir="2700000" algn="tl">
                    <a:srgbClr val="000000">
                      <a:alpha val="43137"/>
                    </a:srgbClr>
                  </a:outerShdw>
                </a:effectLst>
              </a:rPr>
              <a:t> </a:t>
            </a:r>
            <a:r>
              <a:rPr lang="ar-SA" sz="2000" b="1" dirty="0" smtClean="0">
                <a:solidFill>
                  <a:srgbClr val="C00000"/>
                </a:solidFill>
                <a:effectLst>
                  <a:outerShdw blurRad="38100" dist="38100" dir="2700000" algn="tl">
                    <a:srgbClr val="000000">
                      <a:alpha val="43137"/>
                    </a:srgbClr>
                  </a:outerShdw>
                </a:effectLst>
              </a:rPr>
              <a:t>جـ × ت</a:t>
            </a:r>
            <a:endParaRPr lang="en-US" sz="2000" b="1" dirty="0">
              <a:solidFill>
                <a:srgbClr val="C00000"/>
              </a:solidFill>
              <a:effectLst>
                <a:outerShdw blurRad="38100" dist="38100" dir="2700000" algn="tl">
                  <a:srgbClr val="000000">
                    <a:alpha val="43137"/>
                  </a:srgbClr>
                </a:outerShdw>
              </a:effectLst>
            </a:endParaRPr>
          </a:p>
        </p:txBody>
      </p:sp>
      <p:grpSp>
        <p:nvGrpSpPr>
          <p:cNvPr id="74" name="Group 73"/>
          <p:cNvGrpSpPr/>
          <p:nvPr/>
        </p:nvGrpSpPr>
        <p:grpSpPr>
          <a:xfrm>
            <a:off x="5996993" y="5117664"/>
            <a:ext cx="1002598" cy="737409"/>
            <a:chOff x="879612" y="27524"/>
            <a:chExt cx="874929" cy="521622"/>
          </a:xfrm>
        </p:grpSpPr>
        <p:grpSp>
          <p:nvGrpSpPr>
            <p:cNvPr id="80" name="Group 79"/>
            <p:cNvGrpSpPr/>
            <p:nvPr/>
          </p:nvGrpSpPr>
          <p:grpSpPr>
            <a:xfrm>
              <a:off x="879612" y="27524"/>
              <a:ext cx="701894" cy="521622"/>
              <a:chOff x="879612" y="27524"/>
              <a:chExt cx="701894" cy="521622"/>
            </a:xfrm>
          </p:grpSpPr>
          <p:grpSp>
            <p:nvGrpSpPr>
              <p:cNvPr id="85" name="Group 84"/>
              <p:cNvGrpSpPr/>
              <p:nvPr/>
            </p:nvGrpSpPr>
            <p:grpSpPr>
              <a:xfrm>
                <a:off x="879612" y="27524"/>
                <a:ext cx="701894" cy="521622"/>
                <a:chOff x="879612" y="27524"/>
                <a:chExt cx="701894" cy="521622"/>
              </a:xfrm>
            </p:grpSpPr>
            <p:sp>
              <p:nvSpPr>
                <p:cNvPr id="98" name="Text Box 41"/>
                <p:cNvSpPr txBox="1"/>
                <p:nvPr/>
              </p:nvSpPr>
              <p:spPr>
                <a:xfrm>
                  <a:off x="879612" y="27524"/>
                  <a:ext cx="701894" cy="3438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ar-SA" sz="2000" b="1" dirty="0" smtClean="0">
                      <a:solidFill>
                        <a:srgbClr val="C00000"/>
                      </a:solidFill>
                      <a:effectLst/>
                      <a:latin typeface="Calibri" panose="020F0502020204030204" pitchFamily="34" charset="0"/>
                      <a:ea typeface="Calibri" panose="020F0502020204030204" pitchFamily="34" charset="0"/>
                    </a:rPr>
                    <a:t>جـ</a:t>
                  </a:r>
                  <a:r>
                    <a:rPr lang="ar-SA" sz="2000" b="1" baseline="30000" dirty="0" smtClean="0">
                      <a:solidFill>
                        <a:srgbClr val="C00000"/>
                      </a:solidFill>
                      <a:effectLst/>
                      <a:latin typeface="Calibri" panose="020F0502020204030204" pitchFamily="34" charset="0"/>
                      <a:ea typeface="Calibri" panose="020F0502020204030204" pitchFamily="34" charset="0"/>
                    </a:rPr>
                    <a:t>2</a:t>
                  </a:r>
                  <a:r>
                    <a:rPr lang="ar-SA" sz="2000" b="1" dirty="0" smtClean="0">
                      <a:solidFill>
                        <a:srgbClr val="C00000"/>
                      </a:solidFill>
                      <a:effectLst/>
                      <a:latin typeface="Calibri" panose="020F0502020204030204" pitchFamily="34" charset="0"/>
                      <a:ea typeface="Calibri" panose="020F0502020204030204" pitchFamily="34" charset="0"/>
                    </a:rPr>
                    <a:t> </a:t>
                  </a:r>
                  <a:endParaRPr lang="en-US" sz="2000" baseline="-25000" dirty="0">
                    <a:solidFill>
                      <a:srgbClr val="C00000"/>
                    </a:solidFill>
                    <a:effectLst/>
                    <a:latin typeface="Calibri" panose="020F0502020204030204" pitchFamily="34" charset="0"/>
                    <a:ea typeface="Calibri" panose="020F0502020204030204" pitchFamily="34" charset="0"/>
                  </a:endParaRPr>
                </a:p>
              </p:txBody>
            </p:sp>
            <p:sp>
              <p:nvSpPr>
                <p:cNvPr id="99" name="Text Box 42"/>
                <p:cNvSpPr txBox="1"/>
                <p:nvPr/>
              </p:nvSpPr>
              <p:spPr>
                <a:xfrm>
                  <a:off x="1140560" y="205611"/>
                  <a:ext cx="317653" cy="34353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rtl="1">
                    <a:lnSpc>
                      <a:spcPct val="107000"/>
                    </a:lnSpc>
                    <a:spcAft>
                      <a:spcPts val="800"/>
                    </a:spcAft>
                  </a:pPr>
                  <a:r>
                    <a:rPr lang="ar-SA" sz="2000" b="1" dirty="0" smtClean="0">
                      <a:solidFill>
                        <a:srgbClr val="C00000"/>
                      </a:solidFill>
                      <a:effectLst/>
                      <a:latin typeface="Calibri" panose="020F0502020204030204" pitchFamily="34" charset="0"/>
                      <a:ea typeface="Calibri" panose="020F0502020204030204" pitchFamily="34" charset="0"/>
                    </a:rPr>
                    <a:t>م</a:t>
                  </a:r>
                  <a:endParaRPr lang="en-US" sz="2000" baseline="-25000" dirty="0">
                    <a:solidFill>
                      <a:srgbClr val="C00000"/>
                    </a:solidFill>
                    <a:effectLst/>
                    <a:latin typeface="Calibri" panose="020F0502020204030204" pitchFamily="34" charset="0"/>
                    <a:ea typeface="Calibri" panose="020F0502020204030204" pitchFamily="34" charset="0"/>
                  </a:endParaRPr>
                </a:p>
              </p:txBody>
            </p:sp>
          </p:grpSp>
          <p:cxnSp>
            <p:nvCxnSpPr>
              <p:cNvPr id="91" name="Straight Connector 90"/>
              <p:cNvCxnSpPr/>
              <p:nvPr/>
            </p:nvCxnSpPr>
            <p:spPr>
              <a:xfrm>
                <a:off x="1032414" y="276347"/>
                <a:ext cx="428713" cy="516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82" name="Text Box 44"/>
            <p:cNvSpPr txBox="1"/>
            <p:nvPr/>
          </p:nvSpPr>
          <p:spPr>
            <a:xfrm>
              <a:off x="1540805" y="131674"/>
              <a:ext cx="213736" cy="34353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rtl="1">
                <a:lnSpc>
                  <a:spcPct val="107000"/>
                </a:lnSpc>
                <a:spcAft>
                  <a:spcPts val="800"/>
                </a:spcAft>
              </a:pPr>
              <a:r>
                <a:rPr lang="ar-SA" sz="2000" b="1" dirty="0" smtClean="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a:t>
              </a:r>
              <a:endParaRPr lang="en-US" sz="20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grpSp>
      <p:grpSp>
        <p:nvGrpSpPr>
          <p:cNvPr id="34" name="Group 33"/>
          <p:cNvGrpSpPr/>
          <p:nvPr/>
        </p:nvGrpSpPr>
        <p:grpSpPr>
          <a:xfrm>
            <a:off x="4091812" y="2404279"/>
            <a:ext cx="6477004" cy="526094"/>
            <a:chOff x="7323769" y="1757781"/>
            <a:chExt cx="3200295" cy="392031"/>
          </a:xfrm>
        </p:grpSpPr>
        <p:sp>
          <p:nvSpPr>
            <p:cNvPr id="38" name="Rounded Rectangle 37"/>
            <p:cNvSpPr/>
            <p:nvPr/>
          </p:nvSpPr>
          <p:spPr>
            <a:xfrm>
              <a:off x="7323769" y="1757781"/>
              <a:ext cx="3200295" cy="392031"/>
            </a:xfrm>
            <a:prstGeom prst="roundRect">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323769" y="1805378"/>
              <a:ext cx="3200295" cy="321085"/>
            </a:xfrm>
            <a:prstGeom prst="rect">
              <a:avLst/>
            </a:prstGeom>
            <a:noFill/>
          </p:spPr>
          <p:txBody>
            <a:bodyPr wrap="square" rtlCol="0">
              <a:spAutoFit/>
            </a:bodyPr>
            <a:lstStyle/>
            <a:p>
              <a:pPr algn="ctr" rtl="1"/>
              <a:r>
                <a:rPr lang="ar-SA" sz="2200" b="1" dirty="0" smtClean="0">
                  <a:solidFill>
                    <a:srgbClr val="C00000"/>
                  </a:solidFill>
                  <a:effectLst>
                    <a:outerShdw blurRad="38100" dist="38100" dir="2700000" algn="tl">
                      <a:srgbClr val="000000">
                        <a:alpha val="43137"/>
                      </a:srgbClr>
                    </a:outerShdw>
                  </a:effectLst>
                </a:rPr>
                <a:t>القدرة الكهربائية هي </a:t>
              </a:r>
              <a:r>
                <a:rPr lang="ar-SA" sz="2200" b="1" dirty="0">
                  <a:solidFill>
                    <a:srgbClr val="C00000"/>
                  </a:solidFill>
                  <a:effectLst>
                    <a:outerShdw blurRad="38100" dist="38100" dir="2700000" algn="tl">
                      <a:srgbClr val="000000">
                        <a:alpha val="43137"/>
                      </a:srgbClr>
                    </a:outerShdw>
                  </a:effectLst>
                </a:rPr>
                <a:t>الطاقة التي يستهلكها الجهاز خلال ثانية واحدة .</a:t>
              </a:r>
              <a:endParaRPr lang="en-US" sz="2200" b="1" dirty="0">
                <a:solidFill>
                  <a:srgbClr val="C00000"/>
                </a:solidFill>
                <a:effectLst>
                  <a:outerShdw blurRad="38100" dist="38100" dir="2700000" algn="tl">
                    <a:srgbClr val="000000">
                      <a:alpha val="43137"/>
                    </a:srgbClr>
                  </a:outerShdw>
                </a:effectLst>
              </a:endParaRPr>
            </a:p>
          </p:txBody>
        </p:sp>
      </p:grpSp>
      <p:sp>
        <p:nvSpPr>
          <p:cNvPr id="40" name="Text Box 44"/>
          <p:cNvSpPr txBox="1"/>
          <p:nvPr/>
        </p:nvSpPr>
        <p:spPr>
          <a:xfrm>
            <a:off x="9786029" y="1982502"/>
            <a:ext cx="1070894" cy="48565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rtl="1">
              <a:lnSpc>
                <a:spcPct val="107000"/>
              </a:lnSpc>
              <a:spcAft>
                <a:spcPts val="800"/>
              </a:spcAft>
            </a:pPr>
            <a:r>
              <a:rPr lang="ar-SA" sz="2000" b="1" dirty="0" smtClean="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أو</a:t>
            </a:r>
            <a:endParaRPr lang="en-US" sz="20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964534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out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right)">
                                      <p:cBhvr>
                                        <p:cTn id="12" dur="500"/>
                                        <p:tgtEl>
                                          <p:spTgt spid="40"/>
                                        </p:tgtEl>
                                      </p:cBhvr>
                                    </p:animEffect>
                                  </p:childTnLst>
                                </p:cTn>
                              </p:par>
                            </p:childTnLst>
                          </p:cTn>
                        </p:par>
                        <p:par>
                          <p:cTn id="13" fill="hold">
                            <p:stCondLst>
                              <p:cond delay="500"/>
                            </p:stCondLst>
                            <p:childTnLst>
                              <p:par>
                                <p:cTn id="14" presetID="16" presetClass="entr" presetSubtype="37" fill="hold"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barn(outVertical)">
                                      <p:cBhvr>
                                        <p:cTn id="16" dur="500"/>
                                        <p:tgtEl>
                                          <p:spTgt spid="34"/>
                                        </p:tgtEl>
                                      </p:cBhvr>
                                    </p:animEffec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wipe(right)">
                                      <p:cBhvr>
                                        <p:cTn id="25" dur="500"/>
                                        <p:tgtEl>
                                          <p:spTgt spid="4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wipe(right)">
                                      <p:cBhvr>
                                        <p:cTn id="30" dur="500"/>
                                        <p:tgtEl>
                                          <p:spTgt spid="5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71"/>
                                        </p:tgtEl>
                                        <p:attrNameLst>
                                          <p:attrName>style.visibility</p:attrName>
                                        </p:attrNameLst>
                                      </p:cBhvr>
                                      <p:to>
                                        <p:strVal val="visible"/>
                                      </p:to>
                                    </p:set>
                                    <p:animEffect transition="in" filter="wipe(right)">
                                      <p:cBhvr>
                                        <p:cTn id="35" dur="500"/>
                                        <p:tgtEl>
                                          <p:spTgt spid="7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73"/>
                                        </p:tgtEl>
                                        <p:attrNameLst>
                                          <p:attrName>style.visibility</p:attrName>
                                        </p:attrNameLst>
                                      </p:cBhvr>
                                      <p:to>
                                        <p:strVal val="visible"/>
                                      </p:to>
                                    </p:set>
                                    <p:animEffect transition="in" filter="wipe(right)">
                                      <p:cBhvr>
                                        <p:cTn id="40" dur="500"/>
                                        <p:tgtEl>
                                          <p:spTgt spid="7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nodeType="click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right)">
                                      <p:cBhvr>
                                        <p:cTn id="45" dur="500"/>
                                        <p:tgtEl>
                                          <p:spTgt spid="74"/>
                                        </p:tgtEl>
                                      </p:cBhvr>
                                    </p:animEffect>
                                  </p:childTnLst>
                                </p:cTn>
                              </p:par>
                            </p:childTnLst>
                          </p:cTn>
                        </p:par>
                        <p:par>
                          <p:cTn id="46" fill="hold">
                            <p:stCondLst>
                              <p:cond delay="500"/>
                            </p:stCondLst>
                            <p:childTnLst>
                              <p:par>
                                <p:cTn id="47" presetID="16" presetClass="entr" presetSubtype="37" fill="hold" grpId="0" nodeType="afterEffect">
                                  <p:stCondLst>
                                    <p:cond delay="0"/>
                                  </p:stCondLst>
                                  <p:childTnLst>
                                    <p:set>
                                      <p:cBhvr>
                                        <p:cTn id="48" dur="1" fill="hold">
                                          <p:stCondLst>
                                            <p:cond delay="0"/>
                                          </p:stCondLst>
                                        </p:cTn>
                                        <p:tgtEl>
                                          <p:spTgt spid="69"/>
                                        </p:tgtEl>
                                        <p:attrNameLst>
                                          <p:attrName>style.visibility</p:attrName>
                                        </p:attrNameLst>
                                      </p:cBhvr>
                                      <p:to>
                                        <p:strVal val="visible"/>
                                      </p:to>
                                    </p:set>
                                    <p:animEffect transition="in" filter="barn(outVertical)">
                                      <p:cBhvr>
                                        <p:cTn id="49"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1" grpId="0"/>
      <p:bldP spid="73"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7729269" y="560873"/>
            <a:ext cx="2938732" cy="4987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auto">
              <a:spcAft>
                <a:spcPts val="0"/>
              </a:spcAft>
            </a:pPr>
            <a:r>
              <a:rPr lang="ar-SA" sz="2400" b="1" dirty="0">
                <a:solidFill>
                  <a:srgbClr val="002060"/>
                </a:solidFill>
                <a:effectLst>
                  <a:outerShdw blurRad="38100" dist="38100" dir="2700000" algn="tl">
                    <a:srgbClr val="000000">
                      <a:alpha val="43137"/>
                    </a:srgbClr>
                  </a:outerShdw>
                </a:effectLst>
                <a:latin typeface="Calibri" panose="020F0502020204030204" pitchFamily="34" charset="0"/>
              </a:rPr>
              <a:t>الطاقة والقدرة الكهربائية</a:t>
            </a:r>
            <a:endParaRPr lang="en-US" sz="2400" b="1" dirty="0">
              <a:solidFill>
                <a:srgbClr val="002060"/>
              </a:solidFill>
              <a:effectLst>
                <a:outerShdw blurRad="38100" dist="38100" dir="2700000" algn="tl">
                  <a:srgbClr val="000000">
                    <a:alpha val="43137"/>
                  </a:srgbClr>
                </a:outerShdw>
              </a:effectLst>
              <a:latin typeface="Calibri" panose="020F0502020204030204" pitchFamily="34" charset="0"/>
            </a:endParaRPr>
          </a:p>
        </p:txBody>
      </p:sp>
      <p:sp>
        <p:nvSpPr>
          <p:cNvPr id="11" name="Rectangle 10"/>
          <p:cNvSpPr/>
          <p:nvPr/>
        </p:nvSpPr>
        <p:spPr>
          <a:xfrm>
            <a:off x="8369855" y="1128041"/>
            <a:ext cx="1661992" cy="43088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a-ET" sz="2200" b="1" spc="50" dirty="0" smtClean="0">
                <a:ln w="11430"/>
                <a:solidFill>
                  <a:srgbClr val="C00000"/>
                </a:solidFill>
              </a:rPr>
              <a:t>مثال </a:t>
            </a:r>
            <a:r>
              <a:rPr lang="ar-SA" sz="2200" b="1" spc="50" dirty="0" smtClean="0">
                <a:ln w="11430"/>
                <a:solidFill>
                  <a:srgbClr val="C00000"/>
                </a:solidFill>
              </a:rPr>
              <a:t>2</a:t>
            </a:r>
            <a:endParaRPr lang="en-US" sz="2200" b="1" spc="50" dirty="0">
              <a:ln w="11430"/>
              <a:solidFill>
                <a:srgbClr val="C00000"/>
              </a:solidFill>
            </a:endParaRPr>
          </a:p>
        </p:txBody>
      </p:sp>
      <p:pic>
        <p:nvPicPr>
          <p:cNvPr id="12" name="Picture 11" descr="question-mark.png"/>
          <p:cNvPicPr>
            <a:picLocks noChangeAspect="1"/>
          </p:cNvPicPr>
          <p:nvPr/>
        </p:nvPicPr>
        <p:blipFill>
          <a:blip r:embed="rId2" cstate="print"/>
          <a:stretch>
            <a:fillRect/>
          </a:stretch>
        </p:blipFill>
        <p:spPr>
          <a:xfrm>
            <a:off x="9951311" y="1186450"/>
            <a:ext cx="856061" cy="856061"/>
          </a:xfrm>
          <a:prstGeom prst="rect">
            <a:avLst/>
          </a:prstGeom>
        </p:spPr>
      </p:pic>
      <p:sp>
        <p:nvSpPr>
          <p:cNvPr id="13" name="Rectangle 12"/>
          <p:cNvSpPr>
            <a:spLocks noChangeArrowheads="1"/>
          </p:cNvSpPr>
          <p:nvPr/>
        </p:nvSpPr>
        <p:spPr bwMode="auto">
          <a:xfrm>
            <a:off x="1682886" y="1530827"/>
            <a:ext cx="8315544" cy="679653"/>
          </a:xfrm>
          <a:prstGeom prst="rect">
            <a:avLst/>
          </a:prstGeom>
          <a:noFill/>
          <a:ln>
            <a:noFill/>
          </a:ln>
          <a:effectLst/>
        </p:spPr>
        <p:txBody>
          <a:bodyPr vert="horz" wrap="square" lIns="91440" tIns="0" rIns="9144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rtl="1"/>
            <a:r>
              <a:rPr lang="ar-SA" altLang="en-US" sz="2000" b="1" dirty="0" smtClean="0">
                <a:latin typeface="+mj-lt"/>
                <a:cs typeface="Times New Roman" panose="02020603050405020304" pitchFamily="18" charset="0"/>
              </a:rPr>
              <a:t>في الشكل، دارة كهربائية تحتوي على بطارية، ومفتاح، وجهاز أميتر قراءته 0.05 أمبير، ومقاومة قيمتها 100 أوم ومصباح.</a:t>
            </a:r>
            <a:endParaRPr kumimoji="0" lang="en-US" altLang="en-US" sz="2000" b="1" i="0" u="none" strike="noStrike" cap="none" normalizeH="0" baseline="0" dirty="0" smtClean="0">
              <a:ln>
                <a:noFill/>
              </a:ln>
              <a:effectLst/>
              <a:latin typeface="+mj-lt"/>
              <a:cs typeface="Times New Roman" panose="02020603050405020304" pitchFamily="18" charset="0"/>
            </a:endParaRPr>
          </a:p>
        </p:txBody>
      </p:sp>
      <p:grpSp>
        <p:nvGrpSpPr>
          <p:cNvPr id="63" name="Group 62"/>
          <p:cNvGrpSpPr/>
          <p:nvPr/>
        </p:nvGrpSpPr>
        <p:grpSpPr>
          <a:xfrm>
            <a:off x="2038226" y="2602926"/>
            <a:ext cx="3357172" cy="2188363"/>
            <a:chOff x="3477477" y="2154682"/>
            <a:chExt cx="3357172" cy="2188363"/>
          </a:xfrm>
        </p:grpSpPr>
        <p:grpSp>
          <p:nvGrpSpPr>
            <p:cNvPr id="14" name="Group 13"/>
            <p:cNvGrpSpPr/>
            <p:nvPr/>
          </p:nvGrpSpPr>
          <p:grpSpPr>
            <a:xfrm>
              <a:off x="3724337" y="2154682"/>
              <a:ext cx="3110312" cy="2188363"/>
              <a:chOff x="2183343" y="1929050"/>
              <a:chExt cx="2328475" cy="1670519"/>
            </a:xfrm>
          </p:grpSpPr>
          <p:cxnSp>
            <p:nvCxnSpPr>
              <p:cNvPr id="15" name="Straight Connector 14"/>
              <p:cNvCxnSpPr/>
              <p:nvPr/>
            </p:nvCxnSpPr>
            <p:spPr>
              <a:xfrm>
                <a:off x="3262976" y="2201354"/>
                <a:ext cx="10707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2196324" y="1929050"/>
                <a:ext cx="1066653" cy="548640"/>
                <a:chOff x="-447756" y="0"/>
                <a:chExt cx="819436" cy="324000"/>
              </a:xfrm>
            </p:grpSpPr>
            <p:grpSp>
              <p:nvGrpSpPr>
                <p:cNvPr id="34" name="Group 33"/>
                <p:cNvGrpSpPr/>
                <p:nvPr/>
              </p:nvGrpSpPr>
              <p:grpSpPr>
                <a:xfrm>
                  <a:off x="-447756" y="0"/>
                  <a:ext cx="771756" cy="324000"/>
                  <a:chOff x="-447756" y="0"/>
                  <a:chExt cx="771756" cy="324000"/>
                </a:xfrm>
              </p:grpSpPr>
              <p:cxnSp>
                <p:nvCxnSpPr>
                  <p:cNvPr id="39" name="Straight Connector 38"/>
                  <p:cNvCxnSpPr/>
                  <p:nvPr/>
                </p:nvCxnSpPr>
                <p:spPr>
                  <a:xfrm>
                    <a:off x="-447756" y="161999"/>
                    <a:ext cx="77175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160934" y="162000"/>
                    <a:ext cx="32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8" name="Straight Connector 37"/>
                <p:cNvCxnSpPr/>
                <p:nvPr/>
              </p:nvCxnSpPr>
              <p:spPr>
                <a:xfrm rot="5400000">
                  <a:off x="299680" y="160809"/>
                  <a:ext cx="14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7" name="Straight Connector 16"/>
              <p:cNvCxnSpPr/>
              <p:nvPr/>
            </p:nvCxnSpPr>
            <p:spPr>
              <a:xfrm flipV="1">
                <a:off x="2184357" y="2201948"/>
                <a:ext cx="11967" cy="1161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32" idx="2"/>
              </p:cNvCxnSpPr>
              <p:nvPr/>
            </p:nvCxnSpPr>
            <p:spPr>
              <a:xfrm flipH="1" flipV="1">
                <a:off x="2183343" y="3363824"/>
                <a:ext cx="507970" cy="378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2691313" y="3142369"/>
                <a:ext cx="446835" cy="457200"/>
                <a:chOff x="117964" y="0"/>
                <a:chExt cx="288000" cy="299720"/>
              </a:xfrm>
            </p:grpSpPr>
            <p:grpSp>
              <p:nvGrpSpPr>
                <p:cNvPr id="29" name="Group 28"/>
                <p:cNvGrpSpPr/>
                <p:nvPr/>
              </p:nvGrpSpPr>
              <p:grpSpPr>
                <a:xfrm>
                  <a:off x="117964" y="0"/>
                  <a:ext cx="288000" cy="299720"/>
                  <a:chOff x="-211220" y="0"/>
                  <a:chExt cx="288000" cy="299720"/>
                </a:xfrm>
              </p:grpSpPr>
              <p:sp>
                <p:nvSpPr>
                  <p:cNvPr id="32" name="Oval 31"/>
                  <p:cNvSpPr/>
                  <p:nvPr/>
                </p:nvSpPr>
                <p:spPr>
                  <a:xfrm>
                    <a:off x="-211220" y="3658"/>
                    <a:ext cx="288000" cy="28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3" name="Text Box 62"/>
                  <p:cNvSpPr txBox="1"/>
                  <p:nvPr/>
                </p:nvSpPr>
                <p:spPr>
                  <a:xfrm>
                    <a:off x="-208600" y="0"/>
                    <a:ext cx="274320" cy="29972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11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p:txBody>
              </p:sp>
            </p:grpSp>
            <p:cxnSp>
              <p:nvCxnSpPr>
                <p:cNvPr id="30" name="Straight Connector 29"/>
                <p:cNvCxnSpPr/>
                <p:nvPr/>
              </p:nvCxnSpPr>
              <p:spPr>
                <a:xfrm flipV="1">
                  <a:off x="164478" y="40234"/>
                  <a:ext cx="196215" cy="2152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flipV="1">
                  <a:off x="153506" y="47549"/>
                  <a:ext cx="208280" cy="2076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0" name="Straight Connector 19"/>
              <p:cNvCxnSpPr>
                <a:endCxn id="33" idx="3"/>
              </p:cNvCxnSpPr>
              <p:nvPr/>
            </p:nvCxnSpPr>
            <p:spPr>
              <a:xfrm flipH="1" flipV="1">
                <a:off x="3120989" y="3370970"/>
                <a:ext cx="295338" cy="23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rot="16200000" flipH="1">
                <a:off x="3798865" y="2691598"/>
                <a:ext cx="1201182" cy="224724"/>
                <a:chOff x="-99897" y="0"/>
                <a:chExt cx="1201182" cy="224724"/>
              </a:xfrm>
            </p:grpSpPr>
            <p:grpSp>
              <p:nvGrpSpPr>
                <p:cNvPr id="22" name="Group 21"/>
                <p:cNvGrpSpPr/>
                <p:nvPr/>
              </p:nvGrpSpPr>
              <p:grpSpPr>
                <a:xfrm>
                  <a:off x="-99897" y="34290"/>
                  <a:ext cx="1201182" cy="190434"/>
                  <a:chOff x="-99941" y="0"/>
                  <a:chExt cx="1201712" cy="190734"/>
                </a:xfrm>
              </p:grpSpPr>
              <p:grpSp>
                <p:nvGrpSpPr>
                  <p:cNvPr id="25" name="Group 24"/>
                  <p:cNvGrpSpPr/>
                  <p:nvPr/>
                </p:nvGrpSpPr>
                <p:grpSpPr>
                  <a:xfrm>
                    <a:off x="-99941" y="3123"/>
                    <a:ext cx="1201712" cy="6417"/>
                    <a:chOff x="-99978" y="88933"/>
                    <a:chExt cx="1202154" cy="6417"/>
                  </a:xfrm>
                </p:grpSpPr>
                <p:cxnSp>
                  <p:nvCxnSpPr>
                    <p:cNvPr id="27" name="Straight Connector 26"/>
                    <p:cNvCxnSpPr/>
                    <p:nvPr/>
                  </p:nvCxnSpPr>
                  <p:spPr>
                    <a:xfrm rot="16200000">
                      <a:off x="111945" y="-116705"/>
                      <a:ext cx="132" cy="4239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861730" y="-151513"/>
                      <a:ext cx="0" cy="4808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6" name="Straight Connector 25"/>
                  <p:cNvCxnSpPr/>
                  <p:nvPr/>
                </p:nvCxnSpPr>
                <p:spPr>
                  <a:xfrm>
                    <a:off x="325369" y="0"/>
                    <a:ext cx="280491" cy="1907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 name="Oval 22"/>
                <p:cNvSpPr/>
                <p:nvPr/>
              </p:nvSpPr>
              <p:spPr>
                <a:xfrm>
                  <a:off x="293370" y="0"/>
                  <a:ext cx="71755" cy="7175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4" name="Oval 23"/>
                <p:cNvSpPr/>
                <p:nvPr/>
              </p:nvSpPr>
              <p:spPr>
                <a:xfrm>
                  <a:off x="563880" y="0"/>
                  <a:ext cx="71755" cy="7175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grpSp>
          <p:nvGrpSpPr>
            <p:cNvPr id="41" name="Group 40"/>
            <p:cNvGrpSpPr/>
            <p:nvPr/>
          </p:nvGrpSpPr>
          <p:grpSpPr>
            <a:xfrm>
              <a:off x="5410753" y="3976835"/>
              <a:ext cx="784226" cy="169548"/>
              <a:chOff x="0" y="0"/>
              <a:chExt cx="784226" cy="169548"/>
            </a:xfrm>
          </p:grpSpPr>
          <p:cxnSp>
            <p:nvCxnSpPr>
              <p:cNvPr id="43" name="Straight Connector 42"/>
              <p:cNvCxnSpPr/>
              <p:nvPr/>
            </p:nvCxnSpPr>
            <p:spPr>
              <a:xfrm flipV="1">
                <a:off x="0" y="82631"/>
                <a:ext cx="100965" cy="1905"/>
              </a:xfrm>
              <a:prstGeom prst="line">
                <a:avLst/>
              </a:prstGeom>
              <a:ln w="19050" cap="rnd">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103266" y="3096"/>
                <a:ext cx="38259" cy="78105"/>
              </a:xfrm>
              <a:prstGeom prst="line">
                <a:avLst/>
              </a:prstGeom>
              <a:ln w="19050" cap="rnd">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222568" y="3097"/>
                <a:ext cx="86517" cy="163354"/>
              </a:xfrm>
              <a:prstGeom prst="line">
                <a:avLst/>
              </a:prstGeom>
              <a:ln w="19050" cap="rnd">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389256" y="3097"/>
                <a:ext cx="86517" cy="163354"/>
              </a:xfrm>
              <a:prstGeom prst="line">
                <a:avLst/>
              </a:prstGeom>
              <a:ln w="19050" cap="rnd">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555944" y="3097"/>
                <a:ext cx="86517" cy="163354"/>
              </a:xfrm>
              <a:prstGeom prst="line">
                <a:avLst/>
              </a:prstGeom>
              <a:ln w="19050" cap="rnd">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683261" y="85487"/>
                <a:ext cx="100965" cy="1905"/>
              </a:xfrm>
              <a:prstGeom prst="line">
                <a:avLst/>
              </a:prstGeom>
              <a:ln w="19050" cap="rnd">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flipV="1">
                <a:off x="141685" y="3097"/>
                <a:ext cx="76121" cy="162402"/>
              </a:xfrm>
              <a:prstGeom prst="line">
                <a:avLst/>
              </a:prstGeom>
              <a:ln w="19050" cap="rnd">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flipV="1">
                <a:off x="310553" y="0"/>
                <a:ext cx="76121" cy="162402"/>
              </a:xfrm>
              <a:prstGeom prst="line">
                <a:avLst/>
              </a:prstGeom>
              <a:ln w="19050" cap="rnd">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477241" y="7146"/>
                <a:ext cx="76121" cy="162402"/>
              </a:xfrm>
              <a:prstGeom prst="line">
                <a:avLst/>
              </a:prstGeom>
              <a:ln w="19050" cap="rnd">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flipV="1">
                <a:off x="644801" y="7146"/>
                <a:ext cx="38259" cy="78105"/>
              </a:xfrm>
              <a:prstGeom prst="line">
                <a:avLst/>
              </a:prstGeom>
              <a:ln w="19050" cap="rnd">
                <a:solidFill>
                  <a:schemeClr val="tx1"/>
                </a:solidFill>
                <a:headEnd type="none"/>
              </a:ln>
            </p:spPr>
            <p:style>
              <a:lnRef idx="1">
                <a:schemeClr val="accent1"/>
              </a:lnRef>
              <a:fillRef idx="0">
                <a:schemeClr val="accent1"/>
              </a:fillRef>
              <a:effectRef idx="0">
                <a:schemeClr val="accent1"/>
              </a:effectRef>
              <a:fontRef idx="minor">
                <a:schemeClr val="tx1"/>
              </a:fontRef>
            </p:style>
          </p:cxnSp>
        </p:grpSp>
        <p:cxnSp>
          <p:nvCxnSpPr>
            <p:cNvPr id="53" name="Straight Connector 52"/>
            <p:cNvCxnSpPr/>
            <p:nvPr/>
          </p:nvCxnSpPr>
          <p:spPr>
            <a:xfrm flipH="1" flipV="1">
              <a:off x="6158257" y="4061000"/>
              <a:ext cx="438486" cy="24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7" name="Group 56"/>
            <p:cNvGrpSpPr/>
            <p:nvPr/>
          </p:nvGrpSpPr>
          <p:grpSpPr>
            <a:xfrm>
              <a:off x="3477477" y="3024857"/>
              <a:ext cx="612391" cy="628607"/>
              <a:chOff x="-2" y="3658"/>
              <a:chExt cx="316298" cy="313803"/>
            </a:xfrm>
          </p:grpSpPr>
          <p:sp>
            <p:nvSpPr>
              <p:cNvPr id="61" name="Oval 60"/>
              <p:cNvSpPr/>
              <p:nvPr/>
            </p:nvSpPr>
            <p:spPr>
              <a:xfrm>
                <a:off x="-2" y="3658"/>
                <a:ext cx="283371" cy="27388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2" name="Text Box 68"/>
              <p:cNvSpPr txBox="1"/>
              <p:nvPr/>
            </p:nvSpPr>
            <p:spPr>
              <a:xfrm>
                <a:off x="41976" y="17741"/>
                <a:ext cx="274320" cy="29972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500" dirty="0">
                    <a:effectLst/>
                    <a:latin typeface="Calibri" panose="020F0502020204030204" pitchFamily="34" charset="0"/>
                    <a:ea typeface="Calibri" panose="020F0502020204030204" pitchFamily="34" charset="0"/>
                    <a:cs typeface="Arial" panose="020B0604020202020204" pitchFamily="34" charset="0"/>
                  </a:rPr>
                  <a:t>A</a:t>
                </a:r>
              </a:p>
            </p:txBody>
          </p:sp>
        </p:grpSp>
      </p:grpSp>
      <p:sp>
        <p:nvSpPr>
          <p:cNvPr id="64" name="Rectangle 63"/>
          <p:cNvSpPr>
            <a:spLocks noChangeArrowheads="1"/>
          </p:cNvSpPr>
          <p:nvPr/>
        </p:nvSpPr>
        <p:spPr bwMode="auto">
          <a:xfrm>
            <a:off x="5395398" y="2281941"/>
            <a:ext cx="4603032" cy="371876"/>
          </a:xfrm>
          <a:prstGeom prst="rect">
            <a:avLst/>
          </a:prstGeom>
          <a:noFill/>
          <a:ln>
            <a:noFill/>
          </a:ln>
          <a:effectLst/>
        </p:spPr>
        <p:txBody>
          <a:bodyPr vert="horz" wrap="square" lIns="91440" tIns="0" rIns="9144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Low" rtl="1"/>
            <a:r>
              <a:rPr lang="ar-SA" altLang="en-US" sz="2000" b="1" dirty="0" smtClean="0">
                <a:latin typeface="+mj-lt"/>
                <a:cs typeface="Times New Roman" panose="02020603050405020304" pitchFamily="18" charset="0"/>
              </a:rPr>
              <a:t>(أ) احسب فرق الجهد بين طرفيّ المقاومة.</a:t>
            </a:r>
            <a:endParaRPr kumimoji="0" lang="en-US" altLang="en-US" sz="2000" b="1" i="0" u="none" strike="noStrike" cap="none" normalizeH="0" baseline="0" dirty="0" smtClean="0">
              <a:ln>
                <a:noFill/>
              </a:ln>
              <a:effectLst/>
              <a:latin typeface="+mj-lt"/>
              <a:cs typeface="Times New Roman" panose="02020603050405020304" pitchFamily="18" charset="0"/>
            </a:endParaRPr>
          </a:p>
        </p:txBody>
      </p:sp>
      <p:sp>
        <p:nvSpPr>
          <p:cNvPr id="65" name="Rectangle 64"/>
          <p:cNvSpPr>
            <a:spLocks noChangeArrowheads="1"/>
          </p:cNvSpPr>
          <p:nvPr/>
        </p:nvSpPr>
        <p:spPr bwMode="auto">
          <a:xfrm>
            <a:off x="8161505" y="2815130"/>
            <a:ext cx="1331085" cy="371876"/>
          </a:xfrm>
          <a:prstGeom prst="rect">
            <a:avLst/>
          </a:prstGeom>
          <a:noFill/>
          <a:ln>
            <a:noFill/>
          </a:ln>
          <a:effectLst/>
        </p:spPr>
        <p:txBody>
          <a:bodyPr vert="horz" wrap="square" lIns="91440" tIns="0" rIns="9144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Low" rtl="1"/>
            <a:r>
              <a:rPr lang="ar-SA" altLang="en-US" sz="2000" b="1" dirty="0" smtClean="0">
                <a:solidFill>
                  <a:srgbClr val="C00000"/>
                </a:solidFill>
                <a:latin typeface="+mj-lt"/>
                <a:cs typeface="Times New Roman" panose="02020603050405020304" pitchFamily="18" charset="0"/>
              </a:rPr>
              <a:t>جـ = ت × م</a:t>
            </a:r>
            <a:endParaRPr kumimoji="0" lang="en-US" altLang="en-US" sz="2000" b="1" i="0" u="none" strike="noStrike" cap="none" normalizeH="0" baseline="0" dirty="0" smtClean="0">
              <a:ln>
                <a:noFill/>
              </a:ln>
              <a:solidFill>
                <a:srgbClr val="C00000"/>
              </a:solidFill>
              <a:effectLst/>
              <a:latin typeface="+mj-lt"/>
              <a:cs typeface="Times New Roman" panose="02020603050405020304" pitchFamily="18" charset="0"/>
            </a:endParaRPr>
          </a:p>
        </p:txBody>
      </p:sp>
      <p:sp>
        <p:nvSpPr>
          <p:cNvPr id="66" name="Rectangle 65"/>
          <p:cNvSpPr>
            <a:spLocks noChangeArrowheads="1"/>
          </p:cNvSpPr>
          <p:nvPr/>
        </p:nvSpPr>
        <p:spPr bwMode="auto">
          <a:xfrm>
            <a:off x="7199673" y="3347062"/>
            <a:ext cx="2166458" cy="371876"/>
          </a:xfrm>
          <a:prstGeom prst="rect">
            <a:avLst/>
          </a:prstGeom>
          <a:noFill/>
          <a:ln>
            <a:noFill/>
          </a:ln>
          <a:effectLst/>
        </p:spPr>
        <p:txBody>
          <a:bodyPr vert="horz" wrap="square" lIns="91440" tIns="0" rIns="9144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Low" rtl="1"/>
            <a:r>
              <a:rPr lang="ar-SA" altLang="en-US" sz="2000" b="1" dirty="0" smtClean="0">
                <a:solidFill>
                  <a:srgbClr val="C00000"/>
                </a:solidFill>
                <a:latin typeface="+mj-lt"/>
                <a:cs typeface="Times New Roman" panose="02020603050405020304" pitchFamily="18" charset="0"/>
              </a:rPr>
              <a:t>  = 0.05 × 100</a:t>
            </a:r>
            <a:endParaRPr kumimoji="0" lang="en-US" altLang="en-US" sz="2000" b="1" i="0" u="none" strike="noStrike" cap="none" normalizeH="0" baseline="0" dirty="0" smtClean="0">
              <a:ln>
                <a:noFill/>
              </a:ln>
              <a:solidFill>
                <a:srgbClr val="C00000"/>
              </a:solidFill>
              <a:effectLst/>
              <a:latin typeface="+mj-lt"/>
              <a:cs typeface="Times New Roman" panose="02020603050405020304" pitchFamily="18" charset="0"/>
            </a:endParaRPr>
          </a:p>
        </p:txBody>
      </p:sp>
      <p:sp>
        <p:nvSpPr>
          <p:cNvPr id="67" name="Rectangle 66"/>
          <p:cNvSpPr>
            <a:spLocks noChangeArrowheads="1"/>
          </p:cNvSpPr>
          <p:nvPr/>
        </p:nvSpPr>
        <p:spPr bwMode="auto">
          <a:xfrm>
            <a:off x="7199673" y="3840857"/>
            <a:ext cx="2166458" cy="371876"/>
          </a:xfrm>
          <a:prstGeom prst="rect">
            <a:avLst/>
          </a:prstGeom>
          <a:noFill/>
          <a:ln>
            <a:noFill/>
          </a:ln>
          <a:effectLst/>
        </p:spPr>
        <p:txBody>
          <a:bodyPr vert="horz" wrap="square" lIns="91440" tIns="0" rIns="9144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Low" rtl="1"/>
            <a:r>
              <a:rPr lang="ar-SA" altLang="en-US" sz="2000" b="1" dirty="0" smtClean="0">
                <a:solidFill>
                  <a:srgbClr val="C00000"/>
                </a:solidFill>
                <a:latin typeface="+mj-lt"/>
                <a:cs typeface="Times New Roman" panose="02020603050405020304" pitchFamily="18" charset="0"/>
              </a:rPr>
              <a:t>  = 5 فولت</a:t>
            </a:r>
            <a:endParaRPr kumimoji="0" lang="en-US" altLang="en-US" sz="2000" b="1" i="0" u="none" strike="noStrike" cap="none" normalizeH="0" baseline="0" dirty="0" smtClean="0">
              <a:ln>
                <a:noFill/>
              </a:ln>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627841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wipe(right)">
                                      <p:cBhvr>
                                        <p:cTn id="15" dur="500"/>
                                        <p:tgtEl>
                                          <p:spTgt spid="13">
                                            <p:txEl>
                                              <p:pRg st="0" end="0"/>
                                            </p:txEl>
                                          </p:spTgt>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63"/>
                                        </p:tgtEl>
                                        <p:attrNameLst>
                                          <p:attrName>style.visibility</p:attrName>
                                        </p:attrNameLst>
                                      </p:cBhvr>
                                      <p:to>
                                        <p:strVal val="visible"/>
                                      </p:to>
                                    </p:set>
                                    <p:animEffect transition="in" filter="wipe(down)">
                                      <p:cBhvr>
                                        <p:cTn id="19" dur="500"/>
                                        <p:tgtEl>
                                          <p:spTgt spid="6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64">
                                            <p:txEl>
                                              <p:pRg st="0" end="0"/>
                                            </p:txEl>
                                          </p:spTgt>
                                        </p:tgtEl>
                                        <p:attrNameLst>
                                          <p:attrName>style.visibility</p:attrName>
                                        </p:attrNameLst>
                                      </p:cBhvr>
                                      <p:to>
                                        <p:strVal val="visible"/>
                                      </p:to>
                                    </p:set>
                                    <p:animEffect transition="in" filter="wipe(right)">
                                      <p:cBhvr>
                                        <p:cTn id="24" dur="500"/>
                                        <p:tgtEl>
                                          <p:spTgt spid="6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65">
                                            <p:txEl>
                                              <p:pRg st="0" end="0"/>
                                            </p:txEl>
                                          </p:spTgt>
                                        </p:tgtEl>
                                        <p:attrNameLst>
                                          <p:attrName>style.visibility</p:attrName>
                                        </p:attrNameLst>
                                      </p:cBhvr>
                                      <p:to>
                                        <p:strVal val="visible"/>
                                      </p:to>
                                    </p:set>
                                    <p:animEffect transition="in" filter="wipe(right)">
                                      <p:cBhvr>
                                        <p:cTn id="29" dur="500"/>
                                        <p:tgtEl>
                                          <p:spTgt spid="6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nodeType="clickEffect">
                                  <p:stCondLst>
                                    <p:cond delay="0"/>
                                  </p:stCondLst>
                                  <p:childTnLst>
                                    <p:set>
                                      <p:cBhvr>
                                        <p:cTn id="33" dur="1" fill="hold">
                                          <p:stCondLst>
                                            <p:cond delay="0"/>
                                          </p:stCondLst>
                                        </p:cTn>
                                        <p:tgtEl>
                                          <p:spTgt spid="66">
                                            <p:txEl>
                                              <p:pRg st="0" end="0"/>
                                            </p:txEl>
                                          </p:spTgt>
                                        </p:tgtEl>
                                        <p:attrNameLst>
                                          <p:attrName>style.visibility</p:attrName>
                                        </p:attrNameLst>
                                      </p:cBhvr>
                                      <p:to>
                                        <p:strVal val="visible"/>
                                      </p:to>
                                    </p:set>
                                    <p:animEffect transition="in" filter="wipe(right)">
                                      <p:cBhvr>
                                        <p:cTn id="34" dur="500"/>
                                        <p:tgtEl>
                                          <p:spTgt spid="66">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nodeType="clickEffect">
                                  <p:stCondLst>
                                    <p:cond delay="0"/>
                                  </p:stCondLst>
                                  <p:childTnLst>
                                    <p:set>
                                      <p:cBhvr>
                                        <p:cTn id="38" dur="1" fill="hold">
                                          <p:stCondLst>
                                            <p:cond delay="0"/>
                                          </p:stCondLst>
                                        </p:cTn>
                                        <p:tgtEl>
                                          <p:spTgt spid="67">
                                            <p:txEl>
                                              <p:pRg st="0" end="0"/>
                                            </p:txEl>
                                          </p:spTgt>
                                        </p:tgtEl>
                                        <p:attrNameLst>
                                          <p:attrName>style.visibility</p:attrName>
                                        </p:attrNameLst>
                                      </p:cBhvr>
                                      <p:to>
                                        <p:strVal val="visible"/>
                                      </p:to>
                                    </p:set>
                                    <p:animEffect transition="in" filter="wipe(right)">
                                      <p:cBhvr>
                                        <p:cTn id="39" dur="500"/>
                                        <p:tgtEl>
                                          <p:spTgt spid="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7729269" y="560873"/>
            <a:ext cx="2938732" cy="4987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auto">
              <a:spcAft>
                <a:spcPts val="0"/>
              </a:spcAft>
            </a:pPr>
            <a:r>
              <a:rPr lang="ar-SA" sz="2400" b="1" dirty="0">
                <a:solidFill>
                  <a:srgbClr val="002060"/>
                </a:solidFill>
                <a:effectLst>
                  <a:outerShdw blurRad="38100" dist="38100" dir="2700000" algn="tl">
                    <a:srgbClr val="000000">
                      <a:alpha val="43137"/>
                    </a:srgbClr>
                  </a:outerShdw>
                </a:effectLst>
                <a:latin typeface="Calibri" panose="020F0502020204030204" pitchFamily="34" charset="0"/>
              </a:rPr>
              <a:t>الطاقة والقدرة الكهربائية</a:t>
            </a:r>
            <a:endParaRPr lang="en-US" sz="2400" b="1" dirty="0">
              <a:solidFill>
                <a:srgbClr val="002060"/>
              </a:solidFill>
              <a:effectLst>
                <a:outerShdw blurRad="38100" dist="38100" dir="2700000" algn="tl">
                  <a:srgbClr val="000000">
                    <a:alpha val="43137"/>
                  </a:srgbClr>
                </a:outerShdw>
              </a:effectLst>
              <a:latin typeface="Calibri" panose="020F0502020204030204" pitchFamily="34" charset="0"/>
            </a:endParaRPr>
          </a:p>
        </p:txBody>
      </p:sp>
      <p:sp>
        <p:nvSpPr>
          <p:cNvPr id="11" name="Rectangle 10"/>
          <p:cNvSpPr/>
          <p:nvPr/>
        </p:nvSpPr>
        <p:spPr>
          <a:xfrm>
            <a:off x="8369855" y="1128041"/>
            <a:ext cx="1661992" cy="43088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a-ET" sz="2200" b="1" spc="50" dirty="0" smtClean="0">
                <a:ln w="11430"/>
                <a:solidFill>
                  <a:srgbClr val="C00000"/>
                </a:solidFill>
              </a:rPr>
              <a:t>مثال </a:t>
            </a:r>
            <a:r>
              <a:rPr lang="ar-SA" sz="2200" b="1" spc="50" dirty="0" smtClean="0">
                <a:ln w="11430"/>
                <a:solidFill>
                  <a:srgbClr val="C00000"/>
                </a:solidFill>
              </a:rPr>
              <a:t>2</a:t>
            </a:r>
            <a:endParaRPr lang="en-US" sz="2200" b="1" spc="50" dirty="0">
              <a:ln w="11430"/>
              <a:solidFill>
                <a:srgbClr val="C00000"/>
              </a:solidFill>
            </a:endParaRPr>
          </a:p>
        </p:txBody>
      </p:sp>
      <p:pic>
        <p:nvPicPr>
          <p:cNvPr id="12" name="Picture 11" descr="question-mark.png"/>
          <p:cNvPicPr>
            <a:picLocks noChangeAspect="1"/>
          </p:cNvPicPr>
          <p:nvPr/>
        </p:nvPicPr>
        <p:blipFill>
          <a:blip r:embed="rId2" cstate="print"/>
          <a:stretch>
            <a:fillRect/>
          </a:stretch>
        </p:blipFill>
        <p:spPr>
          <a:xfrm>
            <a:off x="9951311" y="1186450"/>
            <a:ext cx="856061" cy="856061"/>
          </a:xfrm>
          <a:prstGeom prst="rect">
            <a:avLst/>
          </a:prstGeom>
        </p:spPr>
      </p:pic>
      <p:sp>
        <p:nvSpPr>
          <p:cNvPr id="13" name="Rectangle 12"/>
          <p:cNvSpPr>
            <a:spLocks noChangeArrowheads="1"/>
          </p:cNvSpPr>
          <p:nvPr/>
        </p:nvSpPr>
        <p:spPr bwMode="auto">
          <a:xfrm>
            <a:off x="1682886" y="1530827"/>
            <a:ext cx="8315544" cy="679653"/>
          </a:xfrm>
          <a:prstGeom prst="rect">
            <a:avLst/>
          </a:prstGeom>
          <a:noFill/>
          <a:ln>
            <a:noFill/>
          </a:ln>
          <a:effectLst/>
        </p:spPr>
        <p:txBody>
          <a:bodyPr vert="horz" wrap="square" lIns="91440" tIns="0" rIns="9144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rtl="1"/>
            <a:r>
              <a:rPr lang="ar-SA" altLang="en-US" sz="2000" b="1" dirty="0" smtClean="0">
                <a:latin typeface="+mj-lt"/>
                <a:cs typeface="Times New Roman" panose="02020603050405020304" pitchFamily="18" charset="0"/>
              </a:rPr>
              <a:t>في الشكل، دارة كهربائية تحتوي على بطارية، ومفتاح، وجهاز أميتر قراءته 0.05 أمبير، ومقاومة قيمتها 100 أوم ومصباح.</a:t>
            </a:r>
            <a:endParaRPr kumimoji="0" lang="en-US" altLang="en-US" sz="2000" b="1" i="0" u="none" strike="noStrike" cap="none" normalizeH="0" baseline="0" dirty="0" smtClean="0">
              <a:ln>
                <a:noFill/>
              </a:ln>
              <a:effectLst/>
              <a:latin typeface="+mj-lt"/>
              <a:cs typeface="Times New Roman" panose="02020603050405020304" pitchFamily="18" charset="0"/>
            </a:endParaRPr>
          </a:p>
        </p:txBody>
      </p:sp>
      <p:grpSp>
        <p:nvGrpSpPr>
          <p:cNvPr id="63" name="Group 62"/>
          <p:cNvGrpSpPr/>
          <p:nvPr/>
        </p:nvGrpSpPr>
        <p:grpSpPr>
          <a:xfrm>
            <a:off x="1857985" y="2474692"/>
            <a:ext cx="3357172" cy="2188363"/>
            <a:chOff x="3477477" y="2154682"/>
            <a:chExt cx="3357172" cy="2188363"/>
          </a:xfrm>
        </p:grpSpPr>
        <p:grpSp>
          <p:nvGrpSpPr>
            <p:cNvPr id="14" name="Group 13"/>
            <p:cNvGrpSpPr/>
            <p:nvPr/>
          </p:nvGrpSpPr>
          <p:grpSpPr>
            <a:xfrm>
              <a:off x="3724337" y="2154682"/>
              <a:ext cx="3110312" cy="2188363"/>
              <a:chOff x="2183343" y="1929050"/>
              <a:chExt cx="2328475" cy="1670519"/>
            </a:xfrm>
          </p:grpSpPr>
          <p:cxnSp>
            <p:nvCxnSpPr>
              <p:cNvPr id="15" name="Straight Connector 14"/>
              <p:cNvCxnSpPr/>
              <p:nvPr/>
            </p:nvCxnSpPr>
            <p:spPr>
              <a:xfrm>
                <a:off x="3262976" y="2201354"/>
                <a:ext cx="10707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2196324" y="1929050"/>
                <a:ext cx="1066653" cy="548640"/>
                <a:chOff x="-447756" y="0"/>
                <a:chExt cx="819436" cy="324000"/>
              </a:xfrm>
            </p:grpSpPr>
            <p:grpSp>
              <p:nvGrpSpPr>
                <p:cNvPr id="34" name="Group 33"/>
                <p:cNvGrpSpPr/>
                <p:nvPr/>
              </p:nvGrpSpPr>
              <p:grpSpPr>
                <a:xfrm>
                  <a:off x="-447756" y="0"/>
                  <a:ext cx="771756" cy="324000"/>
                  <a:chOff x="-447756" y="0"/>
                  <a:chExt cx="771756" cy="324000"/>
                </a:xfrm>
              </p:grpSpPr>
              <p:cxnSp>
                <p:nvCxnSpPr>
                  <p:cNvPr id="39" name="Straight Connector 38"/>
                  <p:cNvCxnSpPr/>
                  <p:nvPr/>
                </p:nvCxnSpPr>
                <p:spPr>
                  <a:xfrm>
                    <a:off x="-447756" y="161999"/>
                    <a:ext cx="77175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160934" y="162000"/>
                    <a:ext cx="32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8" name="Straight Connector 37"/>
                <p:cNvCxnSpPr/>
                <p:nvPr/>
              </p:nvCxnSpPr>
              <p:spPr>
                <a:xfrm rot="5400000">
                  <a:off x="299680" y="160809"/>
                  <a:ext cx="14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7" name="Straight Connector 16"/>
              <p:cNvCxnSpPr/>
              <p:nvPr/>
            </p:nvCxnSpPr>
            <p:spPr>
              <a:xfrm flipV="1">
                <a:off x="2184357" y="2201948"/>
                <a:ext cx="11967" cy="1161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32" idx="2"/>
              </p:cNvCxnSpPr>
              <p:nvPr/>
            </p:nvCxnSpPr>
            <p:spPr>
              <a:xfrm flipH="1" flipV="1">
                <a:off x="2183343" y="3363824"/>
                <a:ext cx="507970" cy="378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2691313" y="3142369"/>
                <a:ext cx="446835" cy="457200"/>
                <a:chOff x="117964" y="0"/>
                <a:chExt cx="288000" cy="299720"/>
              </a:xfrm>
            </p:grpSpPr>
            <p:grpSp>
              <p:nvGrpSpPr>
                <p:cNvPr id="29" name="Group 28"/>
                <p:cNvGrpSpPr/>
                <p:nvPr/>
              </p:nvGrpSpPr>
              <p:grpSpPr>
                <a:xfrm>
                  <a:off x="117964" y="0"/>
                  <a:ext cx="288000" cy="299720"/>
                  <a:chOff x="-211220" y="0"/>
                  <a:chExt cx="288000" cy="299720"/>
                </a:xfrm>
              </p:grpSpPr>
              <p:sp>
                <p:nvSpPr>
                  <p:cNvPr id="32" name="Oval 31"/>
                  <p:cNvSpPr/>
                  <p:nvPr/>
                </p:nvSpPr>
                <p:spPr>
                  <a:xfrm>
                    <a:off x="-211220" y="3658"/>
                    <a:ext cx="288000" cy="28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3" name="Text Box 62"/>
                  <p:cNvSpPr txBox="1"/>
                  <p:nvPr/>
                </p:nvSpPr>
                <p:spPr>
                  <a:xfrm>
                    <a:off x="-208600" y="0"/>
                    <a:ext cx="274320" cy="29972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11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p:txBody>
              </p:sp>
            </p:grpSp>
            <p:cxnSp>
              <p:nvCxnSpPr>
                <p:cNvPr id="30" name="Straight Connector 29"/>
                <p:cNvCxnSpPr/>
                <p:nvPr/>
              </p:nvCxnSpPr>
              <p:spPr>
                <a:xfrm flipV="1">
                  <a:off x="164478" y="40234"/>
                  <a:ext cx="196215" cy="2152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flipV="1">
                  <a:off x="153506" y="47549"/>
                  <a:ext cx="208280" cy="2076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0" name="Straight Connector 19"/>
              <p:cNvCxnSpPr>
                <a:endCxn id="33" idx="3"/>
              </p:cNvCxnSpPr>
              <p:nvPr/>
            </p:nvCxnSpPr>
            <p:spPr>
              <a:xfrm flipH="1" flipV="1">
                <a:off x="3120989" y="3370970"/>
                <a:ext cx="295338" cy="23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rot="16200000" flipH="1">
                <a:off x="3798865" y="2691598"/>
                <a:ext cx="1201182" cy="224724"/>
                <a:chOff x="-99897" y="0"/>
                <a:chExt cx="1201182" cy="224724"/>
              </a:xfrm>
            </p:grpSpPr>
            <p:grpSp>
              <p:nvGrpSpPr>
                <p:cNvPr id="22" name="Group 21"/>
                <p:cNvGrpSpPr/>
                <p:nvPr/>
              </p:nvGrpSpPr>
              <p:grpSpPr>
                <a:xfrm>
                  <a:off x="-99897" y="34290"/>
                  <a:ext cx="1201182" cy="190434"/>
                  <a:chOff x="-99941" y="0"/>
                  <a:chExt cx="1201712" cy="190734"/>
                </a:xfrm>
              </p:grpSpPr>
              <p:grpSp>
                <p:nvGrpSpPr>
                  <p:cNvPr id="25" name="Group 24"/>
                  <p:cNvGrpSpPr/>
                  <p:nvPr/>
                </p:nvGrpSpPr>
                <p:grpSpPr>
                  <a:xfrm>
                    <a:off x="-99941" y="3123"/>
                    <a:ext cx="1201712" cy="6417"/>
                    <a:chOff x="-99978" y="88933"/>
                    <a:chExt cx="1202154" cy="6417"/>
                  </a:xfrm>
                </p:grpSpPr>
                <p:cxnSp>
                  <p:nvCxnSpPr>
                    <p:cNvPr id="27" name="Straight Connector 26"/>
                    <p:cNvCxnSpPr/>
                    <p:nvPr/>
                  </p:nvCxnSpPr>
                  <p:spPr>
                    <a:xfrm rot="16200000">
                      <a:off x="111945" y="-116705"/>
                      <a:ext cx="132" cy="4239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861730" y="-151513"/>
                      <a:ext cx="0" cy="4808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6" name="Straight Connector 25"/>
                  <p:cNvCxnSpPr/>
                  <p:nvPr/>
                </p:nvCxnSpPr>
                <p:spPr>
                  <a:xfrm>
                    <a:off x="325369" y="0"/>
                    <a:ext cx="280491" cy="1907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 name="Oval 22"/>
                <p:cNvSpPr/>
                <p:nvPr/>
              </p:nvSpPr>
              <p:spPr>
                <a:xfrm>
                  <a:off x="293370" y="0"/>
                  <a:ext cx="71755" cy="7175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4" name="Oval 23"/>
                <p:cNvSpPr/>
                <p:nvPr/>
              </p:nvSpPr>
              <p:spPr>
                <a:xfrm>
                  <a:off x="563880" y="0"/>
                  <a:ext cx="71755" cy="7175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grpSp>
          <p:nvGrpSpPr>
            <p:cNvPr id="41" name="Group 40"/>
            <p:cNvGrpSpPr/>
            <p:nvPr/>
          </p:nvGrpSpPr>
          <p:grpSpPr>
            <a:xfrm>
              <a:off x="5410753" y="3976835"/>
              <a:ext cx="784226" cy="169548"/>
              <a:chOff x="0" y="0"/>
              <a:chExt cx="784226" cy="169548"/>
            </a:xfrm>
          </p:grpSpPr>
          <p:cxnSp>
            <p:nvCxnSpPr>
              <p:cNvPr id="43" name="Straight Connector 42"/>
              <p:cNvCxnSpPr/>
              <p:nvPr/>
            </p:nvCxnSpPr>
            <p:spPr>
              <a:xfrm flipV="1">
                <a:off x="0" y="82631"/>
                <a:ext cx="100965" cy="1905"/>
              </a:xfrm>
              <a:prstGeom prst="line">
                <a:avLst/>
              </a:prstGeom>
              <a:ln w="19050" cap="rnd">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103266" y="3096"/>
                <a:ext cx="38259" cy="78105"/>
              </a:xfrm>
              <a:prstGeom prst="line">
                <a:avLst/>
              </a:prstGeom>
              <a:ln w="19050" cap="rnd">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222568" y="3097"/>
                <a:ext cx="86517" cy="163354"/>
              </a:xfrm>
              <a:prstGeom prst="line">
                <a:avLst/>
              </a:prstGeom>
              <a:ln w="19050" cap="rnd">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389256" y="3097"/>
                <a:ext cx="86517" cy="163354"/>
              </a:xfrm>
              <a:prstGeom prst="line">
                <a:avLst/>
              </a:prstGeom>
              <a:ln w="19050" cap="rnd">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555944" y="3097"/>
                <a:ext cx="86517" cy="163354"/>
              </a:xfrm>
              <a:prstGeom prst="line">
                <a:avLst/>
              </a:prstGeom>
              <a:ln w="19050" cap="rnd">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683261" y="85487"/>
                <a:ext cx="100965" cy="1905"/>
              </a:xfrm>
              <a:prstGeom prst="line">
                <a:avLst/>
              </a:prstGeom>
              <a:ln w="19050" cap="rnd">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flipV="1">
                <a:off x="141685" y="3097"/>
                <a:ext cx="76121" cy="162402"/>
              </a:xfrm>
              <a:prstGeom prst="line">
                <a:avLst/>
              </a:prstGeom>
              <a:ln w="19050" cap="rnd">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flipV="1">
                <a:off x="310553" y="0"/>
                <a:ext cx="76121" cy="162402"/>
              </a:xfrm>
              <a:prstGeom prst="line">
                <a:avLst/>
              </a:prstGeom>
              <a:ln w="19050" cap="rnd">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477241" y="7146"/>
                <a:ext cx="76121" cy="162402"/>
              </a:xfrm>
              <a:prstGeom prst="line">
                <a:avLst/>
              </a:prstGeom>
              <a:ln w="19050" cap="rnd">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flipV="1">
                <a:off x="644801" y="7146"/>
                <a:ext cx="38259" cy="78105"/>
              </a:xfrm>
              <a:prstGeom prst="line">
                <a:avLst/>
              </a:prstGeom>
              <a:ln w="19050" cap="rnd">
                <a:solidFill>
                  <a:schemeClr val="tx1"/>
                </a:solidFill>
                <a:headEnd type="none"/>
              </a:ln>
            </p:spPr>
            <p:style>
              <a:lnRef idx="1">
                <a:schemeClr val="accent1"/>
              </a:lnRef>
              <a:fillRef idx="0">
                <a:schemeClr val="accent1"/>
              </a:fillRef>
              <a:effectRef idx="0">
                <a:schemeClr val="accent1"/>
              </a:effectRef>
              <a:fontRef idx="minor">
                <a:schemeClr val="tx1"/>
              </a:fontRef>
            </p:style>
          </p:cxnSp>
        </p:grpSp>
        <p:cxnSp>
          <p:nvCxnSpPr>
            <p:cNvPr id="53" name="Straight Connector 52"/>
            <p:cNvCxnSpPr/>
            <p:nvPr/>
          </p:nvCxnSpPr>
          <p:spPr>
            <a:xfrm flipH="1" flipV="1">
              <a:off x="6158257" y="4061000"/>
              <a:ext cx="438486" cy="24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7" name="Group 56"/>
            <p:cNvGrpSpPr/>
            <p:nvPr/>
          </p:nvGrpSpPr>
          <p:grpSpPr>
            <a:xfrm>
              <a:off x="3477477" y="3024857"/>
              <a:ext cx="612391" cy="628607"/>
              <a:chOff x="-2" y="3658"/>
              <a:chExt cx="316298" cy="313803"/>
            </a:xfrm>
          </p:grpSpPr>
          <p:sp>
            <p:nvSpPr>
              <p:cNvPr id="61" name="Oval 60"/>
              <p:cNvSpPr/>
              <p:nvPr/>
            </p:nvSpPr>
            <p:spPr>
              <a:xfrm>
                <a:off x="-2" y="3658"/>
                <a:ext cx="283371" cy="27388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2" name="Text Box 68"/>
              <p:cNvSpPr txBox="1"/>
              <p:nvPr/>
            </p:nvSpPr>
            <p:spPr>
              <a:xfrm>
                <a:off x="41976" y="17741"/>
                <a:ext cx="274320" cy="29972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500" dirty="0">
                    <a:effectLst/>
                    <a:latin typeface="Calibri" panose="020F0502020204030204" pitchFamily="34" charset="0"/>
                    <a:ea typeface="Calibri" panose="020F0502020204030204" pitchFamily="34" charset="0"/>
                    <a:cs typeface="Arial" panose="020B0604020202020204" pitchFamily="34" charset="0"/>
                  </a:rPr>
                  <a:t>A</a:t>
                </a:r>
              </a:p>
            </p:txBody>
          </p:sp>
        </p:grpSp>
      </p:grpSp>
      <p:sp>
        <p:nvSpPr>
          <p:cNvPr id="64" name="Rectangle 63"/>
          <p:cNvSpPr>
            <a:spLocks noChangeArrowheads="1"/>
          </p:cNvSpPr>
          <p:nvPr/>
        </p:nvSpPr>
        <p:spPr bwMode="auto">
          <a:xfrm>
            <a:off x="5395398" y="2281941"/>
            <a:ext cx="4603032" cy="371876"/>
          </a:xfrm>
          <a:prstGeom prst="rect">
            <a:avLst/>
          </a:prstGeom>
          <a:noFill/>
          <a:ln>
            <a:noFill/>
          </a:ln>
          <a:effectLst/>
        </p:spPr>
        <p:txBody>
          <a:bodyPr vert="horz" wrap="square" lIns="91440" tIns="0" rIns="9144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Low" rtl="1"/>
            <a:r>
              <a:rPr lang="ar-SA" altLang="en-US" sz="2000" b="1" dirty="0" smtClean="0">
                <a:latin typeface="+mj-lt"/>
                <a:cs typeface="Times New Roman" panose="02020603050405020304" pitchFamily="18" charset="0"/>
              </a:rPr>
              <a:t>(ب) احسب القدرة الكهربائية المستهلكة في المقاومة.</a:t>
            </a:r>
            <a:endParaRPr kumimoji="0" lang="en-US" altLang="en-US" sz="2000" b="1" i="0" u="none" strike="noStrike" cap="none" normalizeH="0" baseline="0" dirty="0" smtClean="0">
              <a:ln>
                <a:noFill/>
              </a:ln>
              <a:effectLst/>
              <a:latin typeface="+mj-lt"/>
              <a:cs typeface="Times New Roman" panose="02020603050405020304" pitchFamily="18" charset="0"/>
            </a:endParaRPr>
          </a:p>
        </p:txBody>
      </p:sp>
      <p:sp>
        <p:nvSpPr>
          <p:cNvPr id="65" name="Rectangle 64"/>
          <p:cNvSpPr>
            <a:spLocks noChangeArrowheads="1"/>
          </p:cNvSpPr>
          <p:nvPr/>
        </p:nvSpPr>
        <p:spPr bwMode="auto">
          <a:xfrm>
            <a:off x="8064225" y="2815130"/>
            <a:ext cx="1331085" cy="371876"/>
          </a:xfrm>
          <a:prstGeom prst="rect">
            <a:avLst/>
          </a:prstGeom>
          <a:noFill/>
          <a:ln>
            <a:noFill/>
          </a:ln>
          <a:effectLst/>
        </p:spPr>
        <p:txBody>
          <a:bodyPr vert="horz" wrap="square" lIns="91440" tIns="0" rIns="9144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Low" rtl="1"/>
            <a:r>
              <a:rPr lang="ar-SA" altLang="en-US" sz="2000" b="1" dirty="0" smtClean="0">
                <a:solidFill>
                  <a:srgbClr val="C00000"/>
                </a:solidFill>
                <a:latin typeface="+mj-lt"/>
                <a:cs typeface="Times New Roman" panose="02020603050405020304" pitchFamily="18" charset="0"/>
              </a:rPr>
              <a:t>د = ت</a:t>
            </a:r>
            <a:r>
              <a:rPr lang="ar-SA" altLang="en-US" sz="2000" b="1" baseline="30000" dirty="0" smtClean="0">
                <a:solidFill>
                  <a:srgbClr val="C00000"/>
                </a:solidFill>
                <a:latin typeface="+mj-lt"/>
                <a:cs typeface="Times New Roman" panose="02020603050405020304" pitchFamily="18" charset="0"/>
              </a:rPr>
              <a:t>2 </a:t>
            </a:r>
            <a:r>
              <a:rPr lang="ar-SA" altLang="en-US" sz="2000" b="1" dirty="0" smtClean="0">
                <a:solidFill>
                  <a:srgbClr val="C00000"/>
                </a:solidFill>
                <a:latin typeface="+mj-lt"/>
                <a:cs typeface="Times New Roman" panose="02020603050405020304" pitchFamily="18" charset="0"/>
              </a:rPr>
              <a:t>× م</a:t>
            </a:r>
            <a:endParaRPr kumimoji="0" lang="en-US" altLang="en-US" sz="2000" b="1" i="0" u="none" strike="noStrike" cap="none" normalizeH="0" baseline="0" dirty="0" smtClean="0">
              <a:ln>
                <a:noFill/>
              </a:ln>
              <a:solidFill>
                <a:srgbClr val="C00000"/>
              </a:solidFill>
              <a:effectLst/>
              <a:latin typeface="+mj-lt"/>
              <a:cs typeface="Times New Roman" panose="02020603050405020304" pitchFamily="18" charset="0"/>
            </a:endParaRPr>
          </a:p>
        </p:txBody>
      </p:sp>
      <p:sp>
        <p:nvSpPr>
          <p:cNvPr id="66" name="Rectangle 65"/>
          <p:cNvSpPr>
            <a:spLocks noChangeArrowheads="1"/>
          </p:cNvSpPr>
          <p:nvPr/>
        </p:nvSpPr>
        <p:spPr bwMode="auto">
          <a:xfrm>
            <a:off x="7199673" y="3347062"/>
            <a:ext cx="2166458" cy="371876"/>
          </a:xfrm>
          <a:prstGeom prst="rect">
            <a:avLst/>
          </a:prstGeom>
          <a:noFill/>
          <a:ln>
            <a:noFill/>
          </a:ln>
          <a:effectLst/>
        </p:spPr>
        <p:txBody>
          <a:bodyPr vert="horz" wrap="square" lIns="91440" tIns="0" rIns="9144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Low" rtl="1"/>
            <a:r>
              <a:rPr lang="ar-SA" altLang="en-US" sz="2000" b="1" dirty="0" smtClean="0">
                <a:solidFill>
                  <a:srgbClr val="C00000"/>
                </a:solidFill>
                <a:latin typeface="+mj-lt"/>
                <a:cs typeface="Times New Roman" panose="02020603050405020304" pitchFamily="18" charset="0"/>
              </a:rPr>
              <a:t>  = (0.05)</a:t>
            </a:r>
            <a:r>
              <a:rPr lang="ar-SA" altLang="en-US" sz="2000" b="1" baseline="30000" dirty="0" smtClean="0">
                <a:solidFill>
                  <a:srgbClr val="C00000"/>
                </a:solidFill>
                <a:latin typeface="+mj-lt"/>
                <a:cs typeface="Times New Roman" panose="02020603050405020304" pitchFamily="18" charset="0"/>
              </a:rPr>
              <a:t>2</a:t>
            </a:r>
            <a:r>
              <a:rPr lang="ar-SA" altLang="en-US" sz="2000" b="1" dirty="0" smtClean="0">
                <a:solidFill>
                  <a:srgbClr val="C00000"/>
                </a:solidFill>
                <a:latin typeface="+mj-lt"/>
                <a:cs typeface="Times New Roman" panose="02020603050405020304" pitchFamily="18" charset="0"/>
              </a:rPr>
              <a:t> × 100</a:t>
            </a:r>
            <a:endParaRPr kumimoji="0" lang="en-US" altLang="en-US" sz="2000" b="1" i="0" u="none" strike="noStrike" cap="none" normalizeH="0" baseline="0" dirty="0" smtClean="0">
              <a:ln>
                <a:noFill/>
              </a:ln>
              <a:solidFill>
                <a:srgbClr val="C00000"/>
              </a:solidFill>
              <a:effectLst/>
              <a:latin typeface="+mj-lt"/>
              <a:cs typeface="Times New Roman" panose="02020603050405020304" pitchFamily="18" charset="0"/>
            </a:endParaRPr>
          </a:p>
        </p:txBody>
      </p:sp>
      <p:sp>
        <p:nvSpPr>
          <p:cNvPr id="67" name="Rectangle 66"/>
          <p:cNvSpPr>
            <a:spLocks noChangeArrowheads="1"/>
          </p:cNvSpPr>
          <p:nvPr/>
        </p:nvSpPr>
        <p:spPr bwMode="auto">
          <a:xfrm>
            <a:off x="7199673" y="3899224"/>
            <a:ext cx="2166458" cy="371876"/>
          </a:xfrm>
          <a:prstGeom prst="rect">
            <a:avLst/>
          </a:prstGeom>
          <a:noFill/>
          <a:ln>
            <a:noFill/>
          </a:ln>
          <a:effectLst/>
        </p:spPr>
        <p:txBody>
          <a:bodyPr vert="horz" wrap="square" lIns="91440" tIns="0" rIns="9144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Low" rtl="1"/>
            <a:r>
              <a:rPr lang="ar-SA" altLang="en-US" sz="2000" b="1" dirty="0" smtClean="0">
                <a:solidFill>
                  <a:srgbClr val="C00000"/>
                </a:solidFill>
                <a:latin typeface="+mj-lt"/>
                <a:cs typeface="Times New Roman" panose="02020603050405020304" pitchFamily="18" charset="0"/>
              </a:rPr>
              <a:t>  = 0.25 واط</a:t>
            </a:r>
            <a:endParaRPr kumimoji="0" lang="en-US" altLang="en-US" sz="2000" b="1" i="0" u="none" strike="noStrike" cap="none" normalizeH="0" baseline="0" dirty="0" smtClean="0">
              <a:ln>
                <a:noFill/>
              </a:ln>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0620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64">
                                            <p:txEl>
                                              <p:pRg st="0" end="0"/>
                                            </p:txEl>
                                          </p:spTgt>
                                        </p:tgtEl>
                                        <p:attrNameLst>
                                          <p:attrName>style.visibility</p:attrName>
                                        </p:attrNameLst>
                                      </p:cBhvr>
                                      <p:to>
                                        <p:strVal val="visible"/>
                                      </p:to>
                                    </p:set>
                                    <p:animEffect transition="in" filter="wipe(right)">
                                      <p:cBhvr>
                                        <p:cTn id="7" dur="500"/>
                                        <p:tgtEl>
                                          <p:spTgt spid="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65">
                                            <p:txEl>
                                              <p:pRg st="0" end="0"/>
                                            </p:txEl>
                                          </p:spTgt>
                                        </p:tgtEl>
                                        <p:attrNameLst>
                                          <p:attrName>style.visibility</p:attrName>
                                        </p:attrNameLst>
                                      </p:cBhvr>
                                      <p:to>
                                        <p:strVal val="visible"/>
                                      </p:to>
                                    </p:set>
                                    <p:animEffect transition="in" filter="wipe(right)">
                                      <p:cBhvr>
                                        <p:cTn id="12" dur="500"/>
                                        <p:tgtEl>
                                          <p:spTgt spid="6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66">
                                            <p:txEl>
                                              <p:pRg st="0" end="0"/>
                                            </p:txEl>
                                          </p:spTgt>
                                        </p:tgtEl>
                                        <p:attrNameLst>
                                          <p:attrName>style.visibility</p:attrName>
                                        </p:attrNameLst>
                                      </p:cBhvr>
                                      <p:to>
                                        <p:strVal val="visible"/>
                                      </p:to>
                                    </p:set>
                                    <p:animEffect transition="in" filter="wipe(right)">
                                      <p:cBhvr>
                                        <p:cTn id="17" dur="500"/>
                                        <p:tgtEl>
                                          <p:spTgt spid="6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67">
                                            <p:txEl>
                                              <p:pRg st="0" end="0"/>
                                            </p:txEl>
                                          </p:spTgt>
                                        </p:tgtEl>
                                        <p:attrNameLst>
                                          <p:attrName>style.visibility</p:attrName>
                                        </p:attrNameLst>
                                      </p:cBhvr>
                                      <p:to>
                                        <p:strVal val="visible"/>
                                      </p:to>
                                    </p:set>
                                    <p:animEffect transition="in" filter="wipe(right)">
                                      <p:cBhvr>
                                        <p:cTn id="22" dur="500"/>
                                        <p:tgtEl>
                                          <p:spTgt spid="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7729269" y="560873"/>
            <a:ext cx="2938732" cy="4987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auto">
              <a:spcAft>
                <a:spcPts val="0"/>
              </a:spcAft>
            </a:pPr>
            <a:r>
              <a:rPr lang="ar-SA" sz="2400" b="1" dirty="0">
                <a:solidFill>
                  <a:srgbClr val="002060"/>
                </a:solidFill>
                <a:effectLst>
                  <a:outerShdw blurRad="38100" dist="38100" dir="2700000" algn="tl">
                    <a:srgbClr val="000000">
                      <a:alpha val="43137"/>
                    </a:srgbClr>
                  </a:outerShdw>
                </a:effectLst>
                <a:latin typeface="Calibri" panose="020F0502020204030204" pitchFamily="34" charset="0"/>
              </a:rPr>
              <a:t>الطاقة والقدرة الكهربائية</a:t>
            </a:r>
            <a:endParaRPr lang="en-US" sz="2400" b="1" dirty="0">
              <a:solidFill>
                <a:srgbClr val="002060"/>
              </a:solidFill>
              <a:effectLst>
                <a:outerShdw blurRad="38100" dist="38100" dir="2700000" algn="tl">
                  <a:srgbClr val="000000">
                    <a:alpha val="43137"/>
                  </a:srgbClr>
                </a:outerShdw>
              </a:effectLst>
              <a:latin typeface="Calibri" panose="020F0502020204030204" pitchFamily="34" charset="0"/>
            </a:endParaRPr>
          </a:p>
        </p:txBody>
      </p:sp>
      <p:sp>
        <p:nvSpPr>
          <p:cNvPr id="11" name="Rectangle 10"/>
          <p:cNvSpPr/>
          <p:nvPr/>
        </p:nvSpPr>
        <p:spPr>
          <a:xfrm>
            <a:off x="8369855" y="1128041"/>
            <a:ext cx="1661992" cy="43088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a-ET" sz="2200" b="1" spc="50" dirty="0" smtClean="0">
                <a:ln w="11430"/>
                <a:solidFill>
                  <a:srgbClr val="C00000"/>
                </a:solidFill>
              </a:rPr>
              <a:t>مثال </a:t>
            </a:r>
            <a:r>
              <a:rPr lang="ar-SA" sz="2200" b="1" spc="50" dirty="0" smtClean="0">
                <a:ln w="11430"/>
                <a:solidFill>
                  <a:srgbClr val="C00000"/>
                </a:solidFill>
              </a:rPr>
              <a:t>2</a:t>
            </a:r>
            <a:endParaRPr lang="en-US" sz="2200" b="1" spc="50" dirty="0">
              <a:ln w="11430"/>
              <a:solidFill>
                <a:srgbClr val="C00000"/>
              </a:solidFill>
            </a:endParaRPr>
          </a:p>
        </p:txBody>
      </p:sp>
      <p:pic>
        <p:nvPicPr>
          <p:cNvPr id="12" name="Picture 11" descr="question-mark.png"/>
          <p:cNvPicPr>
            <a:picLocks noChangeAspect="1"/>
          </p:cNvPicPr>
          <p:nvPr/>
        </p:nvPicPr>
        <p:blipFill>
          <a:blip r:embed="rId2" cstate="print"/>
          <a:stretch>
            <a:fillRect/>
          </a:stretch>
        </p:blipFill>
        <p:spPr>
          <a:xfrm>
            <a:off x="9951311" y="1186450"/>
            <a:ext cx="856061" cy="856061"/>
          </a:xfrm>
          <a:prstGeom prst="rect">
            <a:avLst/>
          </a:prstGeom>
        </p:spPr>
      </p:pic>
      <p:sp>
        <p:nvSpPr>
          <p:cNvPr id="13" name="Rectangle 12"/>
          <p:cNvSpPr>
            <a:spLocks noChangeArrowheads="1"/>
          </p:cNvSpPr>
          <p:nvPr/>
        </p:nvSpPr>
        <p:spPr bwMode="auto">
          <a:xfrm>
            <a:off x="1682886" y="1530827"/>
            <a:ext cx="8315544" cy="679653"/>
          </a:xfrm>
          <a:prstGeom prst="rect">
            <a:avLst/>
          </a:prstGeom>
          <a:noFill/>
          <a:ln>
            <a:noFill/>
          </a:ln>
          <a:effectLst/>
        </p:spPr>
        <p:txBody>
          <a:bodyPr vert="horz" wrap="square" lIns="91440" tIns="0" rIns="9144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rtl="1"/>
            <a:r>
              <a:rPr lang="ar-SA" altLang="en-US" sz="2000" b="1" dirty="0" smtClean="0">
                <a:latin typeface="+mj-lt"/>
                <a:cs typeface="Times New Roman" panose="02020603050405020304" pitchFamily="18" charset="0"/>
              </a:rPr>
              <a:t>في الشكل، دارة كهربائية تحتوي على بطارية، ومفتاح، وجهاز أميتر قراءته 0.05 أمبير، ومقاومة قيمتها 100 أوم ومصباح.</a:t>
            </a:r>
            <a:endParaRPr kumimoji="0" lang="en-US" altLang="en-US" sz="2000" b="1" i="0" u="none" strike="noStrike" cap="none" normalizeH="0" baseline="0" dirty="0" smtClean="0">
              <a:ln>
                <a:noFill/>
              </a:ln>
              <a:effectLst/>
              <a:latin typeface="+mj-lt"/>
              <a:cs typeface="Times New Roman" panose="02020603050405020304" pitchFamily="18" charset="0"/>
            </a:endParaRPr>
          </a:p>
        </p:txBody>
      </p:sp>
      <p:grpSp>
        <p:nvGrpSpPr>
          <p:cNvPr id="63" name="Group 62"/>
          <p:cNvGrpSpPr/>
          <p:nvPr/>
        </p:nvGrpSpPr>
        <p:grpSpPr>
          <a:xfrm>
            <a:off x="1860556" y="2681696"/>
            <a:ext cx="3357172" cy="2188363"/>
            <a:chOff x="3477477" y="2154682"/>
            <a:chExt cx="3357172" cy="2188363"/>
          </a:xfrm>
        </p:grpSpPr>
        <p:grpSp>
          <p:nvGrpSpPr>
            <p:cNvPr id="14" name="Group 13"/>
            <p:cNvGrpSpPr/>
            <p:nvPr/>
          </p:nvGrpSpPr>
          <p:grpSpPr>
            <a:xfrm>
              <a:off x="3724337" y="2154682"/>
              <a:ext cx="3110312" cy="2188363"/>
              <a:chOff x="2183343" y="1929050"/>
              <a:chExt cx="2328475" cy="1670519"/>
            </a:xfrm>
          </p:grpSpPr>
          <p:cxnSp>
            <p:nvCxnSpPr>
              <p:cNvPr id="15" name="Straight Connector 14"/>
              <p:cNvCxnSpPr/>
              <p:nvPr/>
            </p:nvCxnSpPr>
            <p:spPr>
              <a:xfrm>
                <a:off x="3262976" y="2201354"/>
                <a:ext cx="10707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2196324" y="1929050"/>
                <a:ext cx="1066653" cy="548640"/>
                <a:chOff x="-447756" y="0"/>
                <a:chExt cx="819436" cy="324000"/>
              </a:xfrm>
            </p:grpSpPr>
            <p:grpSp>
              <p:nvGrpSpPr>
                <p:cNvPr id="34" name="Group 33"/>
                <p:cNvGrpSpPr/>
                <p:nvPr/>
              </p:nvGrpSpPr>
              <p:grpSpPr>
                <a:xfrm>
                  <a:off x="-447756" y="0"/>
                  <a:ext cx="771756" cy="324000"/>
                  <a:chOff x="-447756" y="0"/>
                  <a:chExt cx="771756" cy="324000"/>
                </a:xfrm>
              </p:grpSpPr>
              <p:cxnSp>
                <p:nvCxnSpPr>
                  <p:cNvPr id="39" name="Straight Connector 38"/>
                  <p:cNvCxnSpPr/>
                  <p:nvPr/>
                </p:nvCxnSpPr>
                <p:spPr>
                  <a:xfrm>
                    <a:off x="-447756" y="161999"/>
                    <a:ext cx="77175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160934" y="162000"/>
                    <a:ext cx="32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8" name="Straight Connector 37"/>
                <p:cNvCxnSpPr/>
                <p:nvPr/>
              </p:nvCxnSpPr>
              <p:spPr>
                <a:xfrm rot="5400000">
                  <a:off x="299680" y="160809"/>
                  <a:ext cx="14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7" name="Straight Connector 16"/>
              <p:cNvCxnSpPr/>
              <p:nvPr/>
            </p:nvCxnSpPr>
            <p:spPr>
              <a:xfrm flipV="1">
                <a:off x="2184357" y="2201948"/>
                <a:ext cx="11967" cy="1161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32" idx="2"/>
              </p:cNvCxnSpPr>
              <p:nvPr/>
            </p:nvCxnSpPr>
            <p:spPr>
              <a:xfrm flipH="1" flipV="1">
                <a:off x="2183343" y="3363824"/>
                <a:ext cx="507970" cy="378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2691313" y="3142369"/>
                <a:ext cx="446835" cy="457200"/>
                <a:chOff x="117964" y="0"/>
                <a:chExt cx="288000" cy="299720"/>
              </a:xfrm>
            </p:grpSpPr>
            <p:grpSp>
              <p:nvGrpSpPr>
                <p:cNvPr id="29" name="Group 28"/>
                <p:cNvGrpSpPr/>
                <p:nvPr/>
              </p:nvGrpSpPr>
              <p:grpSpPr>
                <a:xfrm>
                  <a:off x="117964" y="0"/>
                  <a:ext cx="288000" cy="299720"/>
                  <a:chOff x="-211220" y="0"/>
                  <a:chExt cx="288000" cy="299720"/>
                </a:xfrm>
              </p:grpSpPr>
              <p:sp>
                <p:nvSpPr>
                  <p:cNvPr id="32" name="Oval 31"/>
                  <p:cNvSpPr/>
                  <p:nvPr/>
                </p:nvSpPr>
                <p:spPr>
                  <a:xfrm>
                    <a:off x="-211220" y="3658"/>
                    <a:ext cx="288000" cy="28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3" name="Text Box 62"/>
                  <p:cNvSpPr txBox="1"/>
                  <p:nvPr/>
                </p:nvSpPr>
                <p:spPr>
                  <a:xfrm>
                    <a:off x="-208600" y="0"/>
                    <a:ext cx="274320" cy="29972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11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p:txBody>
              </p:sp>
            </p:grpSp>
            <p:cxnSp>
              <p:nvCxnSpPr>
                <p:cNvPr id="30" name="Straight Connector 29"/>
                <p:cNvCxnSpPr/>
                <p:nvPr/>
              </p:nvCxnSpPr>
              <p:spPr>
                <a:xfrm flipV="1">
                  <a:off x="164478" y="40234"/>
                  <a:ext cx="196215" cy="2152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flipV="1">
                  <a:off x="153506" y="47549"/>
                  <a:ext cx="208280" cy="2076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0" name="Straight Connector 19"/>
              <p:cNvCxnSpPr/>
              <p:nvPr/>
            </p:nvCxnSpPr>
            <p:spPr>
              <a:xfrm flipH="1" flipV="1">
                <a:off x="3134412" y="3370970"/>
                <a:ext cx="295338" cy="23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rot="16200000" flipH="1">
                <a:off x="3798865" y="2691598"/>
                <a:ext cx="1201182" cy="224724"/>
                <a:chOff x="-99897" y="0"/>
                <a:chExt cx="1201182" cy="224724"/>
              </a:xfrm>
            </p:grpSpPr>
            <p:grpSp>
              <p:nvGrpSpPr>
                <p:cNvPr id="22" name="Group 21"/>
                <p:cNvGrpSpPr/>
                <p:nvPr/>
              </p:nvGrpSpPr>
              <p:grpSpPr>
                <a:xfrm>
                  <a:off x="-99897" y="34290"/>
                  <a:ext cx="1201182" cy="190434"/>
                  <a:chOff x="-99941" y="0"/>
                  <a:chExt cx="1201712" cy="190734"/>
                </a:xfrm>
              </p:grpSpPr>
              <p:grpSp>
                <p:nvGrpSpPr>
                  <p:cNvPr id="25" name="Group 24"/>
                  <p:cNvGrpSpPr/>
                  <p:nvPr/>
                </p:nvGrpSpPr>
                <p:grpSpPr>
                  <a:xfrm>
                    <a:off x="-99941" y="3123"/>
                    <a:ext cx="1201712" cy="6417"/>
                    <a:chOff x="-99978" y="88933"/>
                    <a:chExt cx="1202154" cy="6417"/>
                  </a:xfrm>
                </p:grpSpPr>
                <p:cxnSp>
                  <p:nvCxnSpPr>
                    <p:cNvPr id="27" name="Straight Connector 26"/>
                    <p:cNvCxnSpPr/>
                    <p:nvPr/>
                  </p:nvCxnSpPr>
                  <p:spPr>
                    <a:xfrm rot="16200000">
                      <a:off x="111945" y="-116705"/>
                      <a:ext cx="132" cy="4239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861730" y="-151513"/>
                      <a:ext cx="0" cy="4808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6" name="Straight Connector 25"/>
                  <p:cNvCxnSpPr/>
                  <p:nvPr/>
                </p:nvCxnSpPr>
                <p:spPr>
                  <a:xfrm>
                    <a:off x="325369" y="0"/>
                    <a:ext cx="280491" cy="1907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 name="Oval 22"/>
                <p:cNvSpPr/>
                <p:nvPr/>
              </p:nvSpPr>
              <p:spPr>
                <a:xfrm>
                  <a:off x="293370" y="0"/>
                  <a:ext cx="71755" cy="7175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4" name="Oval 23"/>
                <p:cNvSpPr/>
                <p:nvPr/>
              </p:nvSpPr>
              <p:spPr>
                <a:xfrm>
                  <a:off x="563880" y="0"/>
                  <a:ext cx="71755" cy="7175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grpSp>
          <p:nvGrpSpPr>
            <p:cNvPr id="41" name="Group 40"/>
            <p:cNvGrpSpPr/>
            <p:nvPr/>
          </p:nvGrpSpPr>
          <p:grpSpPr>
            <a:xfrm>
              <a:off x="5410753" y="3976835"/>
              <a:ext cx="784226" cy="169548"/>
              <a:chOff x="0" y="0"/>
              <a:chExt cx="784226" cy="169548"/>
            </a:xfrm>
          </p:grpSpPr>
          <p:cxnSp>
            <p:nvCxnSpPr>
              <p:cNvPr id="43" name="Straight Connector 42"/>
              <p:cNvCxnSpPr/>
              <p:nvPr/>
            </p:nvCxnSpPr>
            <p:spPr>
              <a:xfrm flipV="1">
                <a:off x="0" y="82631"/>
                <a:ext cx="100965" cy="1905"/>
              </a:xfrm>
              <a:prstGeom prst="line">
                <a:avLst/>
              </a:prstGeom>
              <a:ln w="19050" cap="rnd">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103266" y="3096"/>
                <a:ext cx="38259" cy="78105"/>
              </a:xfrm>
              <a:prstGeom prst="line">
                <a:avLst/>
              </a:prstGeom>
              <a:ln w="19050" cap="rnd">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222568" y="3097"/>
                <a:ext cx="86517" cy="163354"/>
              </a:xfrm>
              <a:prstGeom prst="line">
                <a:avLst/>
              </a:prstGeom>
              <a:ln w="19050" cap="rnd">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389256" y="3097"/>
                <a:ext cx="86517" cy="163354"/>
              </a:xfrm>
              <a:prstGeom prst="line">
                <a:avLst/>
              </a:prstGeom>
              <a:ln w="19050" cap="rnd">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555944" y="3097"/>
                <a:ext cx="86517" cy="163354"/>
              </a:xfrm>
              <a:prstGeom prst="line">
                <a:avLst/>
              </a:prstGeom>
              <a:ln w="19050" cap="rnd">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683261" y="85487"/>
                <a:ext cx="100965" cy="1905"/>
              </a:xfrm>
              <a:prstGeom prst="line">
                <a:avLst/>
              </a:prstGeom>
              <a:ln w="19050" cap="rnd">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flipV="1">
                <a:off x="141685" y="3097"/>
                <a:ext cx="76121" cy="162402"/>
              </a:xfrm>
              <a:prstGeom prst="line">
                <a:avLst/>
              </a:prstGeom>
              <a:ln w="19050" cap="rnd">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flipV="1">
                <a:off x="310553" y="0"/>
                <a:ext cx="76121" cy="162402"/>
              </a:xfrm>
              <a:prstGeom prst="line">
                <a:avLst/>
              </a:prstGeom>
              <a:ln w="19050" cap="rnd">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477241" y="7146"/>
                <a:ext cx="76121" cy="162402"/>
              </a:xfrm>
              <a:prstGeom prst="line">
                <a:avLst/>
              </a:prstGeom>
              <a:ln w="19050" cap="rnd">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flipV="1">
                <a:off x="644801" y="7146"/>
                <a:ext cx="38259" cy="78105"/>
              </a:xfrm>
              <a:prstGeom prst="line">
                <a:avLst/>
              </a:prstGeom>
              <a:ln w="19050" cap="rnd">
                <a:solidFill>
                  <a:schemeClr val="tx1"/>
                </a:solidFill>
                <a:headEnd type="none"/>
              </a:ln>
            </p:spPr>
            <p:style>
              <a:lnRef idx="1">
                <a:schemeClr val="accent1"/>
              </a:lnRef>
              <a:fillRef idx="0">
                <a:schemeClr val="accent1"/>
              </a:fillRef>
              <a:effectRef idx="0">
                <a:schemeClr val="accent1"/>
              </a:effectRef>
              <a:fontRef idx="minor">
                <a:schemeClr val="tx1"/>
              </a:fontRef>
            </p:style>
          </p:cxnSp>
        </p:grpSp>
        <p:cxnSp>
          <p:nvCxnSpPr>
            <p:cNvPr id="53" name="Straight Connector 52"/>
            <p:cNvCxnSpPr/>
            <p:nvPr/>
          </p:nvCxnSpPr>
          <p:spPr>
            <a:xfrm flipH="1" flipV="1">
              <a:off x="6158257" y="4061000"/>
              <a:ext cx="438486" cy="24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7" name="Group 56"/>
            <p:cNvGrpSpPr/>
            <p:nvPr/>
          </p:nvGrpSpPr>
          <p:grpSpPr>
            <a:xfrm>
              <a:off x="3477477" y="3024857"/>
              <a:ext cx="621357" cy="610679"/>
              <a:chOff x="-2" y="3658"/>
              <a:chExt cx="320929" cy="304853"/>
            </a:xfrm>
          </p:grpSpPr>
          <p:sp>
            <p:nvSpPr>
              <p:cNvPr id="61" name="Oval 60"/>
              <p:cNvSpPr/>
              <p:nvPr/>
            </p:nvSpPr>
            <p:spPr>
              <a:xfrm>
                <a:off x="-2" y="3658"/>
                <a:ext cx="283371" cy="27388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2" name="Text Box 68"/>
              <p:cNvSpPr txBox="1"/>
              <p:nvPr/>
            </p:nvSpPr>
            <p:spPr>
              <a:xfrm>
                <a:off x="46607" y="8791"/>
                <a:ext cx="274320" cy="29972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500" dirty="0">
                    <a:effectLst/>
                    <a:latin typeface="Calibri" panose="020F0502020204030204" pitchFamily="34" charset="0"/>
                    <a:ea typeface="Calibri" panose="020F0502020204030204" pitchFamily="34" charset="0"/>
                    <a:cs typeface="Arial" panose="020B0604020202020204" pitchFamily="34" charset="0"/>
                  </a:rPr>
                  <a:t>A</a:t>
                </a:r>
              </a:p>
            </p:txBody>
          </p:sp>
        </p:grpSp>
      </p:grpSp>
      <p:sp>
        <p:nvSpPr>
          <p:cNvPr id="64" name="Rectangle 63"/>
          <p:cNvSpPr>
            <a:spLocks noChangeArrowheads="1"/>
          </p:cNvSpPr>
          <p:nvPr/>
        </p:nvSpPr>
        <p:spPr bwMode="auto">
          <a:xfrm>
            <a:off x="3793832" y="2243033"/>
            <a:ext cx="6272694" cy="371876"/>
          </a:xfrm>
          <a:prstGeom prst="rect">
            <a:avLst/>
          </a:prstGeom>
          <a:noFill/>
          <a:ln>
            <a:noFill/>
          </a:ln>
          <a:effectLst/>
        </p:spPr>
        <p:txBody>
          <a:bodyPr vert="horz" wrap="square" lIns="91440" tIns="0" rIns="9144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457200" indent="-398463" algn="justLow" rtl="1"/>
            <a:r>
              <a:rPr lang="ar-SA" altLang="en-US" sz="2000" b="1" dirty="0" smtClean="0">
                <a:latin typeface="+mj-lt"/>
                <a:cs typeface="Times New Roman" panose="02020603050405020304" pitchFamily="18" charset="0"/>
              </a:rPr>
              <a:t>(ج) احسب مقدار الطاقة الكهربائية المتحولة في المقاومة خلال 5 دقائق.</a:t>
            </a:r>
            <a:endParaRPr kumimoji="0" lang="en-US" altLang="en-US" sz="2000" b="1" i="0" u="none" strike="noStrike" cap="none" normalizeH="0" baseline="0" dirty="0" smtClean="0">
              <a:ln>
                <a:noFill/>
              </a:ln>
              <a:effectLst/>
              <a:latin typeface="+mj-lt"/>
              <a:cs typeface="Times New Roman" panose="02020603050405020304" pitchFamily="18" charset="0"/>
            </a:endParaRPr>
          </a:p>
        </p:txBody>
      </p:sp>
      <p:sp>
        <p:nvSpPr>
          <p:cNvPr id="65" name="Rectangle 64"/>
          <p:cNvSpPr>
            <a:spLocks noChangeArrowheads="1"/>
          </p:cNvSpPr>
          <p:nvPr/>
        </p:nvSpPr>
        <p:spPr bwMode="auto">
          <a:xfrm>
            <a:off x="7374826" y="2852862"/>
            <a:ext cx="1991305" cy="371876"/>
          </a:xfrm>
          <a:prstGeom prst="rect">
            <a:avLst/>
          </a:prstGeom>
          <a:noFill/>
          <a:ln>
            <a:noFill/>
          </a:ln>
          <a:effectLst/>
        </p:spPr>
        <p:txBody>
          <a:bodyPr vert="horz" wrap="square" lIns="91440" tIns="0" rIns="9144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Low" rtl="1"/>
            <a:r>
              <a:rPr lang="ar-SA" altLang="en-US" sz="2000" b="1" dirty="0" smtClean="0">
                <a:solidFill>
                  <a:srgbClr val="C00000"/>
                </a:solidFill>
                <a:latin typeface="+mj-lt"/>
                <a:cs typeface="Times New Roman" panose="02020603050405020304" pitchFamily="18" charset="0"/>
              </a:rPr>
              <a:t>ط = ت</a:t>
            </a:r>
            <a:r>
              <a:rPr lang="ar-SA" altLang="en-US" sz="2000" b="1" baseline="30000" dirty="0" smtClean="0">
                <a:solidFill>
                  <a:srgbClr val="C00000"/>
                </a:solidFill>
                <a:latin typeface="+mj-lt"/>
                <a:cs typeface="Times New Roman" panose="02020603050405020304" pitchFamily="18" charset="0"/>
              </a:rPr>
              <a:t>2 </a:t>
            </a:r>
            <a:r>
              <a:rPr lang="ar-SA" altLang="en-US" sz="2000" b="1" dirty="0" smtClean="0">
                <a:solidFill>
                  <a:srgbClr val="C00000"/>
                </a:solidFill>
                <a:latin typeface="+mj-lt"/>
                <a:cs typeface="Times New Roman" panose="02020603050405020304" pitchFamily="18" charset="0"/>
              </a:rPr>
              <a:t>× م × ز</a:t>
            </a:r>
            <a:endParaRPr kumimoji="0" lang="en-US" altLang="en-US" sz="2000" b="1" i="0" u="none" strike="noStrike" cap="none" normalizeH="0" baseline="0" dirty="0" smtClean="0">
              <a:ln>
                <a:noFill/>
              </a:ln>
              <a:solidFill>
                <a:srgbClr val="C00000"/>
              </a:solidFill>
              <a:effectLst/>
              <a:latin typeface="+mj-lt"/>
              <a:cs typeface="Times New Roman" panose="02020603050405020304" pitchFamily="18" charset="0"/>
            </a:endParaRPr>
          </a:p>
        </p:txBody>
      </p:sp>
      <p:sp>
        <p:nvSpPr>
          <p:cNvPr id="66" name="Rectangle 65"/>
          <p:cNvSpPr>
            <a:spLocks noChangeArrowheads="1"/>
          </p:cNvSpPr>
          <p:nvPr/>
        </p:nvSpPr>
        <p:spPr bwMode="auto">
          <a:xfrm>
            <a:off x="6315948" y="3385562"/>
            <a:ext cx="2991816" cy="371876"/>
          </a:xfrm>
          <a:prstGeom prst="rect">
            <a:avLst/>
          </a:prstGeom>
          <a:noFill/>
          <a:ln>
            <a:noFill/>
          </a:ln>
          <a:effectLst/>
        </p:spPr>
        <p:txBody>
          <a:bodyPr vert="horz" wrap="square" lIns="91440" tIns="0" rIns="9144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Low" rtl="1"/>
            <a:r>
              <a:rPr lang="ar-SA" altLang="en-US" sz="2000" b="1" dirty="0" smtClean="0">
                <a:solidFill>
                  <a:srgbClr val="C00000"/>
                </a:solidFill>
                <a:latin typeface="+mj-lt"/>
                <a:cs typeface="Times New Roman" panose="02020603050405020304" pitchFamily="18" charset="0"/>
              </a:rPr>
              <a:t>  = (0.05)</a:t>
            </a:r>
            <a:r>
              <a:rPr lang="ar-SA" altLang="en-US" sz="2000" b="1" baseline="30000" dirty="0" smtClean="0">
                <a:solidFill>
                  <a:srgbClr val="C00000"/>
                </a:solidFill>
                <a:latin typeface="+mj-lt"/>
                <a:cs typeface="Times New Roman" panose="02020603050405020304" pitchFamily="18" charset="0"/>
              </a:rPr>
              <a:t>2</a:t>
            </a:r>
            <a:r>
              <a:rPr lang="ar-SA" altLang="en-US" sz="2000" b="1" dirty="0" smtClean="0">
                <a:solidFill>
                  <a:srgbClr val="C00000"/>
                </a:solidFill>
                <a:latin typeface="+mj-lt"/>
                <a:cs typeface="Times New Roman" panose="02020603050405020304" pitchFamily="18" charset="0"/>
              </a:rPr>
              <a:t> × 100 × (5 × 60) </a:t>
            </a:r>
            <a:endParaRPr kumimoji="0" lang="en-US" altLang="en-US" sz="2000" b="1" i="0" u="none" strike="noStrike" cap="none" normalizeH="0" baseline="0" dirty="0" smtClean="0">
              <a:ln>
                <a:noFill/>
              </a:ln>
              <a:solidFill>
                <a:srgbClr val="C00000"/>
              </a:solidFill>
              <a:effectLst/>
              <a:latin typeface="+mj-lt"/>
              <a:cs typeface="Times New Roman" panose="02020603050405020304" pitchFamily="18" charset="0"/>
            </a:endParaRPr>
          </a:p>
        </p:txBody>
      </p:sp>
      <p:sp>
        <p:nvSpPr>
          <p:cNvPr id="67" name="Rectangle 66"/>
          <p:cNvSpPr>
            <a:spLocks noChangeArrowheads="1"/>
          </p:cNvSpPr>
          <p:nvPr/>
        </p:nvSpPr>
        <p:spPr bwMode="auto">
          <a:xfrm>
            <a:off x="7141306" y="4006171"/>
            <a:ext cx="2166458" cy="371876"/>
          </a:xfrm>
          <a:prstGeom prst="rect">
            <a:avLst/>
          </a:prstGeom>
          <a:noFill/>
          <a:ln>
            <a:noFill/>
          </a:ln>
          <a:effectLst/>
        </p:spPr>
        <p:txBody>
          <a:bodyPr vert="horz" wrap="square" lIns="91440" tIns="0" rIns="9144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Low" rtl="1"/>
            <a:r>
              <a:rPr lang="ar-SA" altLang="en-US" sz="2000" b="1" dirty="0" smtClean="0">
                <a:solidFill>
                  <a:srgbClr val="C00000"/>
                </a:solidFill>
                <a:latin typeface="+mj-lt"/>
                <a:cs typeface="Times New Roman" panose="02020603050405020304" pitchFamily="18" charset="0"/>
              </a:rPr>
              <a:t>  = 75 جول</a:t>
            </a:r>
            <a:endParaRPr kumimoji="0" lang="en-US" altLang="en-US" sz="2000" b="1" i="0" u="none" strike="noStrike" cap="none" normalizeH="0" baseline="0" dirty="0" smtClean="0">
              <a:ln>
                <a:noFill/>
              </a:ln>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48558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64">
                                            <p:txEl>
                                              <p:pRg st="0" end="0"/>
                                            </p:txEl>
                                          </p:spTgt>
                                        </p:tgtEl>
                                        <p:attrNameLst>
                                          <p:attrName>style.visibility</p:attrName>
                                        </p:attrNameLst>
                                      </p:cBhvr>
                                      <p:to>
                                        <p:strVal val="visible"/>
                                      </p:to>
                                    </p:set>
                                    <p:animEffect transition="in" filter="wipe(right)">
                                      <p:cBhvr>
                                        <p:cTn id="7" dur="500"/>
                                        <p:tgtEl>
                                          <p:spTgt spid="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65">
                                            <p:txEl>
                                              <p:pRg st="0" end="0"/>
                                            </p:txEl>
                                          </p:spTgt>
                                        </p:tgtEl>
                                        <p:attrNameLst>
                                          <p:attrName>style.visibility</p:attrName>
                                        </p:attrNameLst>
                                      </p:cBhvr>
                                      <p:to>
                                        <p:strVal val="visible"/>
                                      </p:to>
                                    </p:set>
                                    <p:animEffect transition="in" filter="wipe(right)">
                                      <p:cBhvr>
                                        <p:cTn id="12" dur="500"/>
                                        <p:tgtEl>
                                          <p:spTgt spid="6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66">
                                            <p:txEl>
                                              <p:pRg st="0" end="0"/>
                                            </p:txEl>
                                          </p:spTgt>
                                        </p:tgtEl>
                                        <p:attrNameLst>
                                          <p:attrName>style.visibility</p:attrName>
                                        </p:attrNameLst>
                                      </p:cBhvr>
                                      <p:to>
                                        <p:strVal val="visible"/>
                                      </p:to>
                                    </p:set>
                                    <p:animEffect transition="in" filter="wipe(right)">
                                      <p:cBhvr>
                                        <p:cTn id="17" dur="500"/>
                                        <p:tgtEl>
                                          <p:spTgt spid="6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67">
                                            <p:txEl>
                                              <p:pRg st="0" end="0"/>
                                            </p:txEl>
                                          </p:spTgt>
                                        </p:tgtEl>
                                        <p:attrNameLst>
                                          <p:attrName>style.visibility</p:attrName>
                                        </p:attrNameLst>
                                      </p:cBhvr>
                                      <p:to>
                                        <p:strVal val="visible"/>
                                      </p:to>
                                    </p:set>
                                    <p:animEffect transition="in" filter="wipe(right)">
                                      <p:cBhvr>
                                        <p:cTn id="22" dur="500"/>
                                        <p:tgtEl>
                                          <p:spTgt spid="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1848</TotalTime>
  <Words>1482</Words>
  <Application>Microsoft Office PowerPoint</Application>
  <PresentationFormat>Widescreen</PresentationFormat>
  <Paragraphs>236</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Cambria Math</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Anan Barghouthy</dc:creator>
  <cp:lastModifiedBy>Hamdan</cp:lastModifiedBy>
  <cp:revision>380</cp:revision>
  <dcterms:created xsi:type="dcterms:W3CDTF">2021-07-13T08:18:26Z</dcterms:created>
  <dcterms:modified xsi:type="dcterms:W3CDTF">2022-08-06T13:12:29Z</dcterms:modified>
</cp:coreProperties>
</file>