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7" r:id="rId17"/>
    <p:sldId id="278" r:id="rId18"/>
    <p:sldId id="276" r:id="rId19"/>
    <p:sldId id="279" r:id="rId20"/>
    <p:sldId id="28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12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95" autoAdjust="0"/>
  </p:normalViewPr>
  <p:slideViewPr>
    <p:cSldViewPr snapToGrid="0" showGuides="1">
      <p:cViewPr varScale="1">
        <p:scale>
          <a:sx n="66" d="100"/>
          <a:sy n="66" d="100"/>
        </p:scale>
        <p:origin x="632" y="44"/>
      </p:cViewPr>
      <p:guideLst>
        <p:guide orient="horz" pos="2184"/>
        <p:guide pos="12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9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5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5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75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84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9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9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2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52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3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3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9D8A2-7E0E-4952-8DF6-B5E5E123292B}" type="datetimeFigureOut">
              <a:rPr lang="en-US" smtClean="0"/>
              <a:t>8/6/2022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3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091796" y="2285999"/>
            <a:ext cx="4008408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الكَهرباء </a:t>
            </a:r>
            <a:r>
              <a:rPr kumimoji="0" lang="x-none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في حياتنا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4205287" y="3179631"/>
            <a:ext cx="3781425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القوة الدافعة الكهربائية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091796" y="1617218"/>
            <a:ext cx="4008408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الوحدة الثانية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19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79152" y="6276831"/>
            <a:ext cx="1479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400" b="1" dirty="0" smtClean="0">
                <a:solidFill>
                  <a:srgbClr val="C00000"/>
                </a:solidFill>
              </a:rPr>
              <a:t>شدة التيار (ت) / أمبير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967532" y="3015761"/>
            <a:ext cx="15359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400" b="1" dirty="0" smtClean="0">
                <a:solidFill>
                  <a:srgbClr val="C00000"/>
                </a:solidFill>
              </a:rPr>
              <a:t>فرق الجهد (جـ) / فولت</a:t>
            </a:r>
            <a:endParaRPr lang="en-US" sz="1400" b="1" dirty="0">
              <a:solidFill>
                <a:srgbClr val="C0000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605004" y="747334"/>
            <a:ext cx="761379" cy="4700101"/>
            <a:chOff x="3414352" y="747334"/>
            <a:chExt cx="761379" cy="4700101"/>
          </a:xfrm>
        </p:grpSpPr>
        <p:sp>
          <p:nvSpPr>
            <p:cNvPr id="99" name="TextBox 98"/>
            <p:cNvSpPr txBox="1"/>
            <p:nvPr/>
          </p:nvSpPr>
          <p:spPr>
            <a:xfrm>
              <a:off x="3430907" y="5124270"/>
              <a:ext cx="72826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1.0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414352" y="4413450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2.0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414352" y="3669853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3.0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414352" y="2941881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4.0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414352" y="2189053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5.0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414352" y="1481385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6.0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414352" y="747334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7.0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rot="10800000" flipH="1" flipV="1">
            <a:off x="2325594" y="526075"/>
            <a:ext cx="4375114" cy="5525932"/>
            <a:chOff x="6374837" y="111882"/>
            <a:chExt cx="4375114" cy="552593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/>
            <a:srcRect t="6680"/>
            <a:stretch/>
          </p:blipFill>
          <p:spPr>
            <a:xfrm>
              <a:off x="6386732" y="116539"/>
              <a:ext cx="4363219" cy="5510594"/>
            </a:xfrm>
            <a:prstGeom prst="rect">
              <a:avLst/>
            </a:prstGeom>
          </p:spPr>
        </p:pic>
        <p:cxnSp>
          <p:nvCxnSpPr>
            <p:cNvPr id="50" name="Straight Connector 49"/>
            <p:cNvCxnSpPr/>
            <p:nvPr/>
          </p:nvCxnSpPr>
          <p:spPr>
            <a:xfrm>
              <a:off x="6374837" y="1946594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374837" y="1218622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374837" y="2674566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374837" y="3398464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6374837" y="4135062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6374837" y="4861236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374837" y="486098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519988" y="287690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5374819" y="288381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6238618" y="2883813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7087095" y="2865882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7945099" y="287484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2215874" y="5993249"/>
            <a:ext cx="3817484" cy="362774"/>
            <a:chOff x="5678924" y="5108032"/>
            <a:chExt cx="3817484" cy="362774"/>
          </a:xfrm>
        </p:grpSpPr>
        <p:sp>
          <p:nvSpPr>
            <p:cNvPr id="8" name="TextBox 7"/>
            <p:cNvSpPr txBox="1"/>
            <p:nvPr/>
          </p:nvSpPr>
          <p:spPr>
            <a:xfrm>
              <a:off x="5678924" y="5108032"/>
              <a:ext cx="28245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 smtClean="0">
                  <a:solidFill>
                    <a:srgbClr val="C00000"/>
                  </a:solidFill>
                </a:rPr>
                <a:t>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454498" y="5125584"/>
              <a:ext cx="61227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1.0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20926" y="5147641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2.0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8189376" y="5128747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3.0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9044040" y="5116386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4.0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09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6848488" y="1574873"/>
            <a:ext cx="3128989" cy="3718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2575" indent="-282575"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(ج) ماذا يمثل ميل الخط المستقيم؟  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112" name="Picture 111" descr="question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grpSp>
        <p:nvGrpSpPr>
          <p:cNvPr id="114" name="Group 113"/>
          <p:cNvGrpSpPr/>
          <p:nvPr/>
        </p:nvGrpSpPr>
        <p:grpSpPr>
          <a:xfrm>
            <a:off x="2681207" y="2269953"/>
            <a:ext cx="180000" cy="180000"/>
            <a:chOff x="1571743" y="3363983"/>
            <a:chExt cx="180000" cy="180000"/>
          </a:xfrm>
        </p:grpSpPr>
        <p:sp>
          <p:nvSpPr>
            <p:cNvPr id="115" name="Oval 114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135578" y="2995110"/>
            <a:ext cx="180000" cy="180000"/>
            <a:chOff x="1571743" y="3363983"/>
            <a:chExt cx="180000" cy="180000"/>
          </a:xfrm>
        </p:grpSpPr>
        <p:sp>
          <p:nvSpPr>
            <p:cNvPr id="118" name="Oval 117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3543061" y="3717966"/>
            <a:ext cx="180000" cy="180000"/>
            <a:chOff x="1571743" y="3363983"/>
            <a:chExt cx="180000" cy="180000"/>
          </a:xfrm>
        </p:grpSpPr>
        <p:sp>
          <p:nvSpPr>
            <p:cNvPr id="121" name="Oval 120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3974346" y="4459933"/>
            <a:ext cx="180000" cy="180000"/>
            <a:chOff x="1571743" y="3363983"/>
            <a:chExt cx="180000" cy="180000"/>
          </a:xfrm>
        </p:grpSpPr>
        <p:sp>
          <p:nvSpPr>
            <p:cNvPr id="124" name="Oval 123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6" name="Straight Connector 125"/>
          <p:cNvCxnSpPr/>
          <p:nvPr/>
        </p:nvCxnSpPr>
        <p:spPr>
          <a:xfrm flipH="1" flipV="1">
            <a:off x="2349827" y="1632814"/>
            <a:ext cx="2593550" cy="436879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itle 3"/>
              <p:cNvSpPr txBox="1">
                <a:spLocks/>
              </p:cNvSpPr>
              <p:nvPr/>
            </p:nvSpPr>
            <p:spPr>
              <a:xfrm>
                <a:off x="7361523" y="2200584"/>
                <a:ext cx="2509939" cy="498738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r" rtl="1" fontAlgn="auto">
                  <a:spcAft>
                    <a:spcPts val="0"/>
                  </a:spcAft>
                </a:pPr>
                <a:r>
                  <a:rPr lang="ar-SA" sz="24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+mn-cs"/>
                  </a:rPr>
                  <a:t>م </a:t>
                </a:r>
                <a:r>
                  <a:rPr lang="ar-SA" sz="2400" b="1" baseline="-25000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+mn-cs"/>
                  </a:rPr>
                  <a:t>داخلية</a:t>
                </a:r>
                <a:r>
                  <a:rPr lang="ar-SA" sz="24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+mn-cs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ar-SA" sz="2400" b="1" i="1" dirty="0" smtClean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+mn-cs"/>
                          </a:rPr>
                        </m:ctrlPr>
                      </m:dPr>
                      <m:e>
                        <m:r>
                          <a:rPr lang="ar-SA" sz="2400" b="1" i="1" dirty="0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cs typeface="+mn-cs"/>
                          </a:rPr>
                          <m:t>الميل</m:t>
                        </m:r>
                      </m:e>
                    </m:d>
                  </m:oMath>
                </a14:m>
                <a:endParaRPr lang="en-US" sz="24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+mn-cs"/>
                </a:endParaRPr>
              </a:p>
            </p:txBody>
          </p:sp>
        </mc:Choice>
        <mc:Fallback xmlns="">
          <p:sp>
            <p:nvSpPr>
              <p:cNvPr id="90" name="Tit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1523" y="2200584"/>
                <a:ext cx="2509939" cy="498738"/>
              </a:xfrm>
              <a:prstGeom prst="rect">
                <a:avLst/>
              </a:prstGeom>
              <a:blipFill>
                <a:blip r:embed="rId4"/>
                <a:stretch>
                  <a:fillRect t="-4878" r="-5109" b="-329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Title 3"/>
          <p:cNvSpPr txBox="1">
            <a:spLocks/>
          </p:cNvSpPr>
          <p:nvPr/>
        </p:nvSpPr>
        <p:spPr>
          <a:xfrm>
            <a:off x="7317206" y="3086008"/>
            <a:ext cx="2509939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2 أوم</a:t>
            </a:r>
            <a:endParaRPr lang="en-US" sz="24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93" name="Title 3"/>
          <p:cNvSpPr txBox="1">
            <a:spLocks/>
          </p:cNvSpPr>
          <p:nvPr/>
        </p:nvSpPr>
        <p:spPr>
          <a:xfrm>
            <a:off x="6700708" y="3897966"/>
            <a:ext cx="387812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ق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 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= ت ×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جـ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مقاومة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endParaRPr lang="en-US" sz="24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880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79152" y="6276831"/>
            <a:ext cx="1479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400" b="1" dirty="0" smtClean="0">
                <a:solidFill>
                  <a:srgbClr val="C00000"/>
                </a:solidFill>
              </a:rPr>
              <a:t>شدة التيار (ت) / أمبير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967532" y="3015761"/>
            <a:ext cx="15359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400" b="1" dirty="0" smtClean="0">
                <a:solidFill>
                  <a:srgbClr val="C00000"/>
                </a:solidFill>
              </a:rPr>
              <a:t>فرق الجهد (جـ) / فولت</a:t>
            </a:r>
            <a:endParaRPr lang="en-US" sz="1400" b="1" dirty="0">
              <a:solidFill>
                <a:srgbClr val="C0000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605004" y="747334"/>
            <a:ext cx="761379" cy="4700101"/>
            <a:chOff x="3414352" y="747334"/>
            <a:chExt cx="761379" cy="4700101"/>
          </a:xfrm>
        </p:grpSpPr>
        <p:sp>
          <p:nvSpPr>
            <p:cNvPr id="99" name="TextBox 98"/>
            <p:cNvSpPr txBox="1"/>
            <p:nvPr/>
          </p:nvSpPr>
          <p:spPr>
            <a:xfrm>
              <a:off x="3430907" y="5124270"/>
              <a:ext cx="72826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1.0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414352" y="4413450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2.0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414352" y="3669853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3.0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414352" y="2941881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4.0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414352" y="2189053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5.0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414352" y="1481385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6.0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414352" y="747334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7.0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rot="10800000" flipH="1" flipV="1">
            <a:off x="2325594" y="526075"/>
            <a:ext cx="4375114" cy="5525932"/>
            <a:chOff x="6374837" y="111882"/>
            <a:chExt cx="4375114" cy="552593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/>
            <a:srcRect t="6680"/>
            <a:stretch/>
          </p:blipFill>
          <p:spPr>
            <a:xfrm>
              <a:off x="6386732" y="116539"/>
              <a:ext cx="4363219" cy="5510594"/>
            </a:xfrm>
            <a:prstGeom prst="rect">
              <a:avLst/>
            </a:prstGeom>
          </p:spPr>
        </p:pic>
        <p:cxnSp>
          <p:nvCxnSpPr>
            <p:cNvPr id="50" name="Straight Connector 49"/>
            <p:cNvCxnSpPr/>
            <p:nvPr/>
          </p:nvCxnSpPr>
          <p:spPr>
            <a:xfrm>
              <a:off x="6374837" y="1946594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374837" y="1218622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374837" y="2674566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374837" y="3398464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6374837" y="4135062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6374837" y="4861236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374837" y="486098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519988" y="287690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5374819" y="288381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6238618" y="2883813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7087095" y="2865882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7945099" y="287484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2215874" y="5993249"/>
            <a:ext cx="3817484" cy="362774"/>
            <a:chOff x="5678924" y="5108032"/>
            <a:chExt cx="3817484" cy="362774"/>
          </a:xfrm>
        </p:grpSpPr>
        <p:sp>
          <p:nvSpPr>
            <p:cNvPr id="8" name="TextBox 7"/>
            <p:cNvSpPr txBox="1"/>
            <p:nvPr/>
          </p:nvSpPr>
          <p:spPr>
            <a:xfrm>
              <a:off x="5678924" y="5108032"/>
              <a:ext cx="28245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 smtClean="0">
                  <a:solidFill>
                    <a:srgbClr val="C00000"/>
                  </a:solidFill>
                </a:rPr>
                <a:t>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454498" y="5125584"/>
              <a:ext cx="61227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1.0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20926" y="5147641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2.0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8189376" y="5128747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3.0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9044040" y="5116386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4.0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09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6848488" y="1574873"/>
            <a:ext cx="3128989" cy="3718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2575" indent="-282575"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(د) ما قيمة القوة الدافعة الكهربائية؟  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112" name="Picture 111" descr="question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grpSp>
        <p:nvGrpSpPr>
          <p:cNvPr id="114" name="Group 113"/>
          <p:cNvGrpSpPr/>
          <p:nvPr/>
        </p:nvGrpSpPr>
        <p:grpSpPr>
          <a:xfrm>
            <a:off x="2681207" y="2269953"/>
            <a:ext cx="180000" cy="180000"/>
            <a:chOff x="1571743" y="3363983"/>
            <a:chExt cx="180000" cy="180000"/>
          </a:xfrm>
        </p:grpSpPr>
        <p:sp>
          <p:nvSpPr>
            <p:cNvPr id="115" name="Oval 114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135578" y="2995110"/>
            <a:ext cx="180000" cy="180000"/>
            <a:chOff x="1571743" y="3363983"/>
            <a:chExt cx="180000" cy="180000"/>
          </a:xfrm>
        </p:grpSpPr>
        <p:sp>
          <p:nvSpPr>
            <p:cNvPr id="118" name="Oval 117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3543061" y="3717966"/>
            <a:ext cx="180000" cy="180000"/>
            <a:chOff x="1571743" y="3363983"/>
            <a:chExt cx="180000" cy="180000"/>
          </a:xfrm>
        </p:grpSpPr>
        <p:sp>
          <p:nvSpPr>
            <p:cNvPr id="121" name="Oval 120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3974346" y="4459933"/>
            <a:ext cx="180000" cy="180000"/>
            <a:chOff x="1571743" y="3363983"/>
            <a:chExt cx="180000" cy="180000"/>
          </a:xfrm>
        </p:grpSpPr>
        <p:sp>
          <p:nvSpPr>
            <p:cNvPr id="124" name="Oval 123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6" name="Straight Connector 125"/>
          <p:cNvCxnSpPr/>
          <p:nvPr/>
        </p:nvCxnSpPr>
        <p:spPr>
          <a:xfrm flipH="1" flipV="1">
            <a:off x="2349827" y="1632814"/>
            <a:ext cx="2593550" cy="436879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itle 3"/>
          <p:cNvSpPr txBox="1">
            <a:spLocks/>
          </p:cNvSpPr>
          <p:nvPr/>
        </p:nvSpPr>
        <p:spPr>
          <a:xfrm>
            <a:off x="6514348" y="3364011"/>
            <a:ext cx="3965233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 = المقطع الصادي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60" name="Title 3"/>
          <p:cNvSpPr txBox="1">
            <a:spLocks/>
          </p:cNvSpPr>
          <p:nvPr/>
        </p:nvSpPr>
        <p:spPr>
          <a:xfrm>
            <a:off x="7208428" y="3869243"/>
            <a:ext cx="2509939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ق 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6.0 فولت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61" name="Title 3"/>
          <p:cNvSpPr txBox="1">
            <a:spLocks/>
          </p:cNvSpPr>
          <p:nvPr/>
        </p:nvSpPr>
        <p:spPr>
          <a:xfrm>
            <a:off x="7549183" y="2771939"/>
            <a:ext cx="2754977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r" rtl="1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تكون شدة التيار = 0،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68" name="Title 3"/>
          <p:cNvSpPr txBox="1">
            <a:spLocks/>
          </p:cNvSpPr>
          <p:nvPr/>
        </p:nvSpPr>
        <p:spPr>
          <a:xfrm>
            <a:off x="7064245" y="2242054"/>
            <a:ext cx="3270535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r" rtl="1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عندما تكون الدارة مفتوحة،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148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60" grpId="0"/>
      <p:bldP spid="61" grpId="0"/>
      <p:bldP spid="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091796" y="2285999"/>
            <a:ext cx="4008408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الكَهرباء </a:t>
            </a:r>
            <a:r>
              <a:rPr kumimoji="0" lang="x-none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في حياتنا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4205287" y="3179631"/>
            <a:ext cx="3781425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توصيل الأعمدة الكهربائية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091796" y="1617218"/>
            <a:ext cx="4008408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الوحدة الثانية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117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6955277" y="560873"/>
            <a:ext cx="3712724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توصيل 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124586" y="1878786"/>
            <a:ext cx="6918019" cy="45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لماذا نحتاج إلى استخدام أكثر من عمود كهربائي في الدارة الكهربائية </a:t>
            </a:r>
          </a:p>
        </p:txBody>
      </p:sp>
      <p:pic>
        <p:nvPicPr>
          <p:cNvPr id="39" name="Picture 38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1725632" y="1266261"/>
            <a:ext cx="1774596" cy="1774596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5980079" y="2813551"/>
            <a:ext cx="3984705" cy="4546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للحصول على فرق جهد أو تيار مناسب.</a:t>
            </a:r>
          </a:p>
        </p:txBody>
      </p:sp>
    </p:spTree>
    <p:extLst>
      <p:ext uri="{BB962C8B-B14F-4D97-AF65-F5344CB8AC3E}">
        <p14:creationId xmlns:p14="http://schemas.microsoft.com/office/powerpoint/2010/main" val="242487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6955277" y="560873"/>
            <a:ext cx="3712724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توصيل 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600576" y="1165961"/>
            <a:ext cx="2628392" cy="437663"/>
            <a:chOff x="8539661" y="1757781"/>
            <a:chExt cx="1984403" cy="392031"/>
          </a:xfrm>
        </p:grpSpPr>
        <p:sp>
          <p:nvSpPr>
            <p:cNvPr id="8" name="Rounded Rectangle 7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539662" y="1792018"/>
              <a:ext cx="1984402" cy="330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توصيل الأعمدة الكهربائية </a:t>
              </a:r>
              <a:endPara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838443" y="1646985"/>
            <a:ext cx="2377440" cy="578179"/>
            <a:chOff x="8539660" y="1757781"/>
            <a:chExt cx="1459210" cy="453586"/>
          </a:xfrm>
        </p:grpSpPr>
        <p:sp>
          <p:nvSpPr>
            <p:cNvPr id="11" name="Rounded Rectangle 10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65610" y="1780480"/>
              <a:ext cx="143326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2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التوالي</a:t>
              </a:r>
              <a:endPara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81275" y="1646986"/>
            <a:ext cx="2381251" cy="578178"/>
            <a:chOff x="8382784" y="1757781"/>
            <a:chExt cx="2168556" cy="453586"/>
          </a:xfrm>
        </p:grpSpPr>
        <p:sp>
          <p:nvSpPr>
            <p:cNvPr id="14" name="Rounded Rectangle 13"/>
            <p:cNvSpPr/>
            <p:nvPr/>
          </p:nvSpPr>
          <p:spPr>
            <a:xfrm>
              <a:off x="8382784" y="1757781"/>
              <a:ext cx="2168556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382784" y="1780480"/>
              <a:ext cx="216855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2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التوازي</a:t>
              </a:r>
              <a:endPara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024090" y="2562421"/>
            <a:ext cx="1076616" cy="548640"/>
            <a:chOff x="0" y="0"/>
            <a:chExt cx="702471" cy="324000"/>
          </a:xfrm>
        </p:grpSpPr>
        <p:grpSp>
          <p:nvGrpSpPr>
            <p:cNvPr id="39" name="Group 38"/>
            <p:cNvGrpSpPr/>
            <p:nvPr/>
          </p:nvGrpSpPr>
          <p:grpSpPr>
            <a:xfrm>
              <a:off x="0" y="0"/>
              <a:ext cx="324000" cy="324000"/>
              <a:chOff x="0" y="0"/>
              <a:chExt cx="324000" cy="32400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0" y="161999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5400000">
                <a:off x="160934" y="162000"/>
                <a:ext cx="32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371680" y="88809"/>
              <a:ext cx="330791" cy="144000"/>
              <a:chOff x="0" y="0"/>
              <a:chExt cx="330791" cy="144000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>
                <a:off x="6941" y="72000"/>
                <a:ext cx="32385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-72000" y="72000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Group 44"/>
          <p:cNvGrpSpPr/>
          <p:nvPr/>
        </p:nvGrpSpPr>
        <p:grpSpPr>
          <a:xfrm>
            <a:off x="7437468" y="2567152"/>
            <a:ext cx="588009" cy="548640"/>
            <a:chOff x="-80047" y="0"/>
            <a:chExt cx="451727" cy="324000"/>
          </a:xfrm>
        </p:grpSpPr>
        <p:grpSp>
          <p:nvGrpSpPr>
            <p:cNvPr id="46" name="Group 45"/>
            <p:cNvGrpSpPr/>
            <p:nvPr/>
          </p:nvGrpSpPr>
          <p:grpSpPr>
            <a:xfrm>
              <a:off x="-80047" y="0"/>
              <a:ext cx="404047" cy="324000"/>
              <a:chOff x="-80047" y="0"/>
              <a:chExt cx="404047" cy="324000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>
                <a:off x="-80047" y="161999"/>
                <a:ext cx="40404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5400000">
                <a:off x="160934" y="162000"/>
                <a:ext cx="32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/>
            <p:cNvCxnSpPr/>
            <p:nvPr/>
          </p:nvCxnSpPr>
          <p:spPr>
            <a:xfrm rot="5400000">
              <a:off x="299680" y="1608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6953656" y="2565135"/>
            <a:ext cx="483812" cy="548640"/>
            <a:chOff x="0" y="0"/>
            <a:chExt cx="371680" cy="324000"/>
          </a:xfrm>
        </p:grpSpPr>
        <p:grpSp>
          <p:nvGrpSpPr>
            <p:cNvPr id="53" name="Group 52"/>
            <p:cNvGrpSpPr/>
            <p:nvPr/>
          </p:nvGrpSpPr>
          <p:grpSpPr>
            <a:xfrm>
              <a:off x="0" y="0"/>
              <a:ext cx="324000" cy="324000"/>
              <a:chOff x="0" y="0"/>
              <a:chExt cx="324000" cy="324000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>
                <a:off x="0" y="161999"/>
                <a:ext cx="3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160934" y="162000"/>
                <a:ext cx="32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6" name="Straight Connector 55"/>
            <p:cNvCxnSpPr/>
            <p:nvPr/>
          </p:nvCxnSpPr>
          <p:spPr>
            <a:xfrm rot="5400000">
              <a:off x="299680" y="160809"/>
              <a:ext cx="144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/>
          <p:cNvCxnSpPr/>
          <p:nvPr/>
        </p:nvCxnSpPr>
        <p:spPr>
          <a:xfrm flipV="1">
            <a:off x="6958824" y="2825197"/>
            <a:ext cx="0" cy="11887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66" idx="2"/>
          </p:cNvCxnSpPr>
          <p:nvPr/>
        </p:nvCxnSpPr>
        <p:spPr>
          <a:xfrm flipH="1" flipV="1">
            <a:off x="6946857" y="4001926"/>
            <a:ext cx="834668" cy="37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7781525" y="3780471"/>
            <a:ext cx="446836" cy="457200"/>
            <a:chOff x="329184" y="0"/>
            <a:chExt cx="288000" cy="299720"/>
          </a:xfrm>
        </p:grpSpPr>
        <p:grpSp>
          <p:nvGrpSpPr>
            <p:cNvPr id="63" name="Group 62"/>
            <p:cNvGrpSpPr/>
            <p:nvPr/>
          </p:nvGrpSpPr>
          <p:grpSpPr>
            <a:xfrm>
              <a:off x="329184" y="0"/>
              <a:ext cx="288000" cy="299720"/>
              <a:chOff x="0" y="0"/>
              <a:chExt cx="288000" cy="299720"/>
            </a:xfrm>
          </p:grpSpPr>
          <p:sp>
            <p:nvSpPr>
              <p:cNvPr id="66" name="Oval 65"/>
              <p:cNvSpPr/>
              <p:nvPr/>
            </p:nvSpPr>
            <p:spPr>
              <a:xfrm>
                <a:off x="0" y="3658"/>
                <a:ext cx="288000" cy="288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7" name="Text Box 62"/>
              <p:cNvSpPr txBox="1"/>
              <p:nvPr/>
            </p:nvSpPr>
            <p:spPr>
              <a:xfrm>
                <a:off x="7312" y="0"/>
                <a:ext cx="274320" cy="29972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b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64" name="Straight Connector 63"/>
            <p:cNvCxnSpPr/>
            <p:nvPr/>
          </p:nvCxnSpPr>
          <p:spPr>
            <a:xfrm flipV="1">
              <a:off x="380390" y="40234"/>
              <a:ext cx="196215" cy="21526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 flipV="1">
              <a:off x="369418" y="47549"/>
              <a:ext cx="208280" cy="20764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8" name="Straight Connector 67"/>
          <p:cNvCxnSpPr/>
          <p:nvPr/>
        </p:nvCxnSpPr>
        <p:spPr>
          <a:xfrm flipH="1" flipV="1">
            <a:off x="8227580" y="3993963"/>
            <a:ext cx="8644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 rot="16200000" flipH="1">
            <a:off x="8578155" y="3312909"/>
            <a:ext cx="1167601" cy="224724"/>
            <a:chOff x="-99897" y="0"/>
            <a:chExt cx="1167601" cy="224724"/>
          </a:xfrm>
        </p:grpSpPr>
        <p:grpSp>
          <p:nvGrpSpPr>
            <p:cNvPr id="71" name="Group 70"/>
            <p:cNvGrpSpPr/>
            <p:nvPr/>
          </p:nvGrpSpPr>
          <p:grpSpPr>
            <a:xfrm>
              <a:off x="-99897" y="34158"/>
              <a:ext cx="1167601" cy="190566"/>
              <a:chOff x="-99941" y="-132"/>
              <a:chExt cx="1168116" cy="190866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-99941" y="-132"/>
                <a:ext cx="1168116" cy="8254"/>
                <a:chOff x="-99978" y="85678"/>
                <a:chExt cx="1168546" cy="8254"/>
              </a:xfrm>
            </p:grpSpPr>
            <p:cxnSp>
              <p:nvCxnSpPr>
                <p:cNvPr id="76" name="Straight Connector 75"/>
                <p:cNvCxnSpPr/>
                <p:nvPr/>
              </p:nvCxnSpPr>
              <p:spPr>
                <a:xfrm rot="16200000">
                  <a:off x="111945" y="-126245"/>
                  <a:ext cx="132" cy="42397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 rot="16200000" flipH="1">
                  <a:off x="849859" y="-124777"/>
                  <a:ext cx="4999" cy="43241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Connector 74"/>
              <p:cNvCxnSpPr/>
              <p:nvPr/>
            </p:nvCxnSpPr>
            <p:spPr>
              <a:xfrm>
                <a:off x="325369" y="0"/>
                <a:ext cx="280491" cy="19073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Oval 71"/>
            <p:cNvSpPr/>
            <p:nvPr/>
          </p:nvSpPr>
          <p:spPr>
            <a:xfrm>
              <a:off x="293370" y="0"/>
              <a:ext cx="71755" cy="7175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563880" y="0"/>
              <a:ext cx="71755" cy="7175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625540" y="3838053"/>
            <a:ext cx="2149898" cy="548640"/>
            <a:chOff x="-402262" y="0"/>
            <a:chExt cx="1402766" cy="324000"/>
          </a:xfrm>
        </p:grpSpPr>
        <p:grpSp>
          <p:nvGrpSpPr>
            <p:cNvPr id="83" name="Group 82"/>
            <p:cNvGrpSpPr/>
            <p:nvPr/>
          </p:nvGrpSpPr>
          <p:grpSpPr>
            <a:xfrm>
              <a:off x="-402262" y="0"/>
              <a:ext cx="725196" cy="324000"/>
              <a:chOff x="-402262" y="0"/>
              <a:chExt cx="725196" cy="324000"/>
            </a:xfrm>
          </p:grpSpPr>
          <p:cxnSp>
            <p:nvCxnSpPr>
              <p:cNvPr id="87" name="Straight Connector 86"/>
              <p:cNvCxnSpPr/>
              <p:nvPr/>
            </p:nvCxnSpPr>
            <p:spPr>
              <a:xfrm>
                <a:off x="-402262" y="160809"/>
                <a:ext cx="720047" cy="11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>
                <a:off x="160934" y="162000"/>
                <a:ext cx="32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83"/>
            <p:cNvGrpSpPr/>
            <p:nvPr/>
          </p:nvGrpSpPr>
          <p:grpSpPr>
            <a:xfrm>
              <a:off x="371680" y="88809"/>
              <a:ext cx="628824" cy="144000"/>
              <a:chOff x="0" y="0"/>
              <a:chExt cx="628824" cy="144000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>
                <a:off x="3833" y="72000"/>
                <a:ext cx="624991" cy="11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rot="5400000">
                <a:off x="-72000" y="72000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99" name="Straight Connector 98"/>
          <p:cNvCxnSpPr/>
          <p:nvPr/>
        </p:nvCxnSpPr>
        <p:spPr>
          <a:xfrm flipH="1" flipV="1">
            <a:off x="2635065" y="2727170"/>
            <a:ext cx="0" cy="32073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105" idx="2"/>
          </p:cNvCxnSpPr>
          <p:nvPr/>
        </p:nvCxnSpPr>
        <p:spPr>
          <a:xfrm flipH="1" flipV="1">
            <a:off x="2635065" y="5922530"/>
            <a:ext cx="834668" cy="37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/>
          <p:cNvGrpSpPr/>
          <p:nvPr/>
        </p:nvGrpSpPr>
        <p:grpSpPr>
          <a:xfrm>
            <a:off x="3469733" y="5701075"/>
            <a:ext cx="446836" cy="457200"/>
            <a:chOff x="329184" y="0"/>
            <a:chExt cx="288000" cy="299720"/>
          </a:xfrm>
        </p:grpSpPr>
        <p:grpSp>
          <p:nvGrpSpPr>
            <p:cNvPr id="102" name="Group 101"/>
            <p:cNvGrpSpPr/>
            <p:nvPr/>
          </p:nvGrpSpPr>
          <p:grpSpPr>
            <a:xfrm>
              <a:off x="329184" y="0"/>
              <a:ext cx="288000" cy="299720"/>
              <a:chOff x="0" y="0"/>
              <a:chExt cx="288000" cy="299720"/>
            </a:xfrm>
          </p:grpSpPr>
          <p:sp>
            <p:nvSpPr>
              <p:cNvPr id="105" name="Oval 104"/>
              <p:cNvSpPr/>
              <p:nvPr/>
            </p:nvSpPr>
            <p:spPr>
              <a:xfrm>
                <a:off x="0" y="3658"/>
                <a:ext cx="288000" cy="288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6" name="Text Box 62"/>
              <p:cNvSpPr txBox="1"/>
              <p:nvPr/>
            </p:nvSpPr>
            <p:spPr>
              <a:xfrm>
                <a:off x="7312" y="0"/>
                <a:ext cx="274320" cy="29972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b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03" name="Straight Connector 102"/>
            <p:cNvCxnSpPr/>
            <p:nvPr/>
          </p:nvCxnSpPr>
          <p:spPr>
            <a:xfrm flipV="1">
              <a:off x="380390" y="40234"/>
              <a:ext cx="196215" cy="21526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H="1" flipV="1">
              <a:off x="369418" y="47549"/>
              <a:ext cx="208280" cy="20764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" name="Straight Connector 106"/>
          <p:cNvCxnSpPr/>
          <p:nvPr/>
        </p:nvCxnSpPr>
        <p:spPr>
          <a:xfrm flipH="1" flipV="1">
            <a:off x="3915788" y="5914567"/>
            <a:ext cx="8644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oup 107"/>
          <p:cNvGrpSpPr/>
          <p:nvPr/>
        </p:nvGrpSpPr>
        <p:grpSpPr>
          <a:xfrm rot="16200000" flipH="1">
            <a:off x="3264839" y="4222464"/>
            <a:ext cx="3189701" cy="224724"/>
            <a:chOff x="-2121997" y="0"/>
            <a:chExt cx="3189701" cy="224724"/>
          </a:xfrm>
        </p:grpSpPr>
        <p:grpSp>
          <p:nvGrpSpPr>
            <p:cNvPr id="109" name="Group 108"/>
            <p:cNvGrpSpPr/>
            <p:nvPr/>
          </p:nvGrpSpPr>
          <p:grpSpPr>
            <a:xfrm>
              <a:off x="-2121997" y="32873"/>
              <a:ext cx="3189701" cy="191851"/>
              <a:chOff x="-2122933" y="-1419"/>
              <a:chExt cx="3191108" cy="192153"/>
            </a:xfrm>
          </p:grpSpPr>
          <p:grpSp>
            <p:nvGrpSpPr>
              <p:cNvPr id="112" name="Group 111"/>
              <p:cNvGrpSpPr/>
              <p:nvPr/>
            </p:nvGrpSpPr>
            <p:grpSpPr>
              <a:xfrm>
                <a:off x="-2122933" y="-1419"/>
                <a:ext cx="3191108" cy="9541"/>
                <a:chOff x="-2123715" y="84391"/>
                <a:chExt cx="3192283" cy="9541"/>
              </a:xfrm>
            </p:grpSpPr>
            <p:cxnSp>
              <p:nvCxnSpPr>
                <p:cNvPr id="114" name="Straight Connector 113"/>
                <p:cNvCxnSpPr/>
                <p:nvPr/>
              </p:nvCxnSpPr>
              <p:spPr>
                <a:xfrm rot="16200000" flipH="1">
                  <a:off x="-901489" y="-1137835"/>
                  <a:ext cx="3263" cy="244771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 rot="16200000" flipH="1">
                  <a:off x="849859" y="-124777"/>
                  <a:ext cx="4999" cy="43241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3" name="Straight Connector 112"/>
              <p:cNvCxnSpPr/>
              <p:nvPr/>
            </p:nvCxnSpPr>
            <p:spPr>
              <a:xfrm>
                <a:off x="325369" y="0"/>
                <a:ext cx="280491" cy="19073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Oval 109"/>
            <p:cNvSpPr/>
            <p:nvPr/>
          </p:nvSpPr>
          <p:spPr>
            <a:xfrm>
              <a:off x="293370" y="0"/>
              <a:ext cx="71755" cy="7175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563880" y="0"/>
              <a:ext cx="71755" cy="7175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2625540" y="3153643"/>
            <a:ext cx="2149898" cy="548640"/>
            <a:chOff x="-402262" y="0"/>
            <a:chExt cx="1402766" cy="324000"/>
          </a:xfrm>
        </p:grpSpPr>
        <p:grpSp>
          <p:nvGrpSpPr>
            <p:cNvPr id="117" name="Group 116"/>
            <p:cNvGrpSpPr/>
            <p:nvPr/>
          </p:nvGrpSpPr>
          <p:grpSpPr>
            <a:xfrm>
              <a:off x="-402262" y="0"/>
              <a:ext cx="725196" cy="324000"/>
              <a:chOff x="-402262" y="0"/>
              <a:chExt cx="725196" cy="324000"/>
            </a:xfrm>
          </p:grpSpPr>
          <p:cxnSp>
            <p:nvCxnSpPr>
              <p:cNvPr id="121" name="Straight Connector 120"/>
              <p:cNvCxnSpPr/>
              <p:nvPr/>
            </p:nvCxnSpPr>
            <p:spPr>
              <a:xfrm>
                <a:off x="-402262" y="160809"/>
                <a:ext cx="720047" cy="11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5400000">
                <a:off x="160934" y="162000"/>
                <a:ext cx="32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/>
            <p:cNvGrpSpPr/>
            <p:nvPr/>
          </p:nvGrpSpPr>
          <p:grpSpPr>
            <a:xfrm>
              <a:off x="371680" y="88809"/>
              <a:ext cx="628824" cy="144000"/>
              <a:chOff x="0" y="0"/>
              <a:chExt cx="628824" cy="144000"/>
            </a:xfrm>
          </p:grpSpPr>
          <p:cxnSp>
            <p:nvCxnSpPr>
              <p:cNvPr id="119" name="Straight Connector 118"/>
              <p:cNvCxnSpPr/>
              <p:nvPr/>
            </p:nvCxnSpPr>
            <p:spPr>
              <a:xfrm>
                <a:off x="3833" y="72000"/>
                <a:ext cx="624991" cy="11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 rot="5400000">
                <a:off x="-72000" y="72000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3" name="Group 122"/>
          <p:cNvGrpSpPr/>
          <p:nvPr/>
        </p:nvGrpSpPr>
        <p:grpSpPr>
          <a:xfrm>
            <a:off x="2625540" y="2467672"/>
            <a:ext cx="2156926" cy="548640"/>
            <a:chOff x="-402262" y="0"/>
            <a:chExt cx="1407352" cy="324000"/>
          </a:xfrm>
        </p:grpSpPr>
        <p:grpSp>
          <p:nvGrpSpPr>
            <p:cNvPr id="124" name="Group 123"/>
            <p:cNvGrpSpPr/>
            <p:nvPr/>
          </p:nvGrpSpPr>
          <p:grpSpPr>
            <a:xfrm>
              <a:off x="-402262" y="0"/>
              <a:ext cx="725196" cy="324000"/>
              <a:chOff x="-402262" y="0"/>
              <a:chExt cx="725196" cy="324000"/>
            </a:xfrm>
          </p:grpSpPr>
          <p:cxnSp>
            <p:nvCxnSpPr>
              <p:cNvPr id="128" name="Straight Connector 127"/>
              <p:cNvCxnSpPr/>
              <p:nvPr/>
            </p:nvCxnSpPr>
            <p:spPr>
              <a:xfrm>
                <a:off x="-402262" y="155184"/>
                <a:ext cx="720047" cy="119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rot="5400000">
                <a:off x="160934" y="162000"/>
                <a:ext cx="32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/>
            <p:cNvGrpSpPr/>
            <p:nvPr/>
          </p:nvGrpSpPr>
          <p:grpSpPr>
            <a:xfrm>
              <a:off x="371680" y="88809"/>
              <a:ext cx="633410" cy="144000"/>
              <a:chOff x="0" y="0"/>
              <a:chExt cx="633410" cy="144000"/>
            </a:xfrm>
          </p:grpSpPr>
          <p:cxnSp>
            <p:nvCxnSpPr>
              <p:cNvPr id="126" name="Straight Connector 125"/>
              <p:cNvCxnSpPr/>
              <p:nvPr/>
            </p:nvCxnSpPr>
            <p:spPr>
              <a:xfrm>
                <a:off x="3833" y="74813"/>
                <a:ext cx="62957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rot="5400000">
                <a:off x="-72000" y="72000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36039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81525" y="560873"/>
            <a:ext cx="288647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توصيل 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113158" y="1232221"/>
            <a:ext cx="3450067" cy="442486"/>
            <a:chOff x="8495739" y="1757781"/>
            <a:chExt cx="2028325" cy="392031"/>
          </a:xfrm>
        </p:grpSpPr>
        <p:sp>
          <p:nvSpPr>
            <p:cNvPr id="8" name="Rounded Rectangle 7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495739" y="1791770"/>
              <a:ext cx="1984402" cy="324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SA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توصيل الأعمدة الكهربائية على التوالي</a:t>
              </a:r>
              <a:endPara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286000" y="1129614"/>
            <a:ext cx="2327461" cy="1675250"/>
            <a:chOff x="2184357" y="1924319"/>
            <a:chExt cx="2327461" cy="1675250"/>
          </a:xfrm>
        </p:grpSpPr>
        <p:grpSp>
          <p:nvGrpSpPr>
            <p:cNvPr id="38" name="Group 37"/>
            <p:cNvGrpSpPr/>
            <p:nvPr/>
          </p:nvGrpSpPr>
          <p:grpSpPr>
            <a:xfrm>
              <a:off x="3261590" y="1924319"/>
              <a:ext cx="1076616" cy="548640"/>
              <a:chOff x="0" y="0"/>
              <a:chExt cx="702471" cy="324000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0" y="0"/>
                <a:ext cx="324000" cy="324000"/>
                <a:chOff x="0" y="0"/>
                <a:chExt cx="324000" cy="324000"/>
              </a:xfrm>
            </p:grpSpPr>
            <p:cxnSp>
              <p:nvCxnSpPr>
                <p:cNvPr id="43" name="Straight Connector 42"/>
                <p:cNvCxnSpPr/>
                <p:nvPr/>
              </p:nvCxnSpPr>
              <p:spPr>
                <a:xfrm>
                  <a:off x="0" y="161999"/>
                  <a:ext cx="324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/>
              <p:cNvGrpSpPr/>
              <p:nvPr/>
            </p:nvGrpSpPr>
            <p:grpSpPr>
              <a:xfrm>
                <a:off x="371680" y="88809"/>
                <a:ext cx="330791" cy="144000"/>
                <a:chOff x="0" y="0"/>
                <a:chExt cx="330791" cy="144000"/>
              </a:xfrm>
            </p:grpSpPr>
            <p:cxnSp>
              <p:nvCxnSpPr>
                <p:cNvPr id="41" name="Straight Connector 40"/>
                <p:cNvCxnSpPr/>
                <p:nvPr/>
              </p:nvCxnSpPr>
              <p:spPr>
                <a:xfrm>
                  <a:off x="6941" y="72000"/>
                  <a:ext cx="32385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rot="5400000">
                  <a:off x="-72000" y="72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45" name="Group 44"/>
            <p:cNvGrpSpPr/>
            <p:nvPr/>
          </p:nvGrpSpPr>
          <p:grpSpPr>
            <a:xfrm>
              <a:off x="2674968" y="1929050"/>
              <a:ext cx="588009" cy="548640"/>
              <a:chOff x="-80047" y="0"/>
              <a:chExt cx="451727" cy="324000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-80047" y="0"/>
                <a:ext cx="404047" cy="324000"/>
                <a:chOff x="-80047" y="0"/>
                <a:chExt cx="404047" cy="324000"/>
              </a:xfrm>
            </p:grpSpPr>
            <p:cxnSp>
              <p:nvCxnSpPr>
                <p:cNvPr id="50" name="Straight Connector 49"/>
                <p:cNvCxnSpPr/>
                <p:nvPr/>
              </p:nvCxnSpPr>
              <p:spPr>
                <a:xfrm>
                  <a:off x="-80047" y="161999"/>
                  <a:ext cx="40404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/>
            <p:cNvGrpSpPr/>
            <p:nvPr/>
          </p:nvGrpSpPr>
          <p:grpSpPr>
            <a:xfrm>
              <a:off x="2191156" y="1927033"/>
              <a:ext cx="483812" cy="548640"/>
              <a:chOff x="0" y="0"/>
              <a:chExt cx="371680" cy="324000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0" y="0"/>
                <a:ext cx="324000" cy="324000"/>
                <a:chOff x="0" y="0"/>
                <a:chExt cx="324000" cy="324000"/>
              </a:xfrm>
            </p:grpSpPr>
            <p:cxnSp>
              <p:nvCxnSpPr>
                <p:cNvPr id="57" name="Straight Connector 56"/>
                <p:cNvCxnSpPr/>
                <p:nvPr/>
              </p:nvCxnSpPr>
              <p:spPr>
                <a:xfrm>
                  <a:off x="0" y="161999"/>
                  <a:ext cx="324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9" name="Straight Connector 58"/>
            <p:cNvCxnSpPr/>
            <p:nvPr/>
          </p:nvCxnSpPr>
          <p:spPr>
            <a:xfrm flipV="1">
              <a:off x="2196324" y="2187095"/>
              <a:ext cx="0" cy="1188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66" idx="2"/>
            </p:cNvCxnSpPr>
            <p:nvPr/>
          </p:nvCxnSpPr>
          <p:spPr>
            <a:xfrm flipH="1" flipV="1">
              <a:off x="2184357" y="3363824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Group 61"/>
            <p:cNvGrpSpPr/>
            <p:nvPr/>
          </p:nvGrpSpPr>
          <p:grpSpPr>
            <a:xfrm>
              <a:off x="3019025" y="3142369"/>
              <a:ext cx="446836" cy="457200"/>
              <a:chOff x="329184" y="0"/>
              <a:chExt cx="288000" cy="299720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329184" y="0"/>
                <a:ext cx="288000" cy="299720"/>
                <a:chOff x="0" y="0"/>
                <a:chExt cx="288000" cy="299720"/>
              </a:xfrm>
            </p:grpSpPr>
            <p:sp>
              <p:nvSpPr>
                <p:cNvPr id="66" name="Oval 65"/>
                <p:cNvSpPr/>
                <p:nvPr/>
              </p:nvSpPr>
              <p:spPr>
                <a:xfrm>
                  <a:off x="0" y="3658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Text Box 62"/>
                <p:cNvSpPr txBox="1"/>
                <p:nvPr/>
              </p:nvSpPr>
              <p:spPr>
                <a:xfrm>
                  <a:off x="7312" y="0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64" name="Straight Connector 63"/>
              <p:cNvCxnSpPr/>
              <p:nvPr/>
            </p:nvCxnSpPr>
            <p:spPr>
              <a:xfrm flipV="1">
                <a:off x="380390" y="40234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flipH="1" flipV="1">
                <a:off x="369418" y="47549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8" name="Straight Connector 67"/>
            <p:cNvCxnSpPr/>
            <p:nvPr/>
          </p:nvCxnSpPr>
          <p:spPr>
            <a:xfrm flipH="1" flipV="1">
              <a:off x="3465080" y="3355861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/>
            <p:cNvGrpSpPr/>
            <p:nvPr/>
          </p:nvGrpSpPr>
          <p:grpSpPr>
            <a:xfrm rot="16200000" flipH="1">
              <a:off x="3815655" y="2674807"/>
              <a:ext cx="1167601" cy="224724"/>
              <a:chOff x="-99897" y="0"/>
              <a:chExt cx="1167601" cy="224724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-99897" y="34290"/>
                <a:ext cx="1167601" cy="190434"/>
                <a:chOff x="-99941" y="0"/>
                <a:chExt cx="1168116" cy="190734"/>
              </a:xfrm>
            </p:grpSpPr>
            <p:grpSp>
              <p:nvGrpSpPr>
                <p:cNvPr id="74" name="Group 73"/>
                <p:cNvGrpSpPr/>
                <p:nvPr/>
              </p:nvGrpSpPr>
              <p:grpSpPr>
                <a:xfrm>
                  <a:off x="-99941" y="3123"/>
                  <a:ext cx="1168116" cy="6417"/>
                  <a:chOff x="-99978" y="88933"/>
                  <a:chExt cx="1168546" cy="6417"/>
                </a:xfrm>
              </p:grpSpPr>
              <p:cxnSp>
                <p:nvCxnSpPr>
                  <p:cNvPr id="76" name="Straight Connector 75"/>
                  <p:cNvCxnSpPr/>
                  <p:nvPr/>
                </p:nvCxnSpPr>
                <p:spPr>
                  <a:xfrm rot="16200000">
                    <a:off x="111945" y="-116705"/>
                    <a:ext cx="132" cy="42397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/>
                  <p:cNvCxnSpPr/>
                  <p:nvPr/>
                </p:nvCxnSpPr>
                <p:spPr>
                  <a:xfrm rot="16200000" flipH="1">
                    <a:off x="849859" y="-124777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325369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2" name="Oval 71"/>
              <p:cNvSpPr/>
              <p:nvPr/>
            </p:nvSpPr>
            <p:spPr>
              <a:xfrm>
                <a:off x="29337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73" name="Oval 72"/>
              <p:cNvSpPr/>
              <p:nvPr/>
            </p:nvSpPr>
            <p:spPr>
              <a:xfrm>
                <a:off x="56388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89" name="Title 3"/>
          <p:cNvSpPr txBox="1">
            <a:spLocks/>
          </p:cNvSpPr>
          <p:nvPr/>
        </p:nvSpPr>
        <p:spPr>
          <a:xfrm>
            <a:off x="4867276" y="2860101"/>
            <a:ext cx="448914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 الكلية =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1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2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3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90" name="Title 3"/>
          <p:cNvSpPr txBox="1">
            <a:spLocks/>
          </p:cNvSpPr>
          <p:nvPr/>
        </p:nvSpPr>
        <p:spPr>
          <a:xfrm>
            <a:off x="5095876" y="3529300"/>
            <a:ext cx="426054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المقاومة الداخلية الكلية = م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د1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م 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د2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م 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د3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107694" y="4583843"/>
            <a:ext cx="5976613" cy="839660"/>
            <a:chOff x="3998929" y="3974243"/>
            <a:chExt cx="5976613" cy="839660"/>
          </a:xfrm>
        </p:grpSpPr>
        <p:sp>
          <p:nvSpPr>
            <p:cNvPr id="91" name="Title 3"/>
            <p:cNvSpPr txBox="1">
              <a:spLocks/>
            </p:cNvSpPr>
            <p:nvPr/>
          </p:nvSpPr>
          <p:spPr>
            <a:xfrm>
              <a:off x="4089416" y="4144704"/>
              <a:ext cx="5795639" cy="49873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rtl="1" fontAlgn="auto">
                <a:spcAft>
                  <a:spcPts val="0"/>
                </a:spcAft>
              </a:pPr>
              <a:r>
                <a:rPr lang="ar-SA" sz="2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+mn-cs"/>
                </a:rPr>
                <a:t>توصل الأعمدة الكهربائية على </a:t>
              </a:r>
              <a:r>
                <a:rPr lang="ar-SA" sz="2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+mn-cs"/>
                </a:rPr>
                <a:t>التوالي</a:t>
              </a:r>
              <a:r>
                <a:rPr lang="ar-SA" sz="2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+mn-cs"/>
                </a:rPr>
                <a:t> للحصول على قوة دافعة أكبر </a:t>
              </a:r>
              <a:endParaRPr lang="en-US" sz="20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3998929" y="3974243"/>
              <a:ext cx="5976613" cy="839660"/>
            </a:xfrm>
            <a:prstGeom prst="round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3878134" y="921713"/>
            <a:ext cx="275939" cy="5257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30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-</a:t>
            </a:r>
            <a:endParaRPr kumimoji="0" lang="en-US" altLang="en-US" sz="3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3590926" y="1040814"/>
            <a:ext cx="275939" cy="4026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2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+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5" name="Title 3"/>
          <p:cNvSpPr txBox="1">
            <a:spLocks/>
          </p:cNvSpPr>
          <p:nvPr/>
        </p:nvSpPr>
        <p:spPr>
          <a:xfrm>
            <a:off x="6332722" y="1816517"/>
            <a:ext cx="3965308" cy="853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r" rtl="1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يتم توصيل القطب 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الموجب</a:t>
            </a:r>
            <a:r>
              <a:rPr lang="ar-S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للعمود الأول مع القطب 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السالب</a:t>
            </a:r>
            <a:r>
              <a:rPr lang="ar-S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للعمود الثاني.</a:t>
            </a:r>
            <a:endParaRPr lang="en-US" sz="2000" b="1" baseline="-25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3306767" y="920543"/>
            <a:ext cx="275939" cy="5257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30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-</a:t>
            </a:r>
            <a:endParaRPr kumimoji="0" lang="en-US" altLang="en-US" sz="3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3019559" y="1039644"/>
            <a:ext cx="275939" cy="4026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2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+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2706352" y="923285"/>
            <a:ext cx="275939" cy="5257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30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-</a:t>
            </a:r>
            <a:endParaRPr kumimoji="0" lang="en-US" altLang="en-US" sz="3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30" name="Rectangle 129"/>
          <p:cNvSpPr>
            <a:spLocks noChangeArrowheads="1"/>
          </p:cNvSpPr>
          <p:nvPr/>
        </p:nvSpPr>
        <p:spPr bwMode="auto">
          <a:xfrm>
            <a:off x="2419144" y="1042386"/>
            <a:ext cx="275939" cy="4026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2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+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16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90" grpId="0"/>
      <p:bldP spid="9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توصيل 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1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76" name="Picture 75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6392028" y="1476866"/>
            <a:ext cx="3639819" cy="987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في الشكل، اذا كانت القوة الدافعة الكهربائية لكل عمود 1.5 فولت ومقاومته الداخلية 0.5 أوم.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2209799" y="1626347"/>
            <a:ext cx="3108960" cy="2194560"/>
            <a:chOff x="2184357" y="1924319"/>
            <a:chExt cx="2327461" cy="1675250"/>
          </a:xfrm>
        </p:grpSpPr>
        <p:grpSp>
          <p:nvGrpSpPr>
            <p:cNvPr id="85" name="Group 84"/>
            <p:cNvGrpSpPr/>
            <p:nvPr/>
          </p:nvGrpSpPr>
          <p:grpSpPr>
            <a:xfrm>
              <a:off x="3261590" y="1924319"/>
              <a:ext cx="1076616" cy="548640"/>
              <a:chOff x="0" y="0"/>
              <a:chExt cx="702471" cy="324000"/>
            </a:xfrm>
          </p:grpSpPr>
          <p:grpSp>
            <p:nvGrpSpPr>
              <p:cNvPr id="145" name="Group 144"/>
              <p:cNvGrpSpPr/>
              <p:nvPr/>
            </p:nvGrpSpPr>
            <p:grpSpPr>
              <a:xfrm>
                <a:off x="0" y="0"/>
                <a:ext cx="324000" cy="324000"/>
                <a:chOff x="0" y="0"/>
                <a:chExt cx="324000" cy="324000"/>
              </a:xfrm>
            </p:grpSpPr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0" y="161999"/>
                  <a:ext cx="324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7" name="Group 146"/>
              <p:cNvGrpSpPr/>
              <p:nvPr/>
            </p:nvGrpSpPr>
            <p:grpSpPr>
              <a:xfrm>
                <a:off x="371680" y="88809"/>
                <a:ext cx="330791" cy="144000"/>
                <a:chOff x="0" y="0"/>
                <a:chExt cx="330791" cy="144000"/>
              </a:xfrm>
            </p:grpSpPr>
            <p:cxnSp>
              <p:nvCxnSpPr>
                <p:cNvPr id="148" name="Straight Connector 147"/>
                <p:cNvCxnSpPr/>
                <p:nvPr/>
              </p:nvCxnSpPr>
              <p:spPr>
                <a:xfrm>
                  <a:off x="6941" y="72000"/>
                  <a:ext cx="32385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rot="5400000">
                  <a:off x="-72000" y="72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8" name="Group 97"/>
            <p:cNvGrpSpPr/>
            <p:nvPr/>
          </p:nvGrpSpPr>
          <p:grpSpPr>
            <a:xfrm>
              <a:off x="2674968" y="1929050"/>
              <a:ext cx="588009" cy="548640"/>
              <a:chOff x="-80047" y="0"/>
              <a:chExt cx="451727" cy="324000"/>
            </a:xfrm>
          </p:grpSpPr>
          <p:grpSp>
            <p:nvGrpSpPr>
              <p:cNvPr id="141" name="Group 140"/>
              <p:cNvGrpSpPr/>
              <p:nvPr/>
            </p:nvGrpSpPr>
            <p:grpSpPr>
              <a:xfrm>
                <a:off x="-80047" y="0"/>
                <a:ext cx="404047" cy="324000"/>
                <a:chOff x="-80047" y="0"/>
                <a:chExt cx="404047" cy="324000"/>
              </a:xfrm>
            </p:grpSpPr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-80047" y="161999"/>
                  <a:ext cx="40404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2" name="Straight Connector 141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2191156" y="1927033"/>
              <a:ext cx="483812" cy="548640"/>
              <a:chOff x="0" y="0"/>
              <a:chExt cx="371680" cy="324000"/>
            </a:xfrm>
          </p:grpSpPr>
          <p:grpSp>
            <p:nvGrpSpPr>
              <p:cNvPr id="131" name="Group 130"/>
              <p:cNvGrpSpPr/>
              <p:nvPr/>
            </p:nvGrpSpPr>
            <p:grpSpPr>
              <a:xfrm>
                <a:off x="0" y="0"/>
                <a:ext cx="324000" cy="324000"/>
                <a:chOff x="0" y="0"/>
                <a:chExt cx="324000" cy="324000"/>
              </a:xfrm>
            </p:grpSpPr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0" y="161999"/>
                  <a:ext cx="324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0" name="Straight Connector 99"/>
            <p:cNvCxnSpPr/>
            <p:nvPr/>
          </p:nvCxnSpPr>
          <p:spPr>
            <a:xfrm flipV="1">
              <a:off x="2196324" y="2187095"/>
              <a:ext cx="0" cy="1188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129" idx="2"/>
            </p:cNvCxnSpPr>
            <p:nvPr/>
          </p:nvCxnSpPr>
          <p:spPr>
            <a:xfrm flipH="1" flipV="1">
              <a:off x="2184357" y="3363824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/>
            <p:cNvGrpSpPr/>
            <p:nvPr/>
          </p:nvGrpSpPr>
          <p:grpSpPr>
            <a:xfrm>
              <a:off x="3019025" y="3142369"/>
              <a:ext cx="446836" cy="457200"/>
              <a:chOff x="329184" y="0"/>
              <a:chExt cx="288000" cy="299720"/>
            </a:xfrm>
          </p:grpSpPr>
          <p:grpSp>
            <p:nvGrpSpPr>
              <p:cNvPr id="126" name="Group 125"/>
              <p:cNvGrpSpPr/>
              <p:nvPr/>
            </p:nvGrpSpPr>
            <p:grpSpPr>
              <a:xfrm>
                <a:off x="329184" y="0"/>
                <a:ext cx="288000" cy="299720"/>
                <a:chOff x="0" y="0"/>
                <a:chExt cx="288000" cy="299720"/>
              </a:xfrm>
            </p:grpSpPr>
            <p:sp>
              <p:nvSpPr>
                <p:cNvPr id="129" name="Oval 128"/>
                <p:cNvSpPr/>
                <p:nvPr/>
              </p:nvSpPr>
              <p:spPr>
                <a:xfrm>
                  <a:off x="0" y="3658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0" name="Text Box 62"/>
                <p:cNvSpPr txBox="1"/>
                <p:nvPr/>
              </p:nvSpPr>
              <p:spPr>
                <a:xfrm>
                  <a:off x="7312" y="0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127" name="Straight Connector 126"/>
              <p:cNvCxnSpPr/>
              <p:nvPr/>
            </p:nvCxnSpPr>
            <p:spPr>
              <a:xfrm flipV="1">
                <a:off x="380390" y="40234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flipH="1" flipV="1">
                <a:off x="369418" y="47549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3" name="Straight Connector 102"/>
            <p:cNvCxnSpPr/>
            <p:nvPr/>
          </p:nvCxnSpPr>
          <p:spPr>
            <a:xfrm flipH="1" flipV="1">
              <a:off x="3465080" y="3355861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5" name="Group 104"/>
            <p:cNvGrpSpPr/>
            <p:nvPr/>
          </p:nvGrpSpPr>
          <p:grpSpPr>
            <a:xfrm rot="16200000" flipH="1">
              <a:off x="3815655" y="2674807"/>
              <a:ext cx="1167601" cy="224724"/>
              <a:chOff x="-99897" y="0"/>
              <a:chExt cx="1167601" cy="224724"/>
            </a:xfrm>
          </p:grpSpPr>
          <p:grpSp>
            <p:nvGrpSpPr>
              <p:cNvPr id="106" name="Group 105"/>
              <p:cNvGrpSpPr/>
              <p:nvPr/>
            </p:nvGrpSpPr>
            <p:grpSpPr>
              <a:xfrm>
                <a:off x="-99897" y="34290"/>
                <a:ext cx="1167601" cy="190434"/>
                <a:chOff x="-99941" y="0"/>
                <a:chExt cx="1168116" cy="190734"/>
              </a:xfrm>
            </p:grpSpPr>
            <p:grpSp>
              <p:nvGrpSpPr>
                <p:cNvPr id="122" name="Group 121"/>
                <p:cNvGrpSpPr/>
                <p:nvPr/>
              </p:nvGrpSpPr>
              <p:grpSpPr>
                <a:xfrm>
                  <a:off x="-99941" y="3123"/>
                  <a:ext cx="1168116" cy="6417"/>
                  <a:chOff x="-99978" y="88933"/>
                  <a:chExt cx="1168546" cy="6417"/>
                </a:xfrm>
              </p:grpSpPr>
              <p:cxnSp>
                <p:nvCxnSpPr>
                  <p:cNvPr id="124" name="Straight Connector 123"/>
                  <p:cNvCxnSpPr/>
                  <p:nvPr/>
                </p:nvCxnSpPr>
                <p:spPr>
                  <a:xfrm rot="16200000">
                    <a:off x="111945" y="-116705"/>
                    <a:ext cx="132" cy="42397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/>
                  <p:nvPr/>
                </p:nvCxnSpPr>
                <p:spPr>
                  <a:xfrm rot="16200000" flipH="1">
                    <a:off x="849859" y="-124777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325369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9" name="Oval 118"/>
              <p:cNvSpPr/>
              <p:nvPr/>
            </p:nvSpPr>
            <p:spPr>
              <a:xfrm>
                <a:off x="29337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1" name="Oval 120"/>
              <p:cNvSpPr/>
              <p:nvPr/>
            </p:nvSpPr>
            <p:spPr>
              <a:xfrm>
                <a:off x="56388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3837499" y="1407803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397518" y="2482874"/>
            <a:ext cx="36343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(أ) احسب </a:t>
            </a:r>
            <a:r>
              <a:rPr lang="ar-SA" altLang="en-US" sz="2000" b="1" dirty="0">
                <a:latin typeface="+mj-lt"/>
                <a:cs typeface="Times New Roman" panose="02020603050405020304" pitchFamily="18" charset="0"/>
              </a:rPr>
              <a:t>القوة الدافعة الكهربائية </a:t>
            </a:r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الكلية. </a:t>
            </a:r>
            <a:endParaRPr lang="en-US" sz="20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3063617" y="1407803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2175959" y="1407803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3865595" y="2406642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3091713" y="2406642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2204055" y="2406642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1" name="Title 3"/>
          <p:cNvSpPr txBox="1">
            <a:spLocks/>
          </p:cNvSpPr>
          <p:nvPr/>
        </p:nvSpPr>
        <p:spPr>
          <a:xfrm>
            <a:off x="6180401" y="2955437"/>
            <a:ext cx="3453639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الكلية =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1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2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3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62" name="Title 3"/>
          <p:cNvSpPr txBox="1">
            <a:spLocks/>
          </p:cNvSpPr>
          <p:nvPr/>
        </p:nvSpPr>
        <p:spPr>
          <a:xfrm>
            <a:off x="5734051" y="3695947"/>
            <a:ext cx="2305050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= 1.5 + 1.5 + 1.5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63" name="Title 3"/>
          <p:cNvSpPr txBox="1">
            <a:spLocks/>
          </p:cNvSpPr>
          <p:nvPr/>
        </p:nvSpPr>
        <p:spPr>
          <a:xfrm>
            <a:off x="6543675" y="4343647"/>
            <a:ext cx="149542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= 4.5 فولت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164" name="Group 163"/>
          <p:cNvGrpSpPr/>
          <p:nvPr/>
        </p:nvGrpSpPr>
        <p:grpSpPr>
          <a:xfrm>
            <a:off x="2193328" y="4422022"/>
            <a:ext cx="3108960" cy="2188363"/>
            <a:chOff x="2184357" y="1929050"/>
            <a:chExt cx="2327461" cy="1670519"/>
          </a:xfrm>
        </p:grpSpPr>
        <p:cxnSp>
          <p:nvCxnSpPr>
            <p:cNvPr id="216" name="Straight Connector 215"/>
            <p:cNvCxnSpPr/>
            <p:nvPr/>
          </p:nvCxnSpPr>
          <p:spPr>
            <a:xfrm>
              <a:off x="3262976" y="2201354"/>
              <a:ext cx="107073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8" name="Group 167"/>
            <p:cNvGrpSpPr/>
            <p:nvPr/>
          </p:nvGrpSpPr>
          <p:grpSpPr>
            <a:xfrm>
              <a:off x="2196324" y="1929050"/>
              <a:ext cx="1066653" cy="548640"/>
              <a:chOff x="-447756" y="0"/>
              <a:chExt cx="819436" cy="324000"/>
            </a:xfrm>
          </p:grpSpPr>
          <p:grpSp>
            <p:nvGrpSpPr>
              <p:cNvPr id="208" name="Group 207"/>
              <p:cNvGrpSpPr/>
              <p:nvPr/>
            </p:nvGrpSpPr>
            <p:grpSpPr>
              <a:xfrm>
                <a:off x="-447756" y="0"/>
                <a:ext cx="771756" cy="324000"/>
                <a:chOff x="-447756" y="0"/>
                <a:chExt cx="771756" cy="324000"/>
              </a:xfrm>
            </p:grpSpPr>
            <p:cxnSp>
              <p:nvCxnSpPr>
                <p:cNvPr id="210" name="Straight Connector 209"/>
                <p:cNvCxnSpPr/>
                <p:nvPr/>
              </p:nvCxnSpPr>
              <p:spPr>
                <a:xfrm>
                  <a:off x="-447756" y="161999"/>
                  <a:ext cx="77175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9" name="Straight Connector 208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0" name="Straight Connector 169"/>
            <p:cNvCxnSpPr/>
            <p:nvPr/>
          </p:nvCxnSpPr>
          <p:spPr>
            <a:xfrm flipV="1">
              <a:off x="2196324" y="2187095"/>
              <a:ext cx="0" cy="1188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>
              <a:stCxn id="202" idx="2"/>
            </p:cNvCxnSpPr>
            <p:nvPr/>
          </p:nvCxnSpPr>
          <p:spPr>
            <a:xfrm flipH="1" flipV="1">
              <a:off x="2184357" y="3363824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2" name="Group 171"/>
            <p:cNvGrpSpPr/>
            <p:nvPr/>
          </p:nvGrpSpPr>
          <p:grpSpPr>
            <a:xfrm>
              <a:off x="3019025" y="3142369"/>
              <a:ext cx="446836" cy="457200"/>
              <a:chOff x="329184" y="0"/>
              <a:chExt cx="288000" cy="299720"/>
            </a:xfrm>
          </p:grpSpPr>
          <p:grpSp>
            <p:nvGrpSpPr>
              <p:cNvPr id="196" name="Group 195"/>
              <p:cNvGrpSpPr/>
              <p:nvPr/>
            </p:nvGrpSpPr>
            <p:grpSpPr>
              <a:xfrm>
                <a:off x="329184" y="0"/>
                <a:ext cx="288000" cy="299720"/>
                <a:chOff x="0" y="0"/>
                <a:chExt cx="288000" cy="299720"/>
              </a:xfrm>
            </p:grpSpPr>
            <p:sp>
              <p:nvSpPr>
                <p:cNvPr id="202" name="Oval 201"/>
                <p:cNvSpPr/>
                <p:nvPr/>
              </p:nvSpPr>
              <p:spPr>
                <a:xfrm>
                  <a:off x="0" y="3658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Text Box 62"/>
                <p:cNvSpPr txBox="1"/>
                <p:nvPr/>
              </p:nvSpPr>
              <p:spPr>
                <a:xfrm>
                  <a:off x="7312" y="0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200" name="Straight Connector 199"/>
              <p:cNvCxnSpPr/>
              <p:nvPr/>
            </p:nvCxnSpPr>
            <p:spPr>
              <a:xfrm flipV="1">
                <a:off x="380390" y="40234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flipH="1" flipV="1">
                <a:off x="369418" y="47549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0" name="Straight Connector 179"/>
            <p:cNvCxnSpPr/>
            <p:nvPr/>
          </p:nvCxnSpPr>
          <p:spPr>
            <a:xfrm flipH="1" flipV="1">
              <a:off x="3465080" y="3355861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1" name="Group 180"/>
            <p:cNvGrpSpPr/>
            <p:nvPr/>
          </p:nvGrpSpPr>
          <p:grpSpPr>
            <a:xfrm rot="16200000" flipH="1">
              <a:off x="3815655" y="2674807"/>
              <a:ext cx="1167601" cy="224724"/>
              <a:chOff x="-99897" y="0"/>
              <a:chExt cx="1167601" cy="224724"/>
            </a:xfrm>
          </p:grpSpPr>
          <p:grpSp>
            <p:nvGrpSpPr>
              <p:cNvPr id="182" name="Group 181"/>
              <p:cNvGrpSpPr/>
              <p:nvPr/>
            </p:nvGrpSpPr>
            <p:grpSpPr>
              <a:xfrm>
                <a:off x="-99897" y="34290"/>
                <a:ext cx="1167601" cy="190434"/>
                <a:chOff x="-99941" y="0"/>
                <a:chExt cx="1168116" cy="190734"/>
              </a:xfrm>
            </p:grpSpPr>
            <p:grpSp>
              <p:nvGrpSpPr>
                <p:cNvPr id="185" name="Group 184"/>
                <p:cNvGrpSpPr/>
                <p:nvPr/>
              </p:nvGrpSpPr>
              <p:grpSpPr>
                <a:xfrm>
                  <a:off x="-99941" y="3123"/>
                  <a:ext cx="1168116" cy="6417"/>
                  <a:chOff x="-99978" y="88933"/>
                  <a:chExt cx="1168546" cy="6417"/>
                </a:xfrm>
              </p:grpSpPr>
              <p:cxnSp>
                <p:nvCxnSpPr>
                  <p:cNvPr id="194" name="Straight Connector 193"/>
                  <p:cNvCxnSpPr/>
                  <p:nvPr/>
                </p:nvCxnSpPr>
                <p:spPr>
                  <a:xfrm rot="16200000">
                    <a:off x="111945" y="-116705"/>
                    <a:ext cx="132" cy="42397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/>
                  <p:cNvCxnSpPr/>
                  <p:nvPr/>
                </p:nvCxnSpPr>
                <p:spPr>
                  <a:xfrm rot="16200000" flipH="1">
                    <a:off x="849859" y="-124777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325369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Oval 182"/>
              <p:cNvSpPr/>
              <p:nvPr/>
            </p:nvSpPr>
            <p:spPr>
              <a:xfrm>
                <a:off x="29337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4" name="Oval 183"/>
              <p:cNvSpPr/>
              <p:nvPr/>
            </p:nvSpPr>
            <p:spPr>
              <a:xfrm>
                <a:off x="56388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3391639" y="4333047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4.5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31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2" grpId="0"/>
      <p:bldP spid="161" grpId="0"/>
      <p:bldP spid="162" grpId="0"/>
      <p:bldP spid="1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توصيل 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1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76" name="Picture 75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6392028" y="1476866"/>
            <a:ext cx="3639819" cy="987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في الشكل، اذا كانت القوة الدافعة الكهربائية لكل عمود 1.5 فولت ومقاومته الداخلية 0.5 أوم.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2209799" y="1626347"/>
            <a:ext cx="3108960" cy="2194560"/>
            <a:chOff x="2184357" y="1924319"/>
            <a:chExt cx="2327461" cy="1675250"/>
          </a:xfrm>
        </p:grpSpPr>
        <p:grpSp>
          <p:nvGrpSpPr>
            <p:cNvPr id="85" name="Group 84"/>
            <p:cNvGrpSpPr/>
            <p:nvPr/>
          </p:nvGrpSpPr>
          <p:grpSpPr>
            <a:xfrm>
              <a:off x="3261590" y="1924319"/>
              <a:ext cx="1076616" cy="548640"/>
              <a:chOff x="0" y="0"/>
              <a:chExt cx="702471" cy="324000"/>
            </a:xfrm>
          </p:grpSpPr>
          <p:grpSp>
            <p:nvGrpSpPr>
              <p:cNvPr id="145" name="Group 144"/>
              <p:cNvGrpSpPr/>
              <p:nvPr/>
            </p:nvGrpSpPr>
            <p:grpSpPr>
              <a:xfrm>
                <a:off x="0" y="0"/>
                <a:ext cx="324000" cy="324000"/>
                <a:chOff x="0" y="0"/>
                <a:chExt cx="324000" cy="324000"/>
              </a:xfrm>
            </p:grpSpPr>
            <p:cxnSp>
              <p:nvCxnSpPr>
                <p:cNvPr id="153" name="Straight Connector 152"/>
                <p:cNvCxnSpPr/>
                <p:nvPr/>
              </p:nvCxnSpPr>
              <p:spPr>
                <a:xfrm>
                  <a:off x="0" y="161999"/>
                  <a:ext cx="324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7" name="Group 146"/>
              <p:cNvGrpSpPr/>
              <p:nvPr/>
            </p:nvGrpSpPr>
            <p:grpSpPr>
              <a:xfrm>
                <a:off x="371680" y="88809"/>
                <a:ext cx="330791" cy="144000"/>
                <a:chOff x="0" y="0"/>
                <a:chExt cx="330791" cy="144000"/>
              </a:xfrm>
            </p:grpSpPr>
            <p:cxnSp>
              <p:nvCxnSpPr>
                <p:cNvPr id="148" name="Straight Connector 147"/>
                <p:cNvCxnSpPr/>
                <p:nvPr/>
              </p:nvCxnSpPr>
              <p:spPr>
                <a:xfrm>
                  <a:off x="6941" y="72000"/>
                  <a:ext cx="32385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 rot="5400000">
                  <a:off x="-72000" y="72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8" name="Group 97"/>
            <p:cNvGrpSpPr/>
            <p:nvPr/>
          </p:nvGrpSpPr>
          <p:grpSpPr>
            <a:xfrm>
              <a:off x="2674968" y="1929050"/>
              <a:ext cx="588009" cy="548640"/>
              <a:chOff x="-80047" y="0"/>
              <a:chExt cx="451727" cy="324000"/>
            </a:xfrm>
          </p:grpSpPr>
          <p:grpSp>
            <p:nvGrpSpPr>
              <p:cNvPr id="141" name="Group 140"/>
              <p:cNvGrpSpPr/>
              <p:nvPr/>
            </p:nvGrpSpPr>
            <p:grpSpPr>
              <a:xfrm>
                <a:off x="-80047" y="0"/>
                <a:ext cx="404047" cy="324000"/>
                <a:chOff x="-80047" y="0"/>
                <a:chExt cx="404047" cy="324000"/>
              </a:xfrm>
            </p:grpSpPr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-80047" y="161999"/>
                  <a:ext cx="40404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2" name="Straight Connector 141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98"/>
            <p:cNvGrpSpPr/>
            <p:nvPr/>
          </p:nvGrpSpPr>
          <p:grpSpPr>
            <a:xfrm>
              <a:off x="2191156" y="1927033"/>
              <a:ext cx="483812" cy="548640"/>
              <a:chOff x="0" y="0"/>
              <a:chExt cx="371680" cy="324000"/>
            </a:xfrm>
          </p:grpSpPr>
          <p:grpSp>
            <p:nvGrpSpPr>
              <p:cNvPr id="131" name="Group 130"/>
              <p:cNvGrpSpPr/>
              <p:nvPr/>
            </p:nvGrpSpPr>
            <p:grpSpPr>
              <a:xfrm>
                <a:off x="0" y="0"/>
                <a:ext cx="324000" cy="324000"/>
                <a:chOff x="0" y="0"/>
                <a:chExt cx="324000" cy="324000"/>
              </a:xfrm>
            </p:grpSpPr>
            <p:cxnSp>
              <p:nvCxnSpPr>
                <p:cNvPr id="139" name="Straight Connector 138"/>
                <p:cNvCxnSpPr/>
                <p:nvPr/>
              </p:nvCxnSpPr>
              <p:spPr>
                <a:xfrm>
                  <a:off x="0" y="161999"/>
                  <a:ext cx="324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Connector 139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0" name="Straight Connector 99"/>
            <p:cNvCxnSpPr/>
            <p:nvPr/>
          </p:nvCxnSpPr>
          <p:spPr>
            <a:xfrm flipV="1">
              <a:off x="2196324" y="2187095"/>
              <a:ext cx="0" cy="1188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>
              <a:stCxn id="129" idx="2"/>
            </p:cNvCxnSpPr>
            <p:nvPr/>
          </p:nvCxnSpPr>
          <p:spPr>
            <a:xfrm flipH="1" flipV="1">
              <a:off x="2184357" y="3363824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2" name="Group 101"/>
            <p:cNvGrpSpPr/>
            <p:nvPr/>
          </p:nvGrpSpPr>
          <p:grpSpPr>
            <a:xfrm>
              <a:off x="3019025" y="3142369"/>
              <a:ext cx="446836" cy="457200"/>
              <a:chOff x="329184" y="0"/>
              <a:chExt cx="288000" cy="299720"/>
            </a:xfrm>
          </p:grpSpPr>
          <p:grpSp>
            <p:nvGrpSpPr>
              <p:cNvPr id="126" name="Group 125"/>
              <p:cNvGrpSpPr/>
              <p:nvPr/>
            </p:nvGrpSpPr>
            <p:grpSpPr>
              <a:xfrm>
                <a:off x="329184" y="0"/>
                <a:ext cx="288000" cy="299720"/>
                <a:chOff x="0" y="0"/>
                <a:chExt cx="288000" cy="299720"/>
              </a:xfrm>
            </p:grpSpPr>
            <p:sp>
              <p:nvSpPr>
                <p:cNvPr id="129" name="Oval 128"/>
                <p:cNvSpPr/>
                <p:nvPr/>
              </p:nvSpPr>
              <p:spPr>
                <a:xfrm>
                  <a:off x="0" y="3658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0" name="Text Box 62"/>
                <p:cNvSpPr txBox="1"/>
                <p:nvPr/>
              </p:nvSpPr>
              <p:spPr>
                <a:xfrm>
                  <a:off x="7312" y="0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127" name="Straight Connector 126"/>
              <p:cNvCxnSpPr/>
              <p:nvPr/>
            </p:nvCxnSpPr>
            <p:spPr>
              <a:xfrm flipV="1">
                <a:off x="380390" y="40234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flipH="1" flipV="1">
                <a:off x="369418" y="47549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3" name="Straight Connector 102"/>
            <p:cNvCxnSpPr/>
            <p:nvPr/>
          </p:nvCxnSpPr>
          <p:spPr>
            <a:xfrm flipH="1" flipV="1">
              <a:off x="3465080" y="3355861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5" name="Group 104"/>
            <p:cNvGrpSpPr/>
            <p:nvPr/>
          </p:nvGrpSpPr>
          <p:grpSpPr>
            <a:xfrm rot="16200000" flipH="1">
              <a:off x="3815655" y="2674807"/>
              <a:ext cx="1167601" cy="224724"/>
              <a:chOff x="-99897" y="0"/>
              <a:chExt cx="1167601" cy="224724"/>
            </a:xfrm>
          </p:grpSpPr>
          <p:grpSp>
            <p:nvGrpSpPr>
              <p:cNvPr id="106" name="Group 105"/>
              <p:cNvGrpSpPr/>
              <p:nvPr/>
            </p:nvGrpSpPr>
            <p:grpSpPr>
              <a:xfrm>
                <a:off x="-99897" y="34290"/>
                <a:ext cx="1167601" cy="190434"/>
                <a:chOff x="-99941" y="0"/>
                <a:chExt cx="1168116" cy="190734"/>
              </a:xfrm>
            </p:grpSpPr>
            <p:grpSp>
              <p:nvGrpSpPr>
                <p:cNvPr id="122" name="Group 121"/>
                <p:cNvGrpSpPr/>
                <p:nvPr/>
              </p:nvGrpSpPr>
              <p:grpSpPr>
                <a:xfrm>
                  <a:off x="-99941" y="3123"/>
                  <a:ext cx="1168116" cy="6417"/>
                  <a:chOff x="-99978" y="88933"/>
                  <a:chExt cx="1168546" cy="6417"/>
                </a:xfrm>
              </p:grpSpPr>
              <p:cxnSp>
                <p:nvCxnSpPr>
                  <p:cNvPr id="124" name="Straight Connector 123"/>
                  <p:cNvCxnSpPr/>
                  <p:nvPr/>
                </p:nvCxnSpPr>
                <p:spPr>
                  <a:xfrm rot="16200000">
                    <a:off x="111945" y="-116705"/>
                    <a:ext cx="132" cy="42397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/>
                  <p:nvPr/>
                </p:nvCxnSpPr>
                <p:spPr>
                  <a:xfrm rot="16200000" flipH="1">
                    <a:off x="849859" y="-124777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325369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9" name="Oval 118"/>
              <p:cNvSpPr/>
              <p:nvPr/>
            </p:nvSpPr>
            <p:spPr>
              <a:xfrm>
                <a:off x="29337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1" name="Oval 120"/>
              <p:cNvSpPr/>
              <p:nvPr/>
            </p:nvSpPr>
            <p:spPr>
              <a:xfrm>
                <a:off x="56388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3837499" y="1417328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81727" y="2482874"/>
            <a:ext cx="39501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(أ) احسب المقاومة الداخلية المكافئة للأعمدة. </a:t>
            </a:r>
            <a:endParaRPr lang="en-US" sz="20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3063617" y="1417328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2175959" y="1417328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3865595" y="2406642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3091713" y="2406642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2204055" y="2406642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1" name="Title 3"/>
          <p:cNvSpPr txBox="1">
            <a:spLocks/>
          </p:cNvSpPr>
          <p:nvPr/>
        </p:nvSpPr>
        <p:spPr>
          <a:xfrm>
            <a:off x="5734051" y="2955437"/>
            <a:ext cx="3899989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المقاومة الداخلية المكافئة = م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د1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م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د2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م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د3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62" name="Title 3"/>
          <p:cNvSpPr txBox="1">
            <a:spLocks/>
          </p:cNvSpPr>
          <p:nvPr/>
        </p:nvSpPr>
        <p:spPr>
          <a:xfrm>
            <a:off x="5734051" y="3695947"/>
            <a:ext cx="2305050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= 0.5 + 0.5 + 0.5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63" name="Title 3"/>
          <p:cNvSpPr txBox="1">
            <a:spLocks/>
          </p:cNvSpPr>
          <p:nvPr/>
        </p:nvSpPr>
        <p:spPr>
          <a:xfrm>
            <a:off x="6543675" y="4343647"/>
            <a:ext cx="149542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= 1.5 أوم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2193328" y="4422022"/>
            <a:ext cx="3108960" cy="2188363"/>
            <a:chOff x="2184357" y="1929050"/>
            <a:chExt cx="2327461" cy="1670519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3262976" y="2201354"/>
              <a:ext cx="107073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4" name="Group 53"/>
            <p:cNvGrpSpPr/>
            <p:nvPr/>
          </p:nvGrpSpPr>
          <p:grpSpPr>
            <a:xfrm>
              <a:off x="2196324" y="1929050"/>
              <a:ext cx="1066653" cy="548640"/>
              <a:chOff x="-447756" y="0"/>
              <a:chExt cx="819436" cy="324000"/>
            </a:xfrm>
          </p:grpSpPr>
          <p:grpSp>
            <p:nvGrpSpPr>
              <p:cNvPr id="72" name="Group 71"/>
              <p:cNvGrpSpPr/>
              <p:nvPr/>
            </p:nvGrpSpPr>
            <p:grpSpPr>
              <a:xfrm>
                <a:off x="-447756" y="0"/>
                <a:ext cx="771756" cy="324000"/>
                <a:chOff x="-447756" y="0"/>
                <a:chExt cx="771756" cy="324000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-447756" y="161999"/>
                  <a:ext cx="77175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3" name="Straight Connector 72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5" name="Straight Connector 54"/>
            <p:cNvCxnSpPr/>
            <p:nvPr/>
          </p:nvCxnSpPr>
          <p:spPr>
            <a:xfrm flipV="1">
              <a:off x="2196324" y="2187095"/>
              <a:ext cx="0" cy="1188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70" idx="2"/>
            </p:cNvCxnSpPr>
            <p:nvPr/>
          </p:nvCxnSpPr>
          <p:spPr>
            <a:xfrm flipH="1" flipV="1">
              <a:off x="2184357" y="3363824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7" name="Group 56"/>
            <p:cNvGrpSpPr/>
            <p:nvPr/>
          </p:nvGrpSpPr>
          <p:grpSpPr>
            <a:xfrm>
              <a:off x="3019025" y="3142369"/>
              <a:ext cx="446836" cy="457200"/>
              <a:chOff x="329184" y="0"/>
              <a:chExt cx="288000" cy="299720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329184" y="0"/>
                <a:ext cx="288000" cy="299720"/>
                <a:chOff x="0" y="0"/>
                <a:chExt cx="288000" cy="299720"/>
              </a:xfrm>
            </p:grpSpPr>
            <p:sp>
              <p:nvSpPr>
                <p:cNvPr id="70" name="Oval 69"/>
                <p:cNvSpPr/>
                <p:nvPr/>
              </p:nvSpPr>
              <p:spPr>
                <a:xfrm>
                  <a:off x="0" y="3658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Text Box 62"/>
                <p:cNvSpPr txBox="1"/>
                <p:nvPr/>
              </p:nvSpPr>
              <p:spPr>
                <a:xfrm>
                  <a:off x="7312" y="0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68" name="Straight Connector 67"/>
              <p:cNvCxnSpPr/>
              <p:nvPr/>
            </p:nvCxnSpPr>
            <p:spPr>
              <a:xfrm flipV="1">
                <a:off x="380390" y="40234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H="1" flipV="1">
                <a:off x="369418" y="47549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Connector 57"/>
            <p:cNvCxnSpPr/>
            <p:nvPr/>
          </p:nvCxnSpPr>
          <p:spPr>
            <a:xfrm flipH="1" flipV="1">
              <a:off x="3465080" y="3355861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/>
            <p:cNvGrpSpPr/>
            <p:nvPr/>
          </p:nvGrpSpPr>
          <p:grpSpPr>
            <a:xfrm rot="16200000" flipH="1">
              <a:off x="3815655" y="2674807"/>
              <a:ext cx="1167601" cy="224724"/>
              <a:chOff x="-99897" y="0"/>
              <a:chExt cx="1167601" cy="224724"/>
            </a:xfrm>
          </p:grpSpPr>
          <p:grpSp>
            <p:nvGrpSpPr>
              <p:cNvPr id="60" name="Group 59"/>
              <p:cNvGrpSpPr/>
              <p:nvPr/>
            </p:nvGrpSpPr>
            <p:grpSpPr>
              <a:xfrm>
                <a:off x="-99897" y="34290"/>
                <a:ext cx="1167601" cy="190434"/>
                <a:chOff x="-99941" y="0"/>
                <a:chExt cx="1168116" cy="190734"/>
              </a:xfrm>
            </p:grpSpPr>
            <p:grpSp>
              <p:nvGrpSpPr>
                <p:cNvPr id="63" name="Group 62"/>
                <p:cNvGrpSpPr/>
                <p:nvPr/>
              </p:nvGrpSpPr>
              <p:grpSpPr>
                <a:xfrm>
                  <a:off x="-99941" y="3123"/>
                  <a:ext cx="1168116" cy="6417"/>
                  <a:chOff x="-99978" y="88933"/>
                  <a:chExt cx="1168546" cy="6417"/>
                </a:xfrm>
              </p:grpSpPr>
              <p:cxnSp>
                <p:nvCxnSpPr>
                  <p:cNvPr id="65" name="Straight Connector 64"/>
                  <p:cNvCxnSpPr/>
                  <p:nvPr/>
                </p:nvCxnSpPr>
                <p:spPr>
                  <a:xfrm rot="16200000">
                    <a:off x="111945" y="-116705"/>
                    <a:ext cx="132" cy="423978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/>
                  <p:nvPr/>
                </p:nvCxnSpPr>
                <p:spPr>
                  <a:xfrm rot="16200000" flipH="1">
                    <a:off x="849859" y="-124777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4" name="Straight Connector 63"/>
                <p:cNvCxnSpPr/>
                <p:nvPr/>
              </p:nvCxnSpPr>
              <p:spPr>
                <a:xfrm>
                  <a:off x="325369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Oval 60"/>
              <p:cNvSpPr/>
              <p:nvPr/>
            </p:nvSpPr>
            <p:spPr>
              <a:xfrm>
                <a:off x="29337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56388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3323409" y="5056117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1.5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49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1" grpId="0"/>
      <p:bldP spid="162" grpId="0"/>
      <p:bldP spid="1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81525" y="560873"/>
            <a:ext cx="288647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توصيل 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113158" y="1232221"/>
            <a:ext cx="3450067" cy="442486"/>
            <a:chOff x="8495739" y="1757781"/>
            <a:chExt cx="2028325" cy="392031"/>
          </a:xfrm>
        </p:grpSpPr>
        <p:sp>
          <p:nvSpPr>
            <p:cNvPr id="8" name="Rounded Rectangle 7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495739" y="1791770"/>
              <a:ext cx="1984402" cy="324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SA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توصيل الأعمدة الكهربائية على التوازي</a:t>
              </a:r>
              <a:endPara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9" name="Title 3"/>
          <p:cNvSpPr txBox="1">
            <a:spLocks/>
          </p:cNvSpPr>
          <p:nvPr/>
        </p:nvSpPr>
        <p:spPr>
          <a:xfrm>
            <a:off x="5540188" y="2730698"/>
            <a:ext cx="4435354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 الكلية =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1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2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3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48150" y="4813536"/>
            <a:ext cx="6727392" cy="498738"/>
            <a:chOff x="3998929" y="4144704"/>
            <a:chExt cx="5976613" cy="498738"/>
          </a:xfrm>
        </p:grpSpPr>
        <p:sp>
          <p:nvSpPr>
            <p:cNvPr id="91" name="Title 3"/>
            <p:cNvSpPr txBox="1">
              <a:spLocks/>
            </p:cNvSpPr>
            <p:nvPr/>
          </p:nvSpPr>
          <p:spPr>
            <a:xfrm>
              <a:off x="4089416" y="4144704"/>
              <a:ext cx="5795639" cy="49873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rtl="1" fontAlgn="auto">
                <a:spcAft>
                  <a:spcPts val="0"/>
                </a:spcAft>
              </a:pPr>
              <a:r>
                <a:rPr lang="ar-SA" sz="2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+mn-cs"/>
                </a:rPr>
                <a:t>توصل الأعمدة الكهربائية على </a:t>
              </a:r>
              <a:r>
                <a:rPr lang="ar-SA" sz="2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+mn-cs"/>
                </a:rPr>
                <a:t>التوازي</a:t>
              </a:r>
              <a:r>
                <a:rPr lang="ar-SA" sz="2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+mn-cs"/>
                </a:rPr>
                <a:t> بهدف تشغيلها فترة زمنية أطول. </a:t>
              </a:r>
              <a:endParaRPr lang="en-US" sz="20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3998929" y="4169658"/>
              <a:ext cx="5976613" cy="466986"/>
            </a:xfrm>
            <a:prstGeom prst="round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558865" y="952839"/>
            <a:ext cx="2346512" cy="3690603"/>
            <a:chOff x="2625540" y="2467672"/>
            <a:chExt cx="2346512" cy="3690603"/>
          </a:xfrm>
        </p:grpSpPr>
        <p:grpSp>
          <p:nvGrpSpPr>
            <p:cNvPr id="47" name="Group 46"/>
            <p:cNvGrpSpPr/>
            <p:nvPr/>
          </p:nvGrpSpPr>
          <p:grpSpPr>
            <a:xfrm>
              <a:off x="2625540" y="4266678"/>
              <a:ext cx="2149898" cy="548640"/>
              <a:chOff x="-402262" y="253125"/>
              <a:chExt cx="1402766" cy="324000"/>
            </a:xfrm>
          </p:grpSpPr>
          <p:grpSp>
            <p:nvGrpSpPr>
              <p:cNvPr id="48" name="Group 47"/>
              <p:cNvGrpSpPr/>
              <p:nvPr/>
            </p:nvGrpSpPr>
            <p:grpSpPr>
              <a:xfrm>
                <a:off x="-402262" y="253125"/>
                <a:ext cx="725196" cy="324000"/>
                <a:chOff x="-402262" y="253125"/>
                <a:chExt cx="725196" cy="324000"/>
              </a:xfrm>
            </p:grpSpPr>
            <p:cxnSp>
              <p:nvCxnSpPr>
                <p:cNvPr id="69" name="Straight Connector 68"/>
                <p:cNvCxnSpPr/>
                <p:nvPr/>
              </p:nvCxnSpPr>
              <p:spPr>
                <a:xfrm>
                  <a:off x="-402262" y="413934"/>
                  <a:ext cx="720047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 rot="5400000">
                  <a:off x="160934" y="415125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/>
              <p:cNvGrpSpPr/>
              <p:nvPr/>
            </p:nvGrpSpPr>
            <p:grpSpPr>
              <a:xfrm>
                <a:off x="371680" y="341934"/>
                <a:ext cx="628824" cy="144000"/>
                <a:chOff x="0" y="253125"/>
                <a:chExt cx="628824" cy="144000"/>
              </a:xfrm>
            </p:grpSpPr>
            <p:cxnSp>
              <p:nvCxnSpPr>
                <p:cNvPr id="55" name="Straight Connector 54"/>
                <p:cNvCxnSpPr/>
                <p:nvPr/>
              </p:nvCxnSpPr>
              <p:spPr>
                <a:xfrm>
                  <a:off x="3833" y="325125"/>
                  <a:ext cx="624991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 rot="5400000">
                  <a:off x="-72000" y="325125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79" name="Straight Connector 78"/>
            <p:cNvCxnSpPr/>
            <p:nvPr/>
          </p:nvCxnSpPr>
          <p:spPr>
            <a:xfrm flipH="1" flipV="1">
              <a:off x="2635065" y="2727170"/>
              <a:ext cx="0" cy="320735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85" idx="2"/>
            </p:cNvCxnSpPr>
            <p:nvPr/>
          </p:nvCxnSpPr>
          <p:spPr>
            <a:xfrm flipH="1" flipV="1">
              <a:off x="2635065" y="5922530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1" name="Group 80"/>
            <p:cNvGrpSpPr/>
            <p:nvPr/>
          </p:nvGrpSpPr>
          <p:grpSpPr>
            <a:xfrm>
              <a:off x="3469733" y="5701075"/>
              <a:ext cx="446836" cy="457200"/>
              <a:chOff x="329184" y="0"/>
              <a:chExt cx="288000" cy="299720"/>
            </a:xfrm>
          </p:grpSpPr>
          <p:grpSp>
            <p:nvGrpSpPr>
              <p:cNvPr id="82" name="Group 81"/>
              <p:cNvGrpSpPr/>
              <p:nvPr/>
            </p:nvGrpSpPr>
            <p:grpSpPr>
              <a:xfrm>
                <a:off x="329184" y="0"/>
                <a:ext cx="288000" cy="299720"/>
                <a:chOff x="0" y="0"/>
                <a:chExt cx="288000" cy="299720"/>
              </a:xfrm>
            </p:grpSpPr>
            <p:sp>
              <p:nvSpPr>
                <p:cNvPr id="85" name="Oval 84"/>
                <p:cNvSpPr/>
                <p:nvPr/>
              </p:nvSpPr>
              <p:spPr>
                <a:xfrm>
                  <a:off x="0" y="3658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Text Box 62"/>
                <p:cNvSpPr txBox="1"/>
                <p:nvPr/>
              </p:nvSpPr>
              <p:spPr>
                <a:xfrm>
                  <a:off x="7312" y="0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83" name="Straight Connector 82"/>
              <p:cNvCxnSpPr/>
              <p:nvPr/>
            </p:nvCxnSpPr>
            <p:spPr>
              <a:xfrm flipV="1">
                <a:off x="380390" y="40234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flipH="1" flipV="1">
                <a:off x="369418" y="47549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/>
            <p:cNvCxnSpPr/>
            <p:nvPr/>
          </p:nvCxnSpPr>
          <p:spPr>
            <a:xfrm flipH="1" flipV="1">
              <a:off x="3915788" y="5914567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8" name="Group 87"/>
            <p:cNvGrpSpPr/>
            <p:nvPr/>
          </p:nvGrpSpPr>
          <p:grpSpPr>
            <a:xfrm rot="16200000" flipH="1">
              <a:off x="3264839" y="4222464"/>
              <a:ext cx="3189701" cy="224724"/>
              <a:chOff x="-2121997" y="0"/>
              <a:chExt cx="3189701" cy="224724"/>
            </a:xfrm>
          </p:grpSpPr>
          <p:grpSp>
            <p:nvGrpSpPr>
              <p:cNvPr id="93" name="Group 92"/>
              <p:cNvGrpSpPr/>
              <p:nvPr/>
            </p:nvGrpSpPr>
            <p:grpSpPr>
              <a:xfrm>
                <a:off x="-2121997" y="32873"/>
                <a:ext cx="3189701" cy="191851"/>
                <a:chOff x="-2122933" y="-1419"/>
                <a:chExt cx="3191108" cy="192153"/>
              </a:xfrm>
            </p:grpSpPr>
            <p:grpSp>
              <p:nvGrpSpPr>
                <p:cNvPr id="96" name="Group 95"/>
                <p:cNvGrpSpPr/>
                <p:nvPr/>
              </p:nvGrpSpPr>
              <p:grpSpPr>
                <a:xfrm>
                  <a:off x="-2122933" y="-1419"/>
                  <a:ext cx="3191108" cy="9541"/>
                  <a:chOff x="-2123715" y="84391"/>
                  <a:chExt cx="3192283" cy="9541"/>
                </a:xfrm>
              </p:grpSpPr>
              <p:cxnSp>
                <p:nvCxnSpPr>
                  <p:cNvPr id="98" name="Straight Connector 97"/>
                  <p:cNvCxnSpPr/>
                  <p:nvPr/>
                </p:nvCxnSpPr>
                <p:spPr>
                  <a:xfrm rot="16200000" flipH="1">
                    <a:off x="-901489" y="-1137835"/>
                    <a:ext cx="3263" cy="2447715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/>
                  <p:cNvCxnSpPr/>
                  <p:nvPr/>
                </p:nvCxnSpPr>
                <p:spPr>
                  <a:xfrm rot="16200000" flipH="1">
                    <a:off x="849859" y="-124777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325369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4" name="Oval 93"/>
              <p:cNvSpPr/>
              <p:nvPr/>
            </p:nvSpPr>
            <p:spPr>
              <a:xfrm>
                <a:off x="29337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95" name="Oval 94"/>
              <p:cNvSpPr/>
              <p:nvPr/>
            </p:nvSpPr>
            <p:spPr>
              <a:xfrm>
                <a:off x="563880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00" name="Group 99"/>
            <p:cNvGrpSpPr/>
            <p:nvPr/>
          </p:nvGrpSpPr>
          <p:grpSpPr>
            <a:xfrm>
              <a:off x="2625540" y="3382243"/>
              <a:ext cx="2149898" cy="548640"/>
              <a:chOff x="-402262" y="135000"/>
              <a:chExt cx="1402766" cy="324000"/>
            </a:xfrm>
          </p:grpSpPr>
          <p:grpSp>
            <p:nvGrpSpPr>
              <p:cNvPr id="101" name="Group 100"/>
              <p:cNvGrpSpPr/>
              <p:nvPr/>
            </p:nvGrpSpPr>
            <p:grpSpPr>
              <a:xfrm>
                <a:off x="-402262" y="135000"/>
                <a:ext cx="725196" cy="324000"/>
                <a:chOff x="-402262" y="135000"/>
                <a:chExt cx="725196" cy="324000"/>
              </a:xfrm>
            </p:grpSpPr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-402262" y="295809"/>
                  <a:ext cx="720047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 rot="5400000">
                  <a:off x="160934" y="297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/>
              <p:cNvGrpSpPr/>
              <p:nvPr/>
            </p:nvGrpSpPr>
            <p:grpSpPr>
              <a:xfrm>
                <a:off x="371680" y="223809"/>
                <a:ext cx="628824" cy="144000"/>
                <a:chOff x="0" y="135000"/>
                <a:chExt cx="628824" cy="144000"/>
              </a:xfrm>
            </p:grpSpPr>
            <p:cxnSp>
              <p:nvCxnSpPr>
                <p:cNvPr id="103" name="Straight Connector 102"/>
                <p:cNvCxnSpPr/>
                <p:nvPr/>
              </p:nvCxnSpPr>
              <p:spPr>
                <a:xfrm>
                  <a:off x="3833" y="207000"/>
                  <a:ext cx="624991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 rot="5400000">
                  <a:off x="-72000" y="207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7" name="Group 106"/>
            <p:cNvGrpSpPr/>
            <p:nvPr/>
          </p:nvGrpSpPr>
          <p:grpSpPr>
            <a:xfrm>
              <a:off x="2625540" y="2467672"/>
              <a:ext cx="2156926" cy="548640"/>
              <a:chOff x="-402262" y="0"/>
              <a:chExt cx="1407352" cy="324000"/>
            </a:xfrm>
          </p:grpSpPr>
          <p:grpSp>
            <p:nvGrpSpPr>
              <p:cNvPr id="108" name="Group 107"/>
              <p:cNvGrpSpPr/>
              <p:nvPr/>
            </p:nvGrpSpPr>
            <p:grpSpPr>
              <a:xfrm>
                <a:off x="-402262" y="0"/>
                <a:ext cx="725196" cy="324000"/>
                <a:chOff x="-402262" y="0"/>
                <a:chExt cx="725196" cy="324000"/>
              </a:xfrm>
            </p:grpSpPr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-402262" y="155184"/>
                  <a:ext cx="720047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/>
              <p:cNvGrpSpPr/>
              <p:nvPr/>
            </p:nvGrpSpPr>
            <p:grpSpPr>
              <a:xfrm>
                <a:off x="371680" y="88809"/>
                <a:ext cx="633410" cy="144000"/>
                <a:chOff x="0" y="0"/>
                <a:chExt cx="633410" cy="144000"/>
              </a:xfrm>
            </p:grpSpPr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3833" y="74813"/>
                  <a:ext cx="62957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 rot="5400000">
                  <a:off x="-72000" y="72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14" name="Group 113"/>
          <p:cNvGrpSpPr/>
          <p:nvPr/>
        </p:nvGrpSpPr>
        <p:grpSpPr>
          <a:xfrm>
            <a:off x="5863324" y="3340536"/>
            <a:ext cx="4112218" cy="774683"/>
            <a:chOff x="7321552" y="3937668"/>
            <a:chExt cx="4112218" cy="774683"/>
          </a:xfrm>
        </p:grpSpPr>
        <p:grpSp>
          <p:nvGrpSpPr>
            <p:cNvPr id="115" name="Group 114"/>
            <p:cNvGrpSpPr/>
            <p:nvPr/>
          </p:nvGrpSpPr>
          <p:grpSpPr>
            <a:xfrm>
              <a:off x="7321552" y="3939215"/>
              <a:ext cx="3126474" cy="738751"/>
              <a:chOff x="6969332" y="3032330"/>
              <a:chExt cx="3126474" cy="738751"/>
            </a:xfrm>
          </p:grpSpPr>
          <p:grpSp>
            <p:nvGrpSpPr>
              <p:cNvPr id="120" name="Group 119"/>
              <p:cNvGrpSpPr/>
              <p:nvPr/>
            </p:nvGrpSpPr>
            <p:grpSpPr>
              <a:xfrm>
                <a:off x="8852942" y="3032330"/>
                <a:ext cx="1242864" cy="738751"/>
                <a:chOff x="6876443" y="3908825"/>
                <a:chExt cx="1343631" cy="738751"/>
              </a:xfrm>
            </p:grpSpPr>
            <p:sp>
              <p:nvSpPr>
                <p:cNvPr id="132" name="Rectangle 131"/>
                <p:cNvSpPr/>
                <p:nvPr/>
              </p:nvSpPr>
              <p:spPr>
                <a:xfrm>
                  <a:off x="7448757" y="4059797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= 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33" name="Rectangle 132"/>
                <p:cNvSpPr/>
                <p:nvPr/>
              </p:nvSpPr>
              <p:spPr>
                <a:xfrm>
                  <a:off x="6876443" y="3908825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1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6882622" y="4216689"/>
                  <a:ext cx="752494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م </a:t>
                  </a:r>
                  <a:r>
                    <a:rPr lang="ar-SA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د</a:t>
                  </a:r>
                  <a:r>
                    <a:rPr lang="en-US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1</a:t>
                  </a:r>
                  <a:endParaRPr lang="en-US" sz="22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cxnSp>
              <p:nvCxnSpPr>
                <p:cNvPr id="135" name="Straight Arrow Connector 134"/>
                <p:cNvCxnSpPr/>
                <p:nvPr/>
              </p:nvCxnSpPr>
              <p:spPr>
                <a:xfrm flipV="1">
                  <a:off x="6987228" y="4306018"/>
                  <a:ext cx="583781" cy="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1" name="Group 120"/>
              <p:cNvGrpSpPr/>
              <p:nvPr/>
            </p:nvGrpSpPr>
            <p:grpSpPr>
              <a:xfrm>
                <a:off x="7917862" y="3032330"/>
                <a:ext cx="1526957" cy="738751"/>
                <a:chOff x="6876443" y="3908825"/>
                <a:chExt cx="1650757" cy="738751"/>
              </a:xfrm>
            </p:grpSpPr>
            <p:sp>
              <p:nvSpPr>
                <p:cNvPr id="127" name="Rectangle 126"/>
                <p:cNvSpPr/>
                <p:nvPr/>
              </p:nvSpPr>
              <p:spPr>
                <a:xfrm>
                  <a:off x="7755883" y="3978229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28" name="Rectangle 127"/>
                <p:cNvSpPr/>
                <p:nvPr/>
              </p:nvSpPr>
              <p:spPr>
                <a:xfrm>
                  <a:off x="7448757" y="4059797"/>
                  <a:ext cx="771317" cy="4924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en-US" sz="26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+</a:t>
                  </a:r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 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29" name="Rectangle 128"/>
                <p:cNvSpPr/>
                <p:nvPr/>
              </p:nvSpPr>
              <p:spPr>
                <a:xfrm>
                  <a:off x="6876443" y="3908825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1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30" name="Rectangle 129"/>
                <p:cNvSpPr/>
                <p:nvPr/>
              </p:nvSpPr>
              <p:spPr>
                <a:xfrm>
                  <a:off x="6882622" y="4216689"/>
                  <a:ext cx="752494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م </a:t>
                  </a:r>
                  <a:r>
                    <a:rPr lang="ar-SA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د</a:t>
                  </a:r>
                  <a:r>
                    <a:rPr lang="en-US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2</a:t>
                  </a:r>
                  <a:endParaRPr lang="en-US" sz="22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cxnSp>
              <p:nvCxnSpPr>
                <p:cNvPr id="131" name="Straight Arrow Connector 130"/>
                <p:cNvCxnSpPr/>
                <p:nvPr/>
              </p:nvCxnSpPr>
              <p:spPr>
                <a:xfrm flipV="1">
                  <a:off x="6987228" y="4306018"/>
                  <a:ext cx="583781" cy="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2" name="Group 121"/>
              <p:cNvGrpSpPr/>
              <p:nvPr/>
            </p:nvGrpSpPr>
            <p:grpSpPr>
              <a:xfrm>
                <a:off x="6969332" y="3032330"/>
                <a:ext cx="1179878" cy="738751"/>
                <a:chOff x="6876443" y="3908825"/>
                <a:chExt cx="1343631" cy="738751"/>
              </a:xfrm>
            </p:grpSpPr>
            <p:sp>
              <p:nvSpPr>
                <p:cNvPr id="123" name="Rectangle 122"/>
                <p:cNvSpPr/>
                <p:nvPr/>
              </p:nvSpPr>
              <p:spPr>
                <a:xfrm>
                  <a:off x="7448757" y="4059797"/>
                  <a:ext cx="771317" cy="4924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en-US" sz="26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+</a:t>
                  </a:r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 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24" name="Rectangle 123"/>
                <p:cNvSpPr/>
                <p:nvPr/>
              </p:nvSpPr>
              <p:spPr>
                <a:xfrm>
                  <a:off x="6876443" y="3908825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1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6882622" y="4216689"/>
                  <a:ext cx="752494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م </a:t>
                  </a:r>
                  <a:r>
                    <a:rPr lang="ar-SA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د</a:t>
                  </a:r>
                  <a:r>
                    <a:rPr lang="en-US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3</a:t>
                  </a:r>
                  <a:endParaRPr lang="en-US" sz="22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cxnSp>
              <p:nvCxnSpPr>
                <p:cNvPr id="126" name="Straight Arrow Connector 125"/>
                <p:cNvCxnSpPr/>
                <p:nvPr/>
              </p:nvCxnSpPr>
              <p:spPr>
                <a:xfrm flipV="1">
                  <a:off x="6987228" y="4306018"/>
                  <a:ext cx="583781" cy="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16" name="Group 115"/>
            <p:cNvGrpSpPr/>
            <p:nvPr/>
          </p:nvGrpSpPr>
          <p:grpSpPr>
            <a:xfrm>
              <a:off x="10072329" y="3937668"/>
              <a:ext cx="1361441" cy="774683"/>
              <a:chOff x="9057881" y="5041035"/>
              <a:chExt cx="1361441" cy="774683"/>
            </a:xfrm>
          </p:grpSpPr>
          <p:sp>
            <p:nvSpPr>
              <p:cNvPr id="117" name="Rectangle 116"/>
              <p:cNvSpPr/>
              <p:nvPr/>
            </p:nvSpPr>
            <p:spPr>
              <a:xfrm>
                <a:off x="9199736" y="5041035"/>
                <a:ext cx="1063719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1</a:t>
                </a:r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9057881" y="5384831"/>
                <a:ext cx="1361441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م </a:t>
                </a:r>
                <a:r>
                  <a:rPr lang="ar-SA" sz="2200" b="1" baseline="-25000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داخلية </a:t>
                </a:r>
                <a:r>
                  <a:rPr lang="aa-ET" sz="2200" b="1" baseline="-25000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مكافئة</a:t>
                </a:r>
                <a:endParaRPr lang="en-US" sz="22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cxnSp>
            <p:nvCxnSpPr>
              <p:cNvPr id="119" name="Straight Arrow Connector 118"/>
              <p:cNvCxnSpPr/>
              <p:nvPr/>
            </p:nvCxnSpPr>
            <p:spPr>
              <a:xfrm>
                <a:off x="9230345" y="5438228"/>
                <a:ext cx="1033110" cy="1547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6" name="Title 3"/>
          <p:cNvSpPr txBox="1">
            <a:spLocks/>
          </p:cNvSpPr>
          <p:nvPr/>
        </p:nvSpPr>
        <p:spPr>
          <a:xfrm>
            <a:off x="6012308" y="1816517"/>
            <a:ext cx="4285722" cy="853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rtl="1" fontAlgn="auto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يتم توصيل الأقطاب 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الموجبة</a:t>
            </a:r>
            <a:r>
              <a:rPr lang="ar-S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معا في نقطة واحدة والأقطاب 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السالبة</a:t>
            </a:r>
            <a:r>
              <a:rPr lang="ar-SA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معا في نقطة واحدة.</a:t>
            </a:r>
            <a:endParaRPr lang="en-US" sz="2000" b="1" baseline="-25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3695293" y="721151"/>
            <a:ext cx="275939" cy="5257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30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-</a:t>
            </a:r>
            <a:endParaRPr kumimoji="0" lang="en-US" altLang="en-US" sz="3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3408085" y="840252"/>
            <a:ext cx="275939" cy="4026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2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+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3685865" y="1664219"/>
            <a:ext cx="275939" cy="5257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30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-</a:t>
            </a:r>
            <a:endParaRPr kumimoji="0" lang="en-US" altLang="en-US" sz="3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3398657" y="1783320"/>
            <a:ext cx="275939" cy="4026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2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+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3695293" y="2549229"/>
            <a:ext cx="275939" cy="5257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30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-</a:t>
            </a:r>
            <a:endParaRPr kumimoji="0" lang="en-US" altLang="en-US" sz="3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2" name="Rectangle 141"/>
          <p:cNvSpPr>
            <a:spLocks noChangeArrowheads="1"/>
          </p:cNvSpPr>
          <p:nvPr/>
        </p:nvSpPr>
        <p:spPr bwMode="auto">
          <a:xfrm>
            <a:off x="3408085" y="2668330"/>
            <a:ext cx="275939" cy="4026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2200" b="1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+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3248150" y="5385490"/>
            <a:ext cx="6727392" cy="498738"/>
            <a:chOff x="3998929" y="4144704"/>
            <a:chExt cx="5976613" cy="498738"/>
          </a:xfrm>
        </p:grpSpPr>
        <p:sp>
          <p:nvSpPr>
            <p:cNvPr id="143" name="Title 3"/>
            <p:cNvSpPr txBox="1">
              <a:spLocks/>
            </p:cNvSpPr>
            <p:nvPr/>
          </p:nvSpPr>
          <p:spPr>
            <a:xfrm>
              <a:off x="4089416" y="4144704"/>
              <a:ext cx="5795639" cy="49873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rtl="1" fontAlgn="auto">
                <a:spcAft>
                  <a:spcPts val="0"/>
                </a:spcAft>
              </a:pPr>
              <a:r>
                <a:rPr lang="ar-SA" sz="2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+mn-cs"/>
                </a:rPr>
                <a:t>* يجب أن تكون القوة الدافعة الكهربائية متساوية لجميع الأعمدة.</a:t>
              </a:r>
              <a:endParaRPr lang="en-US" sz="2000" b="1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endParaRPr>
            </a:p>
          </p:txBody>
        </p:sp>
        <p:sp>
          <p:nvSpPr>
            <p:cNvPr id="144" name="Rounded Rectangle 143"/>
            <p:cNvSpPr/>
            <p:nvPr/>
          </p:nvSpPr>
          <p:spPr>
            <a:xfrm>
              <a:off x="3998929" y="4169658"/>
              <a:ext cx="5976613" cy="466986"/>
            </a:xfrm>
            <a:prstGeom prst="round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9043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1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توصيل 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en-US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76" name="Picture 75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6392028" y="1476866"/>
            <a:ext cx="3639819" cy="987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في الشكل، اذا كانت القوة الدافعة الكهربائية لكل عمود 1.5 فولت ومقاومته الداخلية 0.5 أوم.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2770959" y="883840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397518" y="2482874"/>
            <a:ext cx="36343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(أ) احسب </a:t>
            </a:r>
            <a:r>
              <a:rPr lang="ar-SA" altLang="en-US" sz="2000" b="1" dirty="0">
                <a:latin typeface="+mj-lt"/>
                <a:cs typeface="Times New Roman" panose="02020603050405020304" pitchFamily="18" charset="0"/>
              </a:rPr>
              <a:t>القوة الدافعة الكهربائية </a:t>
            </a:r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الكلية. </a:t>
            </a:r>
            <a:endParaRPr lang="en-US" sz="20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2788027" y="1808810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2784328" y="2694007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3505762" y="1301792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3482505" y="2206743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3505762" y="3101846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1" name="Title 3"/>
          <p:cNvSpPr txBox="1">
            <a:spLocks/>
          </p:cNvSpPr>
          <p:nvPr/>
        </p:nvSpPr>
        <p:spPr>
          <a:xfrm>
            <a:off x="6180401" y="2955437"/>
            <a:ext cx="3453639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الكلية =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1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=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2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=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ق</a:t>
            </a:r>
            <a:r>
              <a:rPr lang="ar-SA" sz="20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3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63" name="Title 3"/>
          <p:cNvSpPr txBox="1">
            <a:spLocks/>
          </p:cNvSpPr>
          <p:nvPr/>
        </p:nvSpPr>
        <p:spPr>
          <a:xfrm>
            <a:off x="6495814" y="3735133"/>
            <a:ext cx="1495426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= 1.5 فولت</a:t>
            </a:r>
            <a:endParaRPr lang="en-US" sz="20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grpSp>
        <p:nvGrpSpPr>
          <p:cNvPr id="164" name="Group 163"/>
          <p:cNvGrpSpPr/>
          <p:nvPr/>
        </p:nvGrpSpPr>
        <p:grpSpPr>
          <a:xfrm>
            <a:off x="2190535" y="4620286"/>
            <a:ext cx="3108967" cy="1969292"/>
            <a:chOff x="2184357" y="1929050"/>
            <a:chExt cx="2327468" cy="1503287"/>
          </a:xfrm>
        </p:grpSpPr>
        <p:cxnSp>
          <p:nvCxnSpPr>
            <p:cNvPr id="216" name="Straight Connector 215"/>
            <p:cNvCxnSpPr/>
            <p:nvPr/>
          </p:nvCxnSpPr>
          <p:spPr>
            <a:xfrm>
              <a:off x="3262976" y="2201354"/>
              <a:ext cx="107073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8" name="Group 167"/>
            <p:cNvGrpSpPr/>
            <p:nvPr/>
          </p:nvGrpSpPr>
          <p:grpSpPr>
            <a:xfrm>
              <a:off x="2196324" y="1929050"/>
              <a:ext cx="1066653" cy="548640"/>
              <a:chOff x="-447756" y="0"/>
              <a:chExt cx="819436" cy="324000"/>
            </a:xfrm>
          </p:grpSpPr>
          <p:grpSp>
            <p:nvGrpSpPr>
              <p:cNvPr id="208" name="Group 207"/>
              <p:cNvGrpSpPr/>
              <p:nvPr/>
            </p:nvGrpSpPr>
            <p:grpSpPr>
              <a:xfrm>
                <a:off x="-447756" y="0"/>
                <a:ext cx="771756" cy="324000"/>
                <a:chOff x="-447756" y="0"/>
                <a:chExt cx="771756" cy="324000"/>
              </a:xfrm>
            </p:grpSpPr>
            <p:cxnSp>
              <p:nvCxnSpPr>
                <p:cNvPr id="210" name="Straight Connector 209"/>
                <p:cNvCxnSpPr/>
                <p:nvPr/>
              </p:nvCxnSpPr>
              <p:spPr>
                <a:xfrm>
                  <a:off x="-447756" y="161999"/>
                  <a:ext cx="77175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9" name="Straight Connector 208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0" name="Straight Connector 169"/>
            <p:cNvCxnSpPr/>
            <p:nvPr/>
          </p:nvCxnSpPr>
          <p:spPr>
            <a:xfrm flipV="1">
              <a:off x="2196324" y="2187095"/>
              <a:ext cx="0" cy="10166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flipH="1" flipV="1">
              <a:off x="2184357" y="3196591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2" name="Group 171"/>
            <p:cNvGrpSpPr/>
            <p:nvPr/>
          </p:nvGrpSpPr>
          <p:grpSpPr>
            <a:xfrm>
              <a:off x="3024730" y="2975133"/>
              <a:ext cx="446836" cy="457204"/>
              <a:chOff x="332861" y="-109631"/>
              <a:chExt cx="288000" cy="299720"/>
            </a:xfrm>
          </p:grpSpPr>
          <p:grpSp>
            <p:nvGrpSpPr>
              <p:cNvPr id="196" name="Group 195"/>
              <p:cNvGrpSpPr/>
              <p:nvPr/>
            </p:nvGrpSpPr>
            <p:grpSpPr>
              <a:xfrm>
                <a:off x="332861" y="-109631"/>
                <a:ext cx="288000" cy="299720"/>
                <a:chOff x="3677" y="-109631"/>
                <a:chExt cx="288000" cy="299720"/>
              </a:xfrm>
            </p:grpSpPr>
            <p:sp>
              <p:nvSpPr>
                <p:cNvPr id="202" name="Oval 201"/>
                <p:cNvSpPr/>
                <p:nvPr/>
              </p:nvSpPr>
              <p:spPr>
                <a:xfrm>
                  <a:off x="3677" y="-106922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Text Box 62"/>
                <p:cNvSpPr txBox="1"/>
                <p:nvPr/>
              </p:nvSpPr>
              <p:spPr>
                <a:xfrm>
                  <a:off x="7312" y="-109631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200" name="Straight Connector 199"/>
              <p:cNvCxnSpPr/>
              <p:nvPr/>
            </p:nvCxnSpPr>
            <p:spPr>
              <a:xfrm flipV="1">
                <a:off x="380390" y="-69401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flipH="1" flipV="1">
                <a:off x="369418" y="-62078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0" name="Straight Connector 179"/>
            <p:cNvCxnSpPr/>
            <p:nvPr/>
          </p:nvCxnSpPr>
          <p:spPr>
            <a:xfrm flipH="1" flipV="1">
              <a:off x="3465080" y="3188628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1" name="Group 180"/>
            <p:cNvGrpSpPr/>
            <p:nvPr/>
          </p:nvGrpSpPr>
          <p:grpSpPr>
            <a:xfrm rot="16200000" flipH="1">
              <a:off x="3896856" y="2588774"/>
              <a:ext cx="1005213" cy="224724"/>
              <a:chOff x="-104743" y="0"/>
              <a:chExt cx="1005213" cy="224724"/>
            </a:xfrm>
          </p:grpSpPr>
          <p:grpSp>
            <p:nvGrpSpPr>
              <p:cNvPr id="182" name="Group 181"/>
              <p:cNvGrpSpPr/>
              <p:nvPr/>
            </p:nvGrpSpPr>
            <p:grpSpPr>
              <a:xfrm>
                <a:off x="-104743" y="34290"/>
                <a:ext cx="1005213" cy="190434"/>
                <a:chOff x="-104789" y="0"/>
                <a:chExt cx="1005656" cy="190734"/>
              </a:xfrm>
            </p:grpSpPr>
            <p:grpSp>
              <p:nvGrpSpPr>
                <p:cNvPr id="185" name="Group 184"/>
                <p:cNvGrpSpPr/>
                <p:nvPr/>
              </p:nvGrpSpPr>
              <p:grpSpPr>
                <a:xfrm>
                  <a:off x="-104789" y="1589"/>
                  <a:ext cx="1005656" cy="6536"/>
                  <a:chOff x="-104828" y="87399"/>
                  <a:chExt cx="1006027" cy="6536"/>
                </a:xfrm>
              </p:grpSpPr>
              <p:cxnSp>
                <p:nvCxnSpPr>
                  <p:cNvPr id="194" name="Straight Connector 193"/>
                  <p:cNvCxnSpPr/>
                  <p:nvPr/>
                </p:nvCxnSpPr>
                <p:spPr>
                  <a:xfrm rot="16200000">
                    <a:off x="8281" y="-25710"/>
                    <a:ext cx="0" cy="22621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/>
                  <p:cNvCxnSpPr/>
                  <p:nvPr/>
                </p:nvCxnSpPr>
                <p:spPr>
                  <a:xfrm rot="16200000" flipH="1">
                    <a:off x="682490" y="-124774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158062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Oval 182"/>
              <p:cNvSpPr/>
              <p:nvPr/>
            </p:nvSpPr>
            <p:spPr>
              <a:xfrm>
                <a:off x="126137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4" name="Oval 183"/>
              <p:cNvSpPr/>
              <p:nvPr/>
            </p:nvSpPr>
            <p:spPr>
              <a:xfrm>
                <a:off x="396647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2666463" y="4677699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  <a:r>
              <a:rPr lang="ar-SA" altLang="en-US" sz="14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2558865" y="952839"/>
            <a:ext cx="2346518" cy="3442957"/>
            <a:chOff x="2625540" y="2467672"/>
            <a:chExt cx="2346518" cy="3442957"/>
          </a:xfrm>
        </p:grpSpPr>
        <p:grpSp>
          <p:nvGrpSpPr>
            <p:cNvPr id="79" name="Group 78"/>
            <p:cNvGrpSpPr/>
            <p:nvPr/>
          </p:nvGrpSpPr>
          <p:grpSpPr>
            <a:xfrm>
              <a:off x="2625540" y="4266678"/>
              <a:ext cx="2149898" cy="548640"/>
              <a:chOff x="-402262" y="253125"/>
              <a:chExt cx="1402766" cy="324000"/>
            </a:xfrm>
          </p:grpSpPr>
          <p:grpSp>
            <p:nvGrpSpPr>
              <p:cNvPr id="133" name="Group 132"/>
              <p:cNvGrpSpPr/>
              <p:nvPr/>
            </p:nvGrpSpPr>
            <p:grpSpPr>
              <a:xfrm>
                <a:off x="-402262" y="253125"/>
                <a:ext cx="725196" cy="324000"/>
                <a:chOff x="-402262" y="253125"/>
                <a:chExt cx="725196" cy="324000"/>
              </a:xfrm>
            </p:grpSpPr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-402262" y="413934"/>
                  <a:ext cx="720047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rot="5400000">
                  <a:off x="160934" y="415125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4" name="Group 133"/>
              <p:cNvGrpSpPr/>
              <p:nvPr/>
            </p:nvGrpSpPr>
            <p:grpSpPr>
              <a:xfrm>
                <a:off x="371680" y="341934"/>
                <a:ext cx="628824" cy="144000"/>
                <a:chOff x="0" y="253125"/>
                <a:chExt cx="628824" cy="144000"/>
              </a:xfrm>
            </p:grpSpPr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3833" y="325125"/>
                  <a:ext cx="624991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rot="5400000">
                  <a:off x="-72000" y="325125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80" name="Straight Connector 79"/>
            <p:cNvCxnSpPr/>
            <p:nvPr/>
          </p:nvCxnSpPr>
          <p:spPr>
            <a:xfrm flipV="1">
              <a:off x="2635065" y="2727171"/>
              <a:ext cx="0" cy="29397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 flipV="1">
              <a:off x="2635065" y="5674880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" name="Group 82"/>
            <p:cNvGrpSpPr/>
            <p:nvPr/>
          </p:nvGrpSpPr>
          <p:grpSpPr>
            <a:xfrm>
              <a:off x="3469733" y="5453427"/>
              <a:ext cx="446836" cy="457202"/>
              <a:chOff x="329184" y="-162344"/>
              <a:chExt cx="288000" cy="299720"/>
            </a:xfrm>
          </p:grpSpPr>
          <p:grpSp>
            <p:nvGrpSpPr>
              <p:cNvPr id="116" name="Group 115"/>
              <p:cNvGrpSpPr/>
              <p:nvPr/>
            </p:nvGrpSpPr>
            <p:grpSpPr>
              <a:xfrm>
                <a:off x="329184" y="-162344"/>
                <a:ext cx="288000" cy="299720"/>
                <a:chOff x="0" y="-162344"/>
                <a:chExt cx="288000" cy="299720"/>
              </a:xfrm>
            </p:grpSpPr>
            <p:sp>
              <p:nvSpPr>
                <p:cNvPr id="120" name="Oval 119"/>
                <p:cNvSpPr/>
                <p:nvPr/>
              </p:nvSpPr>
              <p:spPr>
                <a:xfrm>
                  <a:off x="0" y="-158690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2" name="Text Box 62"/>
                <p:cNvSpPr txBox="1"/>
                <p:nvPr/>
              </p:nvSpPr>
              <p:spPr>
                <a:xfrm>
                  <a:off x="7312" y="-162344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117" name="Straight Connector 116"/>
              <p:cNvCxnSpPr/>
              <p:nvPr/>
            </p:nvCxnSpPr>
            <p:spPr>
              <a:xfrm flipV="1">
                <a:off x="374251" y="-122112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flipH="1" flipV="1">
                <a:off x="369418" y="-121042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/>
            <p:cNvCxnSpPr/>
            <p:nvPr/>
          </p:nvCxnSpPr>
          <p:spPr>
            <a:xfrm flipH="1" flipV="1">
              <a:off x="3915788" y="5666917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Group 85"/>
            <p:cNvGrpSpPr/>
            <p:nvPr/>
          </p:nvGrpSpPr>
          <p:grpSpPr>
            <a:xfrm rot="16200000" flipH="1">
              <a:off x="3388670" y="4098648"/>
              <a:ext cx="2942053" cy="224723"/>
              <a:chOff x="-2121996" y="1"/>
              <a:chExt cx="2942053" cy="224723"/>
            </a:xfrm>
          </p:grpSpPr>
          <p:grpSp>
            <p:nvGrpSpPr>
              <p:cNvPr id="109" name="Group 108"/>
              <p:cNvGrpSpPr/>
              <p:nvPr/>
            </p:nvGrpSpPr>
            <p:grpSpPr>
              <a:xfrm>
                <a:off x="-2121996" y="32873"/>
                <a:ext cx="2942053" cy="191851"/>
                <a:chOff x="-2122932" y="-1419"/>
                <a:chExt cx="2943354" cy="192153"/>
              </a:xfrm>
            </p:grpSpPr>
            <p:grpSp>
              <p:nvGrpSpPr>
                <p:cNvPr id="112" name="Group 111"/>
                <p:cNvGrpSpPr/>
                <p:nvPr/>
              </p:nvGrpSpPr>
              <p:grpSpPr>
                <a:xfrm>
                  <a:off x="-2122932" y="-1419"/>
                  <a:ext cx="2943354" cy="9541"/>
                  <a:chOff x="-2123714" y="84391"/>
                  <a:chExt cx="2944435" cy="9541"/>
                </a:xfrm>
              </p:grpSpPr>
              <p:cxnSp>
                <p:nvCxnSpPr>
                  <p:cNvPr id="114" name="Straight Connector 113"/>
                  <p:cNvCxnSpPr/>
                  <p:nvPr/>
                </p:nvCxnSpPr>
                <p:spPr>
                  <a:xfrm rot="16200000" flipH="1">
                    <a:off x="-1048454" y="-990869"/>
                    <a:ext cx="0" cy="21505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/>
                  <p:cNvCxnSpPr/>
                  <p:nvPr/>
                </p:nvCxnSpPr>
                <p:spPr>
                  <a:xfrm rot="16200000" flipH="1">
                    <a:off x="602012" y="-124777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49020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0" name="Oval 109"/>
              <p:cNvSpPr/>
              <p:nvPr/>
            </p:nvSpPr>
            <p:spPr>
              <a:xfrm>
                <a:off x="17146" y="1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325756" y="1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2625540" y="3382243"/>
              <a:ext cx="2149898" cy="548640"/>
              <a:chOff x="-402262" y="135000"/>
              <a:chExt cx="1402766" cy="324000"/>
            </a:xfrm>
          </p:grpSpPr>
          <p:grpSp>
            <p:nvGrpSpPr>
              <p:cNvPr id="95" name="Group 94"/>
              <p:cNvGrpSpPr/>
              <p:nvPr/>
            </p:nvGrpSpPr>
            <p:grpSpPr>
              <a:xfrm>
                <a:off x="-402262" y="135000"/>
                <a:ext cx="725196" cy="324000"/>
                <a:chOff x="-402262" y="135000"/>
                <a:chExt cx="725196" cy="324000"/>
              </a:xfrm>
            </p:grpSpPr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-402262" y="295809"/>
                  <a:ext cx="720047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 rot="5400000">
                  <a:off x="160934" y="297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Group 95"/>
              <p:cNvGrpSpPr/>
              <p:nvPr/>
            </p:nvGrpSpPr>
            <p:grpSpPr>
              <a:xfrm>
                <a:off x="371680" y="223809"/>
                <a:ext cx="628824" cy="144000"/>
                <a:chOff x="0" y="135000"/>
                <a:chExt cx="628824" cy="144000"/>
              </a:xfrm>
            </p:grpSpPr>
            <p:cxnSp>
              <p:nvCxnSpPr>
                <p:cNvPr id="97" name="Straight Connector 96"/>
                <p:cNvCxnSpPr/>
                <p:nvPr/>
              </p:nvCxnSpPr>
              <p:spPr>
                <a:xfrm>
                  <a:off x="3833" y="207000"/>
                  <a:ext cx="624991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 rot="5400000">
                  <a:off x="-72000" y="207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8" name="Group 87"/>
            <p:cNvGrpSpPr/>
            <p:nvPr/>
          </p:nvGrpSpPr>
          <p:grpSpPr>
            <a:xfrm>
              <a:off x="2625540" y="2467672"/>
              <a:ext cx="2156926" cy="548640"/>
              <a:chOff x="-402262" y="0"/>
              <a:chExt cx="1407352" cy="324000"/>
            </a:xfrm>
          </p:grpSpPr>
          <p:grpSp>
            <p:nvGrpSpPr>
              <p:cNvPr id="89" name="Group 88"/>
              <p:cNvGrpSpPr/>
              <p:nvPr/>
            </p:nvGrpSpPr>
            <p:grpSpPr>
              <a:xfrm>
                <a:off x="-402262" y="0"/>
                <a:ext cx="725196" cy="324000"/>
                <a:chOff x="-402262" y="0"/>
                <a:chExt cx="725196" cy="324000"/>
              </a:xfrm>
            </p:grpSpPr>
            <p:cxnSp>
              <p:nvCxnSpPr>
                <p:cNvPr id="93" name="Straight Connector 92"/>
                <p:cNvCxnSpPr/>
                <p:nvPr/>
              </p:nvCxnSpPr>
              <p:spPr>
                <a:xfrm>
                  <a:off x="-402262" y="155184"/>
                  <a:ext cx="720047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/>
              <p:cNvGrpSpPr/>
              <p:nvPr/>
            </p:nvGrpSpPr>
            <p:grpSpPr>
              <a:xfrm>
                <a:off x="371680" y="88809"/>
                <a:ext cx="633410" cy="144000"/>
                <a:chOff x="0" y="0"/>
                <a:chExt cx="633410" cy="144000"/>
              </a:xfrm>
            </p:grpSpPr>
            <p:cxnSp>
              <p:nvCxnSpPr>
                <p:cNvPr id="91" name="Straight Connector 90"/>
                <p:cNvCxnSpPr/>
                <p:nvPr/>
              </p:nvCxnSpPr>
              <p:spPr>
                <a:xfrm>
                  <a:off x="3833" y="74813"/>
                  <a:ext cx="62957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rot="5400000">
                  <a:off x="-72000" y="72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14692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2" grpId="0"/>
      <p:bldP spid="161" grpId="0"/>
      <p:bldP spid="1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ow to Select the Right Battery for Your Next Project - Factors to consi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651" y="4221804"/>
            <a:ext cx="4587349" cy="263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Best Car Batteries You Can Trust In Nigeri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438269"/>
            <a:ext cx="4419600" cy="2419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552701" y="1701225"/>
            <a:ext cx="7219949" cy="1333804"/>
            <a:chOff x="8532607" y="1757781"/>
            <a:chExt cx="2673649" cy="485812"/>
          </a:xfrm>
        </p:grpSpPr>
        <p:sp>
          <p:nvSpPr>
            <p:cNvPr id="8" name="Rounded Rectangle 7"/>
            <p:cNvSpPr/>
            <p:nvPr/>
          </p:nvSpPr>
          <p:spPr>
            <a:xfrm>
              <a:off x="8532607" y="1757781"/>
              <a:ext cx="2673649" cy="485812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603150" y="1787650"/>
              <a:ext cx="2550647" cy="3836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>
                <a:lnSpc>
                  <a:spcPct val="150000"/>
                </a:lnSpc>
              </a:pPr>
              <a:r>
                <a:rPr lang="ar-SA" sz="22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فرق الجهد بين طرفيّ العمود الكهربائي في حال عدم مرور تيار في الدارة (عندما تكون الدارة الكهربائية مفتوحة) وتقاس بوحدة الفولت.</a:t>
              </a:r>
              <a:endParaRPr 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" name="Title 3"/>
          <p:cNvSpPr txBox="1">
            <a:spLocks/>
          </p:cNvSpPr>
          <p:nvPr/>
        </p:nvSpPr>
        <p:spPr>
          <a:xfrm>
            <a:off x="9772650" y="1059611"/>
            <a:ext cx="895350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التعريف</a:t>
            </a:r>
            <a:endParaRPr lang="en-US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86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توصيل 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en-US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76" name="Picture 75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6392028" y="1476866"/>
            <a:ext cx="3639819" cy="987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في الشكل، اذا كانت القوة الدافعة الكهربائية لكل عمود 1.5 فولت ومقاومته الداخلية 0.5 أوم.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2770959" y="883840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971119" y="2482874"/>
            <a:ext cx="4060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(ب) </a:t>
            </a:r>
            <a:r>
              <a:rPr lang="ar-SA" altLang="en-US" sz="2000" b="1" dirty="0">
                <a:cs typeface="Times New Roman" panose="02020603050405020304" pitchFamily="18" charset="0"/>
              </a:rPr>
              <a:t>احسب المقاومة الداخلية المكافئة للأعمدة</a:t>
            </a:r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. </a:t>
            </a:r>
            <a:endParaRPr lang="en-US" sz="20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2788027" y="1808810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2784328" y="2694007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1.5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3505762" y="1301792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3482505" y="2206743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3505762" y="3101846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latin typeface="+mj-lt"/>
                <a:cs typeface="Times New Roman" panose="02020603050405020304" pitchFamily="18" charset="0"/>
              </a:rPr>
              <a:t>0.5 أوم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164" name="Group 163"/>
          <p:cNvGrpSpPr/>
          <p:nvPr/>
        </p:nvGrpSpPr>
        <p:grpSpPr>
          <a:xfrm>
            <a:off x="2190535" y="4620286"/>
            <a:ext cx="3108967" cy="1969292"/>
            <a:chOff x="2184357" y="1929050"/>
            <a:chExt cx="2327468" cy="1503287"/>
          </a:xfrm>
        </p:grpSpPr>
        <p:cxnSp>
          <p:nvCxnSpPr>
            <p:cNvPr id="216" name="Straight Connector 215"/>
            <p:cNvCxnSpPr/>
            <p:nvPr/>
          </p:nvCxnSpPr>
          <p:spPr>
            <a:xfrm>
              <a:off x="3262976" y="2201354"/>
              <a:ext cx="107073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8" name="Group 167"/>
            <p:cNvGrpSpPr/>
            <p:nvPr/>
          </p:nvGrpSpPr>
          <p:grpSpPr>
            <a:xfrm>
              <a:off x="2196324" y="1929050"/>
              <a:ext cx="1066653" cy="548640"/>
              <a:chOff x="-447756" y="0"/>
              <a:chExt cx="819436" cy="324000"/>
            </a:xfrm>
          </p:grpSpPr>
          <p:grpSp>
            <p:nvGrpSpPr>
              <p:cNvPr id="208" name="Group 207"/>
              <p:cNvGrpSpPr/>
              <p:nvPr/>
            </p:nvGrpSpPr>
            <p:grpSpPr>
              <a:xfrm>
                <a:off x="-447756" y="0"/>
                <a:ext cx="771756" cy="324000"/>
                <a:chOff x="-447756" y="0"/>
                <a:chExt cx="771756" cy="324000"/>
              </a:xfrm>
            </p:grpSpPr>
            <p:cxnSp>
              <p:nvCxnSpPr>
                <p:cNvPr id="210" name="Straight Connector 209"/>
                <p:cNvCxnSpPr/>
                <p:nvPr/>
              </p:nvCxnSpPr>
              <p:spPr>
                <a:xfrm>
                  <a:off x="-447756" y="161999"/>
                  <a:ext cx="77175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9" name="Straight Connector 208"/>
              <p:cNvCxnSpPr/>
              <p:nvPr/>
            </p:nvCxnSpPr>
            <p:spPr>
              <a:xfrm rot="5400000">
                <a:off x="299680" y="160809"/>
                <a:ext cx="14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0" name="Straight Connector 169"/>
            <p:cNvCxnSpPr/>
            <p:nvPr/>
          </p:nvCxnSpPr>
          <p:spPr>
            <a:xfrm flipV="1">
              <a:off x="2196324" y="2187095"/>
              <a:ext cx="0" cy="10166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flipH="1" flipV="1">
              <a:off x="2184357" y="3196591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2" name="Group 171"/>
            <p:cNvGrpSpPr/>
            <p:nvPr/>
          </p:nvGrpSpPr>
          <p:grpSpPr>
            <a:xfrm>
              <a:off x="3024730" y="2975133"/>
              <a:ext cx="446836" cy="457204"/>
              <a:chOff x="332861" y="-109631"/>
              <a:chExt cx="288000" cy="299720"/>
            </a:xfrm>
          </p:grpSpPr>
          <p:grpSp>
            <p:nvGrpSpPr>
              <p:cNvPr id="196" name="Group 195"/>
              <p:cNvGrpSpPr/>
              <p:nvPr/>
            </p:nvGrpSpPr>
            <p:grpSpPr>
              <a:xfrm>
                <a:off x="332861" y="-109631"/>
                <a:ext cx="288000" cy="299720"/>
                <a:chOff x="3677" y="-109631"/>
                <a:chExt cx="288000" cy="299720"/>
              </a:xfrm>
            </p:grpSpPr>
            <p:sp>
              <p:nvSpPr>
                <p:cNvPr id="202" name="Oval 201"/>
                <p:cNvSpPr/>
                <p:nvPr/>
              </p:nvSpPr>
              <p:spPr>
                <a:xfrm>
                  <a:off x="3677" y="-106922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Text Box 62"/>
                <p:cNvSpPr txBox="1"/>
                <p:nvPr/>
              </p:nvSpPr>
              <p:spPr>
                <a:xfrm>
                  <a:off x="7312" y="-109631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200" name="Straight Connector 199"/>
              <p:cNvCxnSpPr/>
              <p:nvPr/>
            </p:nvCxnSpPr>
            <p:spPr>
              <a:xfrm flipV="1">
                <a:off x="380390" y="-69401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flipH="1" flipV="1">
                <a:off x="369418" y="-62078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0" name="Straight Connector 179"/>
            <p:cNvCxnSpPr/>
            <p:nvPr/>
          </p:nvCxnSpPr>
          <p:spPr>
            <a:xfrm flipH="1" flipV="1">
              <a:off x="3465080" y="3188628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1" name="Group 180"/>
            <p:cNvGrpSpPr/>
            <p:nvPr/>
          </p:nvGrpSpPr>
          <p:grpSpPr>
            <a:xfrm rot="16200000" flipH="1">
              <a:off x="3896856" y="2588774"/>
              <a:ext cx="1005213" cy="224724"/>
              <a:chOff x="-104743" y="0"/>
              <a:chExt cx="1005213" cy="224724"/>
            </a:xfrm>
          </p:grpSpPr>
          <p:grpSp>
            <p:nvGrpSpPr>
              <p:cNvPr id="182" name="Group 181"/>
              <p:cNvGrpSpPr/>
              <p:nvPr/>
            </p:nvGrpSpPr>
            <p:grpSpPr>
              <a:xfrm>
                <a:off x="-104743" y="34290"/>
                <a:ext cx="1005213" cy="190434"/>
                <a:chOff x="-104789" y="0"/>
                <a:chExt cx="1005656" cy="190734"/>
              </a:xfrm>
            </p:grpSpPr>
            <p:grpSp>
              <p:nvGrpSpPr>
                <p:cNvPr id="185" name="Group 184"/>
                <p:cNvGrpSpPr/>
                <p:nvPr/>
              </p:nvGrpSpPr>
              <p:grpSpPr>
                <a:xfrm>
                  <a:off x="-104789" y="1589"/>
                  <a:ext cx="1005656" cy="6536"/>
                  <a:chOff x="-104828" y="87399"/>
                  <a:chExt cx="1006027" cy="6536"/>
                </a:xfrm>
              </p:grpSpPr>
              <p:cxnSp>
                <p:nvCxnSpPr>
                  <p:cNvPr id="194" name="Straight Connector 193"/>
                  <p:cNvCxnSpPr/>
                  <p:nvPr/>
                </p:nvCxnSpPr>
                <p:spPr>
                  <a:xfrm rot="16200000">
                    <a:off x="8281" y="-25710"/>
                    <a:ext cx="0" cy="22621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Straight Connector 194"/>
                  <p:cNvCxnSpPr/>
                  <p:nvPr/>
                </p:nvCxnSpPr>
                <p:spPr>
                  <a:xfrm rot="16200000" flipH="1">
                    <a:off x="682490" y="-124774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158062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83" name="Oval 182"/>
              <p:cNvSpPr/>
              <p:nvPr/>
            </p:nvSpPr>
            <p:spPr>
              <a:xfrm>
                <a:off x="126137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84" name="Oval 183"/>
              <p:cNvSpPr/>
              <p:nvPr/>
            </p:nvSpPr>
            <p:spPr>
              <a:xfrm>
                <a:off x="396647" y="0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2666463" y="4677699"/>
            <a:ext cx="1040456" cy="2795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rtl="1"/>
            <a:r>
              <a:rPr lang="ar-SA" altLang="en-US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</a:t>
            </a:r>
            <a:r>
              <a:rPr lang="ar-SA" altLang="en-US" sz="1400" b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فولت</a:t>
            </a:r>
            <a:endParaRPr kumimoji="0" lang="en-US" altLang="en-US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2558865" y="952839"/>
            <a:ext cx="2346518" cy="3442957"/>
            <a:chOff x="2625540" y="2467672"/>
            <a:chExt cx="2346518" cy="3442957"/>
          </a:xfrm>
        </p:grpSpPr>
        <p:grpSp>
          <p:nvGrpSpPr>
            <p:cNvPr id="79" name="Group 78"/>
            <p:cNvGrpSpPr/>
            <p:nvPr/>
          </p:nvGrpSpPr>
          <p:grpSpPr>
            <a:xfrm>
              <a:off x="2625540" y="4266678"/>
              <a:ext cx="2149898" cy="548640"/>
              <a:chOff x="-402262" y="253125"/>
              <a:chExt cx="1402766" cy="324000"/>
            </a:xfrm>
          </p:grpSpPr>
          <p:grpSp>
            <p:nvGrpSpPr>
              <p:cNvPr id="133" name="Group 132"/>
              <p:cNvGrpSpPr/>
              <p:nvPr/>
            </p:nvGrpSpPr>
            <p:grpSpPr>
              <a:xfrm>
                <a:off x="-402262" y="253125"/>
                <a:ext cx="725196" cy="324000"/>
                <a:chOff x="-402262" y="253125"/>
                <a:chExt cx="725196" cy="324000"/>
              </a:xfrm>
            </p:grpSpPr>
            <p:cxnSp>
              <p:nvCxnSpPr>
                <p:cNvPr id="138" name="Straight Connector 137"/>
                <p:cNvCxnSpPr/>
                <p:nvPr/>
              </p:nvCxnSpPr>
              <p:spPr>
                <a:xfrm>
                  <a:off x="-402262" y="413934"/>
                  <a:ext cx="720047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rot="5400000">
                  <a:off x="160934" y="415125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4" name="Group 133"/>
              <p:cNvGrpSpPr/>
              <p:nvPr/>
            </p:nvGrpSpPr>
            <p:grpSpPr>
              <a:xfrm>
                <a:off x="371680" y="341934"/>
                <a:ext cx="628824" cy="144000"/>
                <a:chOff x="0" y="253125"/>
                <a:chExt cx="628824" cy="144000"/>
              </a:xfrm>
            </p:grpSpPr>
            <p:cxnSp>
              <p:nvCxnSpPr>
                <p:cNvPr id="135" name="Straight Connector 134"/>
                <p:cNvCxnSpPr/>
                <p:nvPr/>
              </p:nvCxnSpPr>
              <p:spPr>
                <a:xfrm>
                  <a:off x="3833" y="325125"/>
                  <a:ext cx="624991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/>
                <p:cNvCxnSpPr/>
                <p:nvPr/>
              </p:nvCxnSpPr>
              <p:spPr>
                <a:xfrm rot="5400000">
                  <a:off x="-72000" y="325125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80" name="Straight Connector 79"/>
            <p:cNvCxnSpPr/>
            <p:nvPr/>
          </p:nvCxnSpPr>
          <p:spPr>
            <a:xfrm flipV="1">
              <a:off x="2635065" y="2727171"/>
              <a:ext cx="0" cy="293974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 flipV="1">
              <a:off x="2635065" y="5674880"/>
              <a:ext cx="834668" cy="378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" name="Group 82"/>
            <p:cNvGrpSpPr/>
            <p:nvPr/>
          </p:nvGrpSpPr>
          <p:grpSpPr>
            <a:xfrm>
              <a:off x="3469733" y="5453427"/>
              <a:ext cx="446836" cy="457202"/>
              <a:chOff x="329184" y="-162344"/>
              <a:chExt cx="288000" cy="299720"/>
            </a:xfrm>
          </p:grpSpPr>
          <p:grpSp>
            <p:nvGrpSpPr>
              <p:cNvPr id="116" name="Group 115"/>
              <p:cNvGrpSpPr/>
              <p:nvPr/>
            </p:nvGrpSpPr>
            <p:grpSpPr>
              <a:xfrm>
                <a:off x="329184" y="-162344"/>
                <a:ext cx="288000" cy="299720"/>
                <a:chOff x="0" y="-162344"/>
                <a:chExt cx="288000" cy="299720"/>
              </a:xfrm>
            </p:grpSpPr>
            <p:sp>
              <p:nvSpPr>
                <p:cNvPr id="120" name="Oval 119"/>
                <p:cNvSpPr/>
                <p:nvPr/>
              </p:nvSpPr>
              <p:spPr>
                <a:xfrm>
                  <a:off x="0" y="-158690"/>
                  <a:ext cx="288000" cy="2880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2" name="Text Box 62"/>
                <p:cNvSpPr txBox="1"/>
                <p:nvPr/>
              </p:nvSpPr>
              <p:spPr>
                <a:xfrm>
                  <a:off x="7312" y="-162344"/>
                  <a:ext cx="274320" cy="299720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non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en-US" sz="1100" b="1">
                      <a:effectLst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 </a:t>
                  </a:r>
                  <a:endParaRPr lang="en-US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117" name="Straight Connector 116"/>
              <p:cNvCxnSpPr/>
              <p:nvPr/>
            </p:nvCxnSpPr>
            <p:spPr>
              <a:xfrm flipV="1">
                <a:off x="374251" y="-122112"/>
                <a:ext cx="196215" cy="2152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flipH="1" flipV="1">
                <a:off x="369418" y="-121042"/>
                <a:ext cx="208280" cy="20764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4" name="Straight Connector 83"/>
            <p:cNvCxnSpPr/>
            <p:nvPr/>
          </p:nvCxnSpPr>
          <p:spPr>
            <a:xfrm flipH="1" flipV="1">
              <a:off x="3915788" y="5666917"/>
              <a:ext cx="8644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Group 85"/>
            <p:cNvGrpSpPr/>
            <p:nvPr/>
          </p:nvGrpSpPr>
          <p:grpSpPr>
            <a:xfrm rot="16200000" flipH="1">
              <a:off x="3388670" y="4098648"/>
              <a:ext cx="2942053" cy="224723"/>
              <a:chOff x="-2121996" y="1"/>
              <a:chExt cx="2942053" cy="224723"/>
            </a:xfrm>
          </p:grpSpPr>
          <p:grpSp>
            <p:nvGrpSpPr>
              <p:cNvPr id="109" name="Group 108"/>
              <p:cNvGrpSpPr/>
              <p:nvPr/>
            </p:nvGrpSpPr>
            <p:grpSpPr>
              <a:xfrm>
                <a:off x="-2121996" y="32873"/>
                <a:ext cx="2942053" cy="191851"/>
                <a:chOff x="-2122932" y="-1419"/>
                <a:chExt cx="2943354" cy="192153"/>
              </a:xfrm>
            </p:grpSpPr>
            <p:grpSp>
              <p:nvGrpSpPr>
                <p:cNvPr id="112" name="Group 111"/>
                <p:cNvGrpSpPr/>
                <p:nvPr/>
              </p:nvGrpSpPr>
              <p:grpSpPr>
                <a:xfrm>
                  <a:off x="-2122932" y="-1419"/>
                  <a:ext cx="2943354" cy="9541"/>
                  <a:chOff x="-2123714" y="84391"/>
                  <a:chExt cx="2944435" cy="9541"/>
                </a:xfrm>
              </p:grpSpPr>
              <p:cxnSp>
                <p:nvCxnSpPr>
                  <p:cNvPr id="114" name="Straight Connector 113"/>
                  <p:cNvCxnSpPr/>
                  <p:nvPr/>
                </p:nvCxnSpPr>
                <p:spPr>
                  <a:xfrm rot="16200000" flipH="1">
                    <a:off x="-1048454" y="-990869"/>
                    <a:ext cx="0" cy="21505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/>
                  <p:cNvCxnSpPr/>
                  <p:nvPr/>
                </p:nvCxnSpPr>
                <p:spPr>
                  <a:xfrm rot="16200000" flipH="1">
                    <a:off x="602012" y="-124777"/>
                    <a:ext cx="4999" cy="432419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49020" y="0"/>
                  <a:ext cx="280491" cy="190734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0" name="Oval 109"/>
              <p:cNvSpPr/>
              <p:nvPr/>
            </p:nvSpPr>
            <p:spPr>
              <a:xfrm>
                <a:off x="17146" y="1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325756" y="1"/>
                <a:ext cx="71755" cy="7175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87" name="Group 86"/>
            <p:cNvGrpSpPr/>
            <p:nvPr/>
          </p:nvGrpSpPr>
          <p:grpSpPr>
            <a:xfrm>
              <a:off x="2625540" y="3382243"/>
              <a:ext cx="2149898" cy="548640"/>
              <a:chOff x="-402262" y="135000"/>
              <a:chExt cx="1402766" cy="324000"/>
            </a:xfrm>
          </p:grpSpPr>
          <p:grpSp>
            <p:nvGrpSpPr>
              <p:cNvPr id="95" name="Group 94"/>
              <p:cNvGrpSpPr/>
              <p:nvPr/>
            </p:nvGrpSpPr>
            <p:grpSpPr>
              <a:xfrm>
                <a:off x="-402262" y="135000"/>
                <a:ext cx="725196" cy="324000"/>
                <a:chOff x="-402262" y="135000"/>
                <a:chExt cx="725196" cy="324000"/>
              </a:xfrm>
            </p:grpSpPr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-402262" y="295809"/>
                  <a:ext cx="720047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 rot="5400000">
                  <a:off x="160934" y="297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6" name="Group 95"/>
              <p:cNvGrpSpPr/>
              <p:nvPr/>
            </p:nvGrpSpPr>
            <p:grpSpPr>
              <a:xfrm>
                <a:off x="371680" y="223809"/>
                <a:ext cx="628824" cy="144000"/>
                <a:chOff x="0" y="135000"/>
                <a:chExt cx="628824" cy="144000"/>
              </a:xfrm>
            </p:grpSpPr>
            <p:cxnSp>
              <p:nvCxnSpPr>
                <p:cNvPr id="97" name="Straight Connector 96"/>
                <p:cNvCxnSpPr/>
                <p:nvPr/>
              </p:nvCxnSpPr>
              <p:spPr>
                <a:xfrm>
                  <a:off x="3833" y="207000"/>
                  <a:ext cx="624991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 rot="5400000">
                  <a:off x="-72000" y="207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88" name="Group 87"/>
            <p:cNvGrpSpPr/>
            <p:nvPr/>
          </p:nvGrpSpPr>
          <p:grpSpPr>
            <a:xfrm>
              <a:off x="2625540" y="2467672"/>
              <a:ext cx="2156926" cy="548640"/>
              <a:chOff x="-402262" y="0"/>
              <a:chExt cx="1407352" cy="324000"/>
            </a:xfrm>
          </p:grpSpPr>
          <p:grpSp>
            <p:nvGrpSpPr>
              <p:cNvPr id="89" name="Group 88"/>
              <p:cNvGrpSpPr/>
              <p:nvPr/>
            </p:nvGrpSpPr>
            <p:grpSpPr>
              <a:xfrm>
                <a:off x="-402262" y="0"/>
                <a:ext cx="725196" cy="324000"/>
                <a:chOff x="-402262" y="0"/>
                <a:chExt cx="725196" cy="324000"/>
              </a:xfrm>
            </p:grpSpPr>
            <p:cxnSp>
              <p:nvCxnSpPr>
                <p:cNvPr id="93" name="Straight Connector 92"/>
                <p:cNvCxnSpPr/>
                <p:nvPr/>
              </p:nvCxnSpPr>
              <p:spPr>
                <a:xfrm>
                  <a:off x="-402262" y="155184"/>
                  <a:ext cx="720047" cy="11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/>
              <p:cNvGrpSpPr/>
              <p:nvPr/>
            </p:nvGrpSpPr>
            <p:grpSpPr>
              <a:xfrm>
                <a:off x="371680" y="88809"/>
                <a:ext cx="633410" cy="144000"/>
                <a:chOff x="0" y="0"/>
                <a:chExt cx="633410" cy="144000"/>
              </a:xfrm>
            </p:grpSpPr>
            <p:cxnSp>
              <p:nvCxnSpPr>
                <p:cNvPr id="91" name="Straight Connector 90"/>
                <p:cNvCxnSpPr/>
                <p:nvPr/>
              </p:nvCxnSpPr>
              <p:spPr>
                <a:xfrm>
                  <a:off x="3833" y="74813"/>
                  <a:ext cx="629577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 rot="5400000">
                  <a:off x="-72000" y="72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82" name="Group 81"/>
          <p:cNvGrpSpPr/>
          <p:nvPr/>
        </p:nvGrpSpPr>
        <p:grpSpPr>
          <a:xfrm>
            <a:off x="5857289" y="2960450"/>
            <a:ext cx="4112218" cy="774683"/>
            <a:chOff x="7321552" y="3937668"/>
            <a:chExt cx="4112218" cy="774683"/>
          </a:xfrm>
        </p:grpSpPr>
        <p:grpSp>
          <p:nvGrpSpPr>
            <p:cNvPr id="85" name="Group 84"/>
            <p:cNvGrpSpPr/>
            <p:nvPr/>
          </p:nvGrpSpPr>
          <p:grpSpPr>
            <a:xfrm>
              <a:off x="7321552" y="3939215"/>
              <a:ext cx="3075684" cy="738751"/>
              <a:chOff x="6969332" y="3032330"/>
              <a:chExt cx="3075684" cy="738751"/>
            </a:xfrm>
          </p:grpSpPr>
          <p:grpSp>
            <p:nvGrpSpPr>
              <p:cNvPr id="102" name="Group 101"/>
              <p:cNvGrpSpPr/>
              <p:nvPr/>
            </p:nvGrpSpPr>
            <p:grpSpPr>
              <a:xfrm>
                <a:off x="8852950" y="3032330"/>
                <a:ext cx="1192066" cy="738751"/>
                <a:chOff x="6876443" y="3908825"/>
                <a:chExt cx="1288713" cy="738751"/>
              </a:xfrm>
            </p:grpSpPr>
            <p:sp>
              <p:nvSpPr>
                <p:cNvPr id="128" name="Rectangle 127"/>
                <p:cNvSpPr/>
                <p:nvPr/>
              </p:nvSpPr>
              <p:spPr>
                <a:xfrm>
                  <a:off x="7393838" y="4059797"/>
                  <a:ext cx="771318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r-SA" sz="2200" b="1" dirty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=</a:t>
                  </a:r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 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29" name="Rectangle 128"/>
                <p:cNvSpPr/>
                <p:nvPr/>
              </p:nvSpPr>
              <p:spPr>
                <a:xfrm>
                  <a:off x="6876443" y="3908825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1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30" name="Rectangle 129"/>
                <p:cNvSpPr/>
                <p:nvPr/>
              </p:nvSpPr>
              <p:spPr>
                <a:xfrm>
                  <a:off x="6882622" y="4216689"/>
                  <a:ext cx="752494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م </a:t>
                  </a:r>
                  <a:r>
                    <a:rPr lang="ar-SA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د</a:t>
                  </a:r>
                  <a:r>
                    <a:rPr lang="en-US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1</a:t>
                  </a:r>
                  <a:endParaRPr lang="en-US" sz="22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cxnSp>
              <p:nvCxnSpPr>
                <p:cNvPr id="131" name="Straight Arrow Connector 130"/>
                <p:cNvCxnSpPr/>
                <p:nvPr/>
              </p:nvCxnSpPr>
              <p:spPr>
                <a:xfrm flipV="1">
                  <a:off x="6987228" y="4306018"/>
                  <a:ext cx="583781" cy="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3" name="Group 102"/>
              <p:cNvGrpSpPr/>
              <p:nvPr/>
            </p:nvGrpSpPr>
            <p:grpSpPr>
              <a:xfrm>
                <a:off x="7917862" y="3032330"/>
                <a:ext cx="1526957" cy="738751"/>
                <a:chOff x="6876443" y="3908825"/>
                <a:chExt cx="1650757" cy="738751"/>
              </a:xfrm>
            </p:grpSpPr>
            <p:sp>
              <p:nvSpPr>
                <p:cNvPr id="123" name="Rectangle 122"/>
                <p:cNvSpPr/>
                <p:nvPr/>
              </p:nvSpPr>
              <p:spPr>
                <a:xfrm>
                  <a:off x="7755883" y="3978229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24" name="Rectangle 123"/>
                <p:cNvSpPr/>
                <p:nvPr/>
              </p:nvSpPr>
              <p:spPr>
                <a:xfrm>
                  <a:off x="7448757" y="4059797"/>
                  <a:ext cx="771317" cy="4924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en-US" sz="26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+</a:t>
                  </a:r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 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25" name="Rectangle 124"/>
                <p:cNvSpPr/>
                <p:nvPr/>
              </p:nvSpPr>
              <p:spPr>
                <a:xfrm>
                  <a:off x="6876443" y="3908825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1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26" name="Rectangle 125"/>
                <p:cNvSpPr/>
                <p:nvPr/>
              </p:nvSpPr>
              <p:spPr>
                <a:xfrm>
                  <a:off x="6882622" y="4216689"/>
                  <a:ext cx="752494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م </a:t>
                  </a:r>
                  <a:r>
                    <a:rPr lang="ar-SA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د</a:t>
                  </a:r>
                  <a:r>
                    <a:rPr lang="en-US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2</a:t>
                  </a:r>
                  <a:endParaRPr lang="en-US" sz="22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cxnSp>
              <p:nvCxnSpPr>
                <p:cNvPr id="127" name="Straight Arrow Connector 126"/>
                <p:cNvCxnSpPr/>
                <p:nvPr/>
              </p:nvCxnSpPr>
              <p:spPr>
                <a:xfrm flipV="1">
                  <a:off x="6987228" y="4306018"/>
                  <a:ext cx="583781" cy="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5" name="Group 104"/>
              <p:cNvGrpSpPr/>
              <p:nvPr/>
            </p:nvGrpSpPr>
            <p:grpSpPr>
              <a:xfrm>
                <a:off x="6969332" y="3032330"/>
                <a:ext cx="1179878" cy="738751"/>
                <a:chOff x="6876443" y="3908825"/>
                <a:chExt cx="1343631" cy="738751"/>
              </a:xfrm>
            </p:grpSpPr>
            <p:sp>
              <p:nvSpPr>
                <p:cNvPr id="106" name="Rectangle 105"/>
                <p:cNvSpPr/>
                <p:nvPr/>
              </p:nvSpPr>
              <p:spPr>
                <a:xfrm>
                  <a:off x="7448757" y="4059797"/>
                  <a:ext cx="771317" cy="4924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en-US" sz="26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+</a:t>
                  </a:r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 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19" name="Rectangle 118"/>
                <p:cNvSpPr/>
                <p:nvPr/>
              </p:nvSpPr>
              <p:spPr>
                <a:xfrm>
                  <a:off x="6876443" y="3908825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1</a:t>
                  </a:r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121" name="Rectangle 120"/>
                <p:cNvSpPr/>
                <p:nvPr/>
              </p:nvSpPr>
              <p:spPr>
                <a:xfrm>
                  <a:off x="6882622" y="4216689"/>
                  <a:ext cx="752494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a-ET" sz="22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م </a:t>
                  </a:r>
                  <a:r>
                    <a:rPr lang="ar-SA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د</a:t>
                  </a:r>
                  <a:r>
                    <a:rPr lang="en-US" sz="2200" b="1" baseline="-25000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3</a:t>
                  </a:r>
                  <a:endParaRPr lang="en-US" sz="22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cxnSp>
              <p:nvCxnSpPr>
                <p:cNvPr id="122" name="Straight Arrow Connector 121"/>
                <p:cNvCxnSpPr/>
                <p:nvPr/>
              </p:nvCxnSpPr>
              <p:spPr>
                <a:xfrm flipV="1">
                  <a:off x="6987228" y="4306018"/>
                  <a:ext cx="583781" cy="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8" name="Group 97"/>
            <p:cNvGrpSpPr/>
            <p:nvPr/>
          </p:nvGrpSpPr>
          <p:grpSpPr>
            <a:xfrm>
              <a:off x="10072329" y="3937668"/>
              <a:ext cx="1361441" cy="774683"/>
              <a:chOff x="9057881" y="5041035"/>
              <a:chExt cx="1361441" cy="774683"/>
            </a:xfrm>
          </p:grpSpPr>
          <p:sp>
            <p:nvSpPr>
              <p:cNvPr id="99" name="Rectangle 98"/>
              <p:cNvSpPr/>
              <p:nvPr/>
            </p:nvSpPr>
            <p:spPr>
              <a:xfrm>
                <a:off x="9199736" y="5041035"/>
                <a:ext cx="1063719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1</a:t>
                </a:r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9057881" y="5384831"/>
                <a:ext cx="1361441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م </a:t>
                </a:r>
                <a:r>
                  <a:rPr lang="ar-SA" sz="2200" b="1" baseline="-25000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داخلية </a:t>
                </a:r>
                <a:r>
                  <a:rPr lang="aa-ET" sz="2200" b="1" baseline="-25000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مكافئة</a:t>
                </a:r>
                <a:endParaRPr lang="en-US" sz="22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cxnSp>
            <p:nvCxnSpPr>
              <p:cNvPr id="101" name="Straight Arrow Connector 100"/>
              <p:cNvCxnSpPr/>
              <p:nvPr/>
            </p:nvCxnSpPr>
            <p:spPr>
              <a:xfrm>
                <a:off x="9230345" y="5438228"/>
                <a:ext cx="1033110" cy="1547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9" name="Group 138"/>
          <p:cNvGrpSpPr/>
          <p:nvPr/>
        </p:nvGrpSpPr>
        <p:grpSpPr>
          <a:xfrm>
            <a:off x="5857289" y="3903165"/>
            <a:ext cx="3075684" cy="784174"/>
            <a:chOff x="6969332" y="3032330"/>
            <a:chExt cx="3075684" cy="784174"/>
          </a:xfrm>
        </p:grpSpPr>
        <p:grpSp>
          <p:nvGrpSpPr>
            <p:cNvPr id="144" name="Group 143"/>
            <p:cNvGrpSpPr/>
            <p:nvPr/>
          </p:nvGrpSpPr>
          <p:grpSpPr>
            <a:xfrm>
              <a:off x="8852950" y="3032330"/>
              <a:ext cx="1192066" cy="784174"/>
              <a:chOff x="6876443" y="3908825"/>
              <a:chExt cx="1288713" cy="784174"/>
            </a:xfrm>
          </p:grpSpPr>
          <p:sp>
            <p:nvSpPr>
              <p:cNvPr id="166" name="Rectangle 165"/>
              <p:cNvSpPr/>
              <p:nvPr/>
            </p:nvSpPr>
            <p:spPr>
              <a:xfrm>
                <a:off x="7393838" y="4059797"/>
                <a:ext cx="771318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r-SA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</a:t>
                </a:r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 </a:t>
                </a:r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6876443" y="3908825"/>
                <a:ext cx="771317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1</a:t>
                </a:r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6896352" y="4292889"/>
                <a:ext cx="75249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r-SA" sz="20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0.5</a:t>
                </a:r>
                <a:endParaRPr lang="en-US" sz="20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cxnSp>
            <p:nvCxnSpPr>
              <p:cNvPr id="173" name="Straight Arrow Connector 172"/>
              <p:cNvCxnSpPr/>
              <p:nvPr/>
            </p:nvCxnSpPr>
            <p:spPr>
              <a:xfrm flipV="1">
                <a:off x="6987228" y="4306018"/>
                <a:ext cx="583781" cy="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5" name="Group 144"/>
            <p:cNvGrpSpPr/>
            <p:nvPr/>
          </p:nvGrpSpPr>
          <p:grpSpPr>
            <a:xfrm>
              <a:off x="7917862" y="3032330"/>
              <a:ext cx="1526957" cy="784174"/>
              <a:chOff x="6876443" y="3908825"/>
              <a:chExt cx="1650757" cy="784174"/>
            </a:xfrm>
          </p:grpSpPr>
          <p:sp>
            <p:nvSpPr>
              <p:cNvPr id="152" name="Rectangle 151"/>
              <p:cNvSpPr/>
              <p:nvPr/>
            </p:nvSpPr>
            <p:spPr>
              <a:xfrm>
                <a:off x="7755883" y="3978229"/>
                <a:ext cx="771317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7448757" y="4059797"/>
                <a:ext cx="771317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en-US" sz="26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+</a:t>
                </a:r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 </a:t>
                </a:r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6876443" y="3908825"/>
                <a:ext cx="771317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1</a:t>
                </a:r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6896352" y="4292889"/>
                <a:ext cx="75249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r-SA" sz="20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0.5</a:t>
                </a:r>
                <a:endParaRPr lang="en-US" sz="20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cxnSp>
            <p:nvCxnSpPr>
              <p:cNvPr id="165" name="Straight Arrow Connector 164"/>
              <p:cNvCxnSpPr/>
              <p:nvPr/>
            </p:nvCxnSpPr>
            <p:spPr>
              <a:xfrm flipV="1">
                <a:off x="6987228" y="4306018"/>
                <a:ext cx="583781" cy="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7" name="Group 146"/>
            <p:cNvGrpSpPr/>
            <p:nvPr/>
          </p:nvGrpSpPr>
          <p:grpSpPr>
            <a:xfrm>
              <a:off x="6969332" y="3032330"/>
              <a:ext cx="1179878" cy="784174"/>
              <a:chOff x="6876443" y="3908825"/>
              <a:chExt cx="1343631" cy="784174"/>
            </a:xfrm>
          </p:grpSpPr>
          <p:sp>
            <p:nvSpPr>
              <p:cNvPr id="148" name="Rectangle 147"/>
              <p:cNvSpPr/>
              <p:nvPr/>
            </p:nvSpPr>
            <p:spPr>
              <a:xfrm>
                <a:off x="7448757" y="4059797"/>
                <a:ext cx="771317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en-US" sz="26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+</a:t>
                </a:r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 </a:t>
                </a:r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6876443" y="3908825"/>
                <a:ext cx="771317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a-ET" sz="22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1</a:t>
                </a:r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6897085" y="4292889"/>
                <a:ext cx="752494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r>
                  <a:rPr lang="ar-SA" sz="2000" b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rPr>
                  <a:t>0.5</a:t>
                </a:r>
                <a:endParaRPr lang="en-US" sz="20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cxnSp>
            <p:nvCxnSpPr>
              <p:cNvPr id="151" name="Straight Arrow Connector 150"/>
              <p:cNvCxnSpPr/>
              <p:nvPr/>
            </p:nvCxnSpPr>
            <p:spPr>
              <a:xfrm flipV="1">
                <a:off x="6987228" y="4306018"/>
                <a:ext cx="583781" cy="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/>
          <p:nvPr/>
        </p:nvGrpSpPr>
        <p:grpSpPr>
          <a:xfrm>
            <a:off x="7619305" y="5718383"/>
            <a:ext cx="2182320" cy="784174"/>
            <a:chOff x="7619305" y="5718383"/>
            <a:chExt cx="2182320" cy="784174"/>
          </a:xfrm>
        </p:grpSpPr>
        <p:sp>
          <p:nvSpPr>
            <p:cNvPr id="214" name="Rectangle 213"/>
            <p:cNvSpPr/>
            <p:nvPr/>
          </p:nvSpPr>
          <p:spPr>
            <a:xfrm>
              <a:off x="8424982" y="5870227"/>
              <a:ext cx="1376643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rtl="1"/>
              <a:r>
                <a:rPr lang="aa-ET" sz="22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م </a:t>
              </a:r>
              <a:r>
                <a:rPr lang="ar-SA" sz="2200" b="1" baseline="-250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داخلية </a:t>
              </a:r>
              <a:r>
                <a:rPr lang="aa-ET" sz="2200" b="1" baseline="-250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مكافئة</a:t>
              </a:r>
              <a:r>
                <a:rPr lang="ar-SA" sz="2200" b="1" baseline="-250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 </a:t>
              </a:r>
              <a:r>
                <a:rPr lang="ar-SA" sz="22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= </a:t>
              </a:r>
              <a:endParaRPr lang="en-US" sz="2200" b="1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grpSp>
          <p:nvGrpSpPr>
            <p:cNvPr id="215" name="Group 214"/>
            <p:cNvGrpSpPr/>
            <p:nvPr/>
          </p:nvGrpSpPr>
          <p:grpSpPr>
            <a:xfrm>
              <a:off x="7619305" y="5718383"/>
              <a:ext cx="1364462" cy="784174"/>
              <a:chOff x="8731344" y="3032330"/>
              <a:chExt cx="1364462" cy="784174"/>
            </a:xfrm>
          </p:grpSpPr>
          <p:grpSp>
            <p:nvGrpSpPr>
              <p:cNvPr id="217" name="Group 216"/>
              <p:cNvGrpSpPr/>
              <p:nvPr/>
            </p:nvGrpSpPr>
            <p:grpSpPr>
              <a:xfrm>
                <a:off x="8852942" y="3032330"/>
                <a:ext cx="1242864" cy="784174"/>
                <a:chOff x="6876443" y="3908825"/>
                <a:chExt cx="1343631" cy="784174"/>
              </a:xfrm>
            </p:grpSpPr>
            <p:sp>
              <p:nvSpPr>
                <p:cNvPr id="220" name="Rectangle 219"/>
                <p:cNvSpPr/>
                <p:nvPr/>
              </p:nvSpPr>
              <p:spPr>
                <a:xfrm>
                  <a:off x="7448757" y="4059797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221" name="Rectangle 220"/>
                <p:cNvSpPr/>
                <p:nvPr/>
              </p:nvSpPr>
              <p:spPr>
                <a:xfrm>
                  <a:off x="6876443" y="3908825"/>
                  <a:ext cx="771317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r-SA" sz="20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0.5</a:t>
                  </a:r>
                  <a:endParaRPr lang="en-US" sz="2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222" name="Rectangle 221"/>
                <p:cNvSpPr/>
                <p:nvPr/>
              </p:nvSpPr>
              <p:spPr>
                <a:xfrm>
                  <a:off x="6896352" y="4292889"/>
                  <a:ext cx="752494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r-SA" sz="20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3</a:t>
                  </a:r>
                  <a:endParaRPr lang="en-US" sz="20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cxnSp>
              <p:nvCxnSpPr>
                <p:cNvPr id="223" name="Straight Arrow Connector 222"/>
                <p:cNvCxnSpPr/>
                <p:nvPr/>
              </p:nvCxnSpPr>
              <p:spPr>
                <a:xfrm flipV="1">
                  <a:off x="6987228" y="4306018"/>
                  <a:ext cx="583781" cy="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9" name="Rectangle 218"/>
              <p:cNvSpPr/>
              <p:nvPr/>
            </p:nvSpPr>
            <p:spPr>
              <a:xfrm>
                <a:off x="8731344" y="3101734"/>
                <a:ext cx="713471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</p:grpSp>
      </p:grpSp>
      <p:sp>
        <p:nvSpPr>
          <p:cNvPr id="231" name="Rectangle 230"/>
          <p:cNvSpPr/>
          <p:nvPr/>
        </p:nvSpPr>
        <p:spPr>
          <a:xfrm>
            <a:off x="6211734" y="5895148"/>
            <a:ext cx="17038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</a:t>
            </a:r>
            <a:r>
              <a:rPr lang="aa-ET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0.17 أوم</a:t>
            </a:r>
            <a:endParaRPr lang="en-US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549279" y="4882336"/>
            <a:ext cx="1364462" cy="784174"/>
            <a:chOff x="7549279" y="4882336"/>
            <a:chExt cx="1364462" cy="784174"/>
          </a:xfrm>
        </p:grpSpPr>
        <p:grpSp>
          <p:nvGrpSpPr>
            <p:cNvPr id="175" name="Group 174"/>
            <p:cNvGrpSpPr/>
            <p:nvPr/>
          </p:nvGrpSpPr>
          <p:grpSpPr>
            <a:xfrm>
              <a:off x="7549279" y="4882336"/>
              <a:ext cx="1364462" cy="784174"/>
              <a:chOff x="8731344" y="3032330"/>
              <a:chExt cx="1364462" cy="784174"/>
            </a:xfrm>
          </p:grpSpPr>
          <p:grpSp>
            <p:nvGrpSpPr>
              <p:cNvPr id="186" name="Group 185"/>
              <p:cNvGrpSpPr/>
              <p:nvPr/>
            </p:nvGrpSpPr>
            <p:grpSpPr>
              <a:xfrm>
                <a:off x="8852942" y="3032330"/>
                <a:ext cx="1242864" cy="784174"/>
                <a:chOff x="6876443" y="3908825"/>
                <a:chExt cx="1343631" cy="784174"/>
              </a:xfrm>
            </p:grpSpPr>
            <p:sp>
              <p:nvSpPr>
                <p:cNvPr id="206" name="Rectangle 205"/>
                <p:cNvSpPr/>
                <p:nvPr/>
              </p:nvSpPr>
              <p:spPr>
                <a:xfrm>
                  <a:off x="7448757" y="4059797"/>
                  <a:ext cx="771317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endParaRPr lang="en-US" sz="22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207" name="Rectangle 206"/>
                <p:cNvSpPr/>
                <p:nvPr/>
              </p:nvSpPr>
              <p:spPr>
                <a:xfrm>
                  <a:off x="6876443" y="3908825"/>
                  <a:ext cx="771317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r-SA" sz="20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3</a:t>
                  </a:r>
                  <a:endParaRPr lang="en-US" sz="2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sp>
              <p:nvSpPr>
                <p:cNvPr id="212" name="Rectangle 211"/>
                <p:cNvSpPr/>
                <p:nvPr/>
              </p:nvSpPr>
              <p:spPr>
                <a:xfrm>
                  <a:off x="6896352" y="4292889"/>
                  <a:ext cx="752494" cy="4001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rtl="1"/>
                  <a:r>
                    <a:rPr lang="ar-SA" sz="2000" b="1" dirty="0" smtClean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0.5</a:t>
                  </a:r>
                  <a:endParaRPr lang="en-US" sz="20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cxnSp>
              <p:nvCxnSpPr>
                <p:cNvPr id="213" name="Straight Arrow Connector 212"/>
                <p:cNvCxnSpPr/>
                <p:nvPr/>
              </p:nvCxnSpPr>
              <p:spPr>
                <a:xfrm flipV="1">
                  <a:off x="6987228" y="4306018"/>
                  <a:ext cx="583781" cy="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7" name="Rectangle 196"/>
              <p:cNvSpPr/>
              <p:nvPr/>
            </p:nvSpPr>
            <p:spPr>
              <a:xfrm>
                <a:off x="8731344" y="3101734"/>
                <a:ext cx="713471" cy="4308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rtl="1"/>
                <a:endParaRPr lang="en-US" sz="2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</p:grpSp>
        <p:sp>
          <p:nvSpPr>
            <p:cNvPr id="232" name="Rectangle 231"/>
            <p:cNvSpPr/>
            <p:nvPr/>
          </p:nvSpPr>
          <p:spPr>
            <a:xfrm>
              <a:off x="8332777" y="5031269"/>
              <a:ext cx="563554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SA" sz="22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</a:t>
              </a:r>
              <a:r>
                <a:rPr lang="ar-SA" sz="22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 </a:t>
              </a:r>
              <a:endParaRPr lang="en-US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4838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3248025" y="1181203"/>
            <a:ext cx="5695950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ar-S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العلاقة بين القوة الدافعة الكهربائية وفرق الجهد في الدارة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845655" y="2229326"/>
            <a:ext cx="2917611" cy="2286000"/>
            <a:chOff x="7303" y="0"/>
            <a:chExt cx="2515831" cy="2081094"/>
          </a:xfrm>
        </p:grpSpPr>
        <p:cxnSp>
          <p:nvCxnSpPr>
            <p:cNvPr id="12" name="Straight Connector 11"/>
            <p:cNvCxnSpPr/>
            <p:nvPr/>
          </p:nvCxnSpPr>
          <p:spPr>
            <a:xfrm rot="5400000">
              <a:off x="1289050" y="1646968"/>
              <a:ext cx="52578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508000" y="1638300"/>
              <a:ext cx="52578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7303" y="0"/>
              <a:ext cx="2515831" cy="2081094"/>
              <a:chOff x="7303" y="25395"/>
              <a:chExt cx="2515830" cy="2081093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571500" y="38100"/>
                <a:ext cx="876300" cy="635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7303" y="177866"/>
                <a:ext cx="2515830" cy="1928622"/>
                <a:chOff x="7303" y="66"/>
                <a:chExt cx="2515831" cy="1928623"/>
              </a:xfrm>
            </p:grpSpPr>
            <p:grpSp>
              <p:nvGrpSpPr>
                <p:cNvPr id="19" name="Group 18"/>
                <p:cNvGrpSpPr/>
                <p:nvPr/>
              </p:nvGrpSpPr>
              <p:grpSpPr>
                <a:xfrm>
                  <a:off x="7303" y="66"/>
                  <a:ext cx="2515831" cy="1423845"/>
                  <a:chOff x="7303" y="66"/>
                  <a:chExt cx="2515831" cy="1423845"/>
                </a:xfrm>
              </p:grpSpPr>
              <p:grpSp>
                <p:nvGrpSpPr>
                  <p:cNvPr id="27" name="Group 26"/>
                  <p:cNvGrpSpPr/>
                  <p:nvPr/>
                </p:nvGrpSpPr>
                <p:grpSpPr>
                  <a:xfrm>
                    <a:off x="140677" y="66"/>
                    <a:ext cx="2382457" cy="1423845"/>
                    <a:chOff x="0" y="66"/>
                    <a:chExt cx="2382457" cy="1423845"/>
                  </a:xfrm>
                </p:grpSpPr>
                <p:cxnSp>
                  <p:nvCxnSpPr>
                    <p:cNvPr id="34" name="Straight Connector 33"/>
                    <p:cNvCxnSpPr/>
                    <p:nvPr/>
                  </p:nvCxnSpPr>
                  <p:spPr>
                    <a:xfrm>
                      <a:off x="1410907" y="1236857"/>
                      <a:ext cx="971550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/>
                    <p:cNvCxnSpPr/>
                    <p:nvPr/>
                  </p:nvCxnSpPr>
                  <p:spPr>
                    <a:xfrm>
                      <a:off x="0" y="1221826"/>
                      <a:ext cx="624771" cy="1178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1" name="Group 30"/>
                    <p:cNvGrpSpPr/>
                    <p:nvPr/>
                  </p:nvGrpSpPr>
                  <p:grpSpPr>
                    <a:xfrm>
                      <a:off x="4138" y="66"/>
                      <a:ext cx="2374583" cy="352993"/>
                      <a:chOff x="0" y="66"/>
                      <a:chExt cx="2378812" cy="353044"/>
                    </a:xfrm>
                  </p:grpSpPr>
                  <p:grpSp>
                    <p:nvGrpSpPr>
                      <p:cNvPr id="49" name="Group 48"/>
                      <p:cNvGrpSpPr/>
                      <p:nvPr/>
                    </p:nvGrpSpPr>
                    <p:grpSpPr>
                      <a:xfrm>
                        <a:off x="0" y="29261"/>
                        <a:ext cx="821690" cy="323849"/>
                        <a:chOff x="-336583" y="0"/>
                        <a:chExt cx="823397" cy="324000"/>
                      </a:xfrm>
                    </p:grpSpPr>
                    <p:grpSp>
                      <p:nvGrpSpPr>
                        <p:cNvPr id="69" name="Group 68"/>
                        <p:cNvGrpSpPr/>
                        <p:nvPr/>
                      </p:nvGrpSpPr>
                      <p:grpSpPr>
                        <a:xfrm>
                          <a:off x="-336583" y="0"/>
                          <a:ext cx="659517" cy="324000"/>
                          <a:chOff x="-336583" y="0"/>
                          <a:chExt cx="659517" cy="324000"/>
                        </a:xfrm>
                      </p:grpSpPr>
                      <p:cxnSp>
                        <p:nvCxnSpPr>
                          <p:cNvPr id="73" name="Straight Connector 72"/>
                          <p:cNvCxnSpPr/>
                          <p:nvPr/>
                        </p:nvCxnSpPr>
                        <p:spPr>
                          <a:xfrm>
                            <a:off x="-336583" y="156215"/>
                            <a:ext cx="648155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C0000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4" name="Straight Connector 73"/>
                          <p:cNvCxnSpPr/>
                          <p:nvPr/>
                        </p:nvCxnSpPr>
                        <p:spPr>
                          <a:xfrm rot="5400000">
                            <a:off x="160934" y="162000"/>
                            <a:ext cx="324000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70" name="Group 69"/>
                        <p:cNvGrpSpPr/>
                        <p:nvPr/>
                      </p:nvGrpSpPr>
                      <p:grpSpPr>
                        <a:xfrm>
                          <a:off x="371680" y="88809"/>
                          <a:ext cx="115134" cy="144000"/>
                          <a:chOff x="0" y="0"/>
                          <a:chExt cx="115134" cy="144000"/>
                        </a:xfrm>
                      </p:grpSpPr>
                      <p:cxnSp>
                        <p:nvCxnSpPr>
                          <p:cNvPr id="71" name="Straight Connector 70"/>
                          <p:cNvCxnSpPr/>
                          <p:nvPr/>
                        </p:nvCxnSpPr>
                        <p:spPr>
                          <a:xfrm>
                            <a:off x="6941" y="69109"/>
                            <a:ext cx="108193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C0000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2" name="Straight Connector 71"/>
                          <p:cNvCxnSpPr/>
                          <p:nvPr/>
                        </p:nvCxnSpPr>
                        <p:spPr>
                          <a:xfrm rot="5400000">
                            <a:off x="-72000" y="72000"/>
                            <a:ext cx="144000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grpSp>
                    <p:nvGrpSpPr>
                      <p:cNvPr id="50" name="Group 49"/>
                      <p:cNvGrpSpPr/>
                      <p:nvPr/>
                    </p:nvGrpSpPr>
                    <p:grpSpPr>
                      <a:xfrm flipV="1">
                        <a:off x="1175004" y="66"/>
                        <a:ext cx="1203808" cy="224724"/>
                        <a:chOff x="-2743" y="0"/>
                        <a:chExt cx="1203808" cy="224724"/>
                      </a:xfrm>
                    </p:grpSpPr>
                    <p:grpSp>
                      <p:nvGrpSpPr>
                        <p:cNvPr id="62" name="Group 61"/>
                        <p:cNvGrpSpPr/>
                        <p:nvPr/>
                      </p:nvGrpSpPr>
                      <p:grpSpPr>
                        <a:xfrm>
                          <a:off x="-2743" y="30773"/>
                          <a:ext cx="1203808" cy="193951"/>
                          <a:chOff x="-2744" y="-3523"/>
                          <a:chExt cx="1204338" cy="194257"/>
                        </a:xfrm>
                      </p:grpSpPr>
                      <p:grpSp>
                        <p:nvGrpSpPr>
                          <p:cNvPr id="65" name="Group 64"/>
                          <p:cNvGrpSpPr/>
                          <p:nvPr/>
                        </p:nvGrpSpPr>
                        <p:grpSpPr>
                          <a:xfrm>
                            <a:off x="-2744" y="-3523"/>
                            <a:ext cx="1204338" cy="2340"/>
                            <a:chOff x="-2745" y="82287"/>
                            <a:chExt cx="1204777" cy="2340"/>
                          </a:xfrm>
                        </p:grpSpPr>
                        <p:cxnSp>
                          <p:nvCxnSpPr>
                            <p:cNvPr id="67" name="Straight Connector 66"/>
                            <p:cNvCxnSpPr/>
                            <p:nvPr/>
                          </p:nvCxnSpPr>
                          <p:spPr>
                            <a:xfrm>
                              <a:off x="-2745" y="84627"/>
                              <a:ext cx="324000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C0000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68" name="Straight Connector 67"/>
                            <p:cNvCxnSpPr/>
                            <p:nvPr/>
                          </p:nvCxnSpPr>
                          <p:spPr>
                            <a:xfrm>
                              <a:off x="624654" y="82287"/>
                              <a:ext cx="577378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C0000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cxnSp>
                        <p:nvCxnSpPr>
                          <p:cNvPr id="66" name="Straight Connector 65"/>
                          <p:cNvCxnSpPr/>
                          <p:nvPr/>
                        </p:nvCxnSpPr>
                        <p:spPr>
                          <a:xfrm>
                            <a:off x="325369" y="0"/>
                            <a:ext cx="280491" cy="190734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63" name="Oval 62"/>
                        <p:cNvSpPr/>
                        <p:nvPr/>
                      </p:nvSpPr>
                      <p:spPr>
                        <a:xfrm>
                          <a:off x="293370" y="0"/>
                          <a:ext cx="71755" cy="71755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4" name="Oval 63"/>
                        <p:cNvSpPr/>
                        <p:nvPr/>
                      </p:nvSpPr>
                      <p:spPr>
                        <a:xfrm>
                          <a:off x="563880" y="0"/>
                          <a:ext cx="71755" cy="71755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" name="Group 50"/>
                      <p:cNvGrpSpPr/>
                      <p:nvPr/>
                    </p:nvGrpSpPr>
                    <p:grpSpPr>
                      <a:xfrm>
                        <a:off x="769240" y="153620"/>
                        <a:ext cx="407947" cy="71735"/>
                        <a:chOff x="-12231" y="0"/>
                        <a:chExt cx="808688" cy="169548"/>
                      </a:xfrm>
                    </p:grpSpPr>
                    <p:cxnSp>
                      <p:nvCxnSpPr>
                        <p:cNvPr id="57" name="Straight Connector 56"/>
                        <p:cNvCxnSpPr/>
                        <p:nvPr/>
                      </p:nvCxnSpPr>
                      <p:spPr>
                        <a:xfrm flipH="1" flipV="1">
                          <a:off x="695492" y="90611"/>
                          <a:ext cx="100965" cy="1905"/>
                        </a:xfrm>
                        <a:prstGeom prst="line">
                          <a:avLst/>
                        </a:prstGeom>
                        <a:ln w="28575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2" name="Straight Connector 51"/>
                        <p:cNvCxnSpPr/>
                        <p:nvPr/>
                      </p:nvCxnSpPr>
                      <p:spPr>
                        <a:xfrm flipV="1">
                          <a:off x="-12231" y="82632"/>
                          <a:ext cx="100965" cy="1905"/>
                        </a:xfrm>
                        <a:prstGeom prst="line">
                          <a:avLst/>
                        </a:prstGeom>
                        <a:ln w="28575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3" name="Straight Connector 52"/>
                        <p:cNvCxnSpPr/>
                        <p:nvPr/>
                      </p:nvCxnSpPr>
                      <p:spPr>
                        <a:xfrm flipV="1">
                          <a:off x="103266" y="3096"/>
                          <a:ext cx="38259" cy="78105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4" name="Straight Connector 53"/>
                        <p:cNvCxnSpPr/>
                        <p:nvPr/>
                      </p:nvCxnSpPr>
                      <p:spPr>
                        <a:xfrm flipV="1">
                          <a:off x="222568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5" name="Straight Connector 54"/>
                        <p:cNvCxnSpPr/>
                        <p:nvPr/>
                      </p:nvCxnSpPr>
                      <p:spPr>
                        <a:xfrm flipV="1">
                          <a:off x="389256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6" name="Straight Connector 55"/>
                        <p:cNvCxnSpPr/>
                        <p:nvPr/>
                      </p:nvCxnSpPr>
                      <p:spPr>
                        <a:xfrm flipV="1">
                          <a:off x="555944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8" name="Straight Connector 57"/>
                        <p:cNvCxnSpPr/>
                        <p:nvPr/>
                      </p:nvCxnSpPr>
                      <p:spPr>
                        <a:xfrm flipH="1" flipV="1">
                          <a:off x="141685" y="3097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9" name="Straight Connector 58"/>
                        <p:cNvCxnSpPr/>
                        <p:nvPr/>
                      </p:nvCxnSpPr>
                      <p:spPr>
                        <a:xfrm flipH="1" flipV="1">
                          <a:off x="310553" y="0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0" name="Straight Connector 59"/>
                        <p:cNvCxnSpPr/>
                        <p:nvPr/>
                      </p:nvCxnSpPr>
                      <p:spPr>
                        <a:xfrm flipH="1" flipV="1">
                          <a:off x="477241" y="7146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1" name="Straight Connector 60"/>
                        <p:cNvCxnSpPr/>
                        <p:nvPr/>
                      </p:nvCxnSpPr>
                      <p:spPr>
                        <a:xfrm flipH="1" flipV="1">
                          <a:off x="644801" y="7146"/>
                          <a:ext cx="38259" cy="78105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grpSp>
                  <p:nvGrpSpPr>
                    <p:cNvPr id="32" name="Group 31"/>
                    <p:cNvGrpSpPr/>
                    <p:nvPr/>
                  </p:nvGrpSpPr>
                  <p:grpSpPr>
                    <a:xfrm>
                      <a:off x="628909" y="1013701"/>
                      <a:ext cx="784226" cy="410210"/>
                      <a:chOff x="0" y="0"/>
                      <a:chExt cx="784226" cy="410210"/>
                    </a:xfrm>
                  </p:grpSpPr>
                  <p:cxnSp>
                    <p:nvCxnSpPr>
                      <p:cNvPr id="37" name="Straight Arrow Connector 36"/>
                      <p:cNvCxnSpPr/>
                      <p:nvPr/>
                    </p:nvCxnSpPr>
                    <p:spPr>
                      <a:xfrm flipV="1">
                        <a:off x="171145" y="0"/>
                        <a:ext cx="431800" cy="410210"/>
                      </a:xfrm>
                      <a:prstGeom prst="straightConnector1">
                        <a:avLst/>
                      </a:prstGeom>
                      <a:ln w="19050">
                        <a:solidFill>
                          <a:schemeClr val="tx1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8" name="Group 37"/>
                      <p:cNvGrpSpPr/>
                      <p:nvPr/>
                    </p:nvGrpSpPr>
                    <p:grpSpPr>
                      <a:xfrm>
                        <a:off x="0" y="129581"/>
                        <a:ext cx="784226" cy="169548"/>
                        <a:chOff x="0" y="0"/>
                        <a:chExt cx="784226" cy="169548"/>
                      </a:xfrm>
                    </p:grpSpPr>
                    <p:cxnSp>
                      <p:nvCxnSpPr>
                        <p:cNvPr id="39" name="Straight Connector 38"/>
                        <p:cNvCxnSpPr/>
                        <p:nvPr/>
                      </p:nvCxnSpPr>
                      <p:spPr>
                        <a:xfrm flipV="1">
                          <a:off x="0" y="82631"/>
                          <a:ext cx="100965" cy="19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oval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0" name="Straight Connector 39"/>
                        <p:cNvCxnSpPr/>
                        <p:nvPr/>
                      </p:nvCxnSpPr>
                      <p:spPr>
                        <a:xfrm flipV="1">
                          <a:off x="103266" y="3096"/>
                          <a:ext cx="38259" cy="781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1" name="Straight Connector 40"/>
                        <p:cNvCxnSpPr/>
                        <p:nvPr/>
                      </p:nvCxnSpPr>
                      <p:spPr>
                        <a:xfrm flipV="1">
                          <a:off x="222568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2" name="Straight Connector 41"/>
                        <p:cNvCxnSpPr/>
                        <p:nvPr/>
                      </p:nvCxnSpPr>
                      <p:spPr>
                        <a:xfrm flipV="1">
                          <a:off x="389256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3" name="Straight Connector 42"/>
                        <p:cNvCxnSpPr/>
                        <p:nvPr/>
                      </p:nvCxnSpPr>
                      <p:spPr>
                        <a:xfrm flipV="1">
                          <a:off x="555944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4" name="Straight Connector 43"/>
                        <p:cNvCxnSpPr/>
                        <p:nvPr/>
                      </p:nvCxnSpPr>
                      <p:spPr>
                        <a:xfrm flipH="1" flipV="1">
                          <a:off x="683261" y="85487"/>
                          <a:ext cx="100965" cy="19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oval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5" name="Straight Connector 44"/>
                        <p:cNvCxnSpPr/>
                        <p:nvPr/>
                      </p:nvCxnSpPr>
                      <p:spPr>
                        <a:xfrm flipH="1" flipV="1">
                          <a:off x="141685" y="3097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6" name="Straight Connector 45"/>
                        <p:cNvCxnSpPr/>
                        <p:nvPr/>
                      </p:nvCxnSpPr>
                      <p:spPr>
                        <a:xfrm flipH="1" flipV="1">
                          <a:off x="310553" y="0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7" name="Straight Connector 46"/>
                        <p:cNvCxnSpPr/>
                        <p:nvPr/>
                      </p:nvCxnSpPr>
                      <p:spPr>
                        <a:xfrm flipH="1" flipV="1">
                          <a:off x="477241" y="7146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8" name="Straight Connector 47"/>
                        <p:cNvCxnSpPr/>
                        <p:nvPr/>
                      </p:nvCxnSpPr>
                      <p:spPr>
                        <a:xfrm flipH="1" flipV="1">
                          <a:off x="644801" y="7146"/>
                          <a:ext cx="38259" cy="781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>
                      <a:off x="2366756" y="191158"/>
                      <a:ext cx="1696" cy="1052674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 flipH="1">
                      <a:off x="7544" y="177228"/>
                      <a:ext cx="877" cy="1058074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8" name="Group 27"/>
                  <p:cNvGrpSpPr/>
                  <p:nvPr/>
                </p:nvGrpSpPr>
                <p:grpSpPr>
                  <a:xfrm>
                    <a:off x="7303" y="549815"/>
                    <a:ext cx="280352" cy="288000"/>
                    <a:chOff x="7312" y="3658"/>
                    <a:chExt cx="280688" cy="288000"/>
                  </a:xfrm>
                </p:grpSpPr>
                <p:sp>
                  <p:nvSpPr>
                    <p:cNvPr id="29" name="Text Box 68"/>
                    <p:cNvSpPr txBox="1"/>
                    <p:nvPr/>
                  </p:nvSpPr>
                  <p:spPr>
                    <a:xfrm>
                      <a:off x="7312" y="17532"/>
                      <a:ext cx="274320" cy="27412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6350">
                      <a:noFill/>
                    </a:ln>
                  </p:spPr>
                  <p:txBody>
                    <a:bodyPr rot="0" spcFirstLastPara="0" vert="horz" wrap="non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" name="Oval 29"/>
                    <p:cNvSpPr/>
                    <p:nvPr/>
                  </p:nvSpPr>
                  <p:spPr>
                    <a:xfrm>
                      <a:off x="7312" y="3658"/>
                      <a:ext cx="280688" cy="28800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0" name="Group 19"/>
                <p:cNvGrpSpPr/>
                <p:nvPr/>
              </p:nvGrpSpPr>
              <p:grpSpPr>
                <a:xfrm>
                  <a:off x="765448" y="1606817"/>
                  <a:ext cx="788164" cy="321872"/>
                  <a:chOff x="87183" y="-2692"/>
                  <a:chExt cx="795080" cy="321872"/>
                </a:xfrm>
              </p:grpSpPr>
              <p:grpSp>
                <p:nvGrpSpPr>
                  <p:cNvPr id="21" name="Group 20"/>
                  <p:cNvGrpSpPr/>
                  <p:nvPr/>
                </p:nvGrpSpPr>
                <p:grpSpPr>
                  <a:xfrm>
                    <a:off x="335590" y="-2692"/>
                    <a:ext cx="293385" cy="321872"/>
                    <a:chOff x="6406" y="-2692"/>
                    <a:chExt cx="293385" cy="321872"/>
                  </a:xfrm>
                </p:grpSpPr>
                <p:sp>
                  <p:nvSpPr>
                    <p:cNvPr id="25" name="Oval 24"/>
                    <p:cNvSpPr/>
                    <p:nvPr/>
                  </p:nvSpPr>
                  <p:spPr>
                    <a:xfrm>
                      <a:off x="6406" y="-2692"/>
                      <a:ext cx="288000" cy="28800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" name="Text Box 75"/>
                    <p:cNvSpPr txBox="1"/>
                    <p:nvPr/>
                  </p:nvSpPr>
                  <p:spPr>
                    <a:xfrm>
                      <a:off x="25471" y="19460"/>
                      <a:ext cx="274320" cy="299720"/>
                    </a:xfrm>
                    <a:prstGeom prst="rect">
                      <a:avLst/>
                    </a:prstGeom>
                    <a:noFill/>
                    <a:ln w="6350">
                      <a:noFill/>
                    </a:ln>
                  </p:spPr>
                  <p:txBody>
                    <a:bodyPr rot="0" spcFirstLastPara="0" vert="horz" wrap="non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" name="Group 21"/>
                  <p:cNvGrpSpPr/>
                  <p:nvPr/>
                </p:nvGrpSpPr>
                <p:grpSpPr>
                  <a:xfrm>
                    <a:off x="87183" y="141001"/>
                    <a:ext cx="795080" cy="5938"/>
                    <a:chOff x="87250" y="76849"/>
                    <a:chExt cx="795723" cy="5938"/>
                  </a:xfrm>
                </p:grpSpPr>
                <p:cxnSp>
                  <p:nvCxnSpPr>
                    <p:cNvPr id="23" name="Straight Connector 22"/>
                    <p:cNvCxnSpPr/>
                    <p:nvPr/>
                  </p:nvCxnSpPr>
                  <p:spPr>
                    <a:xfrm>
                      <a:off x="87250" y="82787"/>
                      <a:ext cx="252484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/>
                    <p:cNvCxnSpPr/>
                    <p:nvPr/>
                  </p:nvCxnSpPr>
                  <p:spPr>
                    <a:xfrm>
                      <a:off x="628240" y="76849"/>
                      <a:ext cx="254733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17" name="Text Box 51"/>
              <p:cNvSpPr txBox="1"/>
              <p:nvPr/>
            </p:nvSpPr>
            <p:spPr>
              <a:xfrm>
                <a:off x="863504" y="25395"/>
                <a:ext cx="516254" cy="3238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ar-SA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م </a:t>
                </a:r>
                <a:r>
                  <a:rPr lang="ar-SA" sz="1400" baseline="-25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داخلية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 Box 52"/>
              <p:cNvSpPr txBox="1"/>
              <p:nvPr/>
            </p:nvSpPr>
            <p:spPr>
              <a:xfrm>
                <a:off x="679375" y="996750"/>
                <a:ext cx="581660" cy="4127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ar-SA" sz="16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م</a:t>
                </a:r>
                <a:r>
                  <a:rPr lang="ar-SA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ar-SA" sz="1400" baseline="-25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خارجية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39" name="Title 3"/>
          <p:cNvSpPr txBox="1">
            <a:spLocks/>
          </p:cNvSpPr>
          <p:nvPr/>
        </p:nvSpPr>
        <p:spPr>
          <a:xfrm>
            <a:off x="7912038" y="1975941"/>
            <a:ext cx="275596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الدارة موصولة على التوالي: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40" name="Title 3"/>
          <p:cNvSpPr txBox="1">
            <a:spLocks/>
          </p:cNvSpPr>
          <p:nvPr/>
        </p:nvSpPr>
        <p:spPr>
          <a:xfrm>
            <a:off x="5830955" y="2563219"/>
            <a:ext cx="3518169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المكافئة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endParaRPr lang="en-US" sz="24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41" name="Title 3"/>
          <p:cNvSpPr txBox="1">
            <a:spLocks/>
          </p:cNvSpPr>
          <p:nvPr/>
        </p:nvSpPr>
        <p:spPr>
          <a:xfrm>
            <a:off x="4208969" y="3426423"/>
            <a:ext cx="5168211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جـ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الكلي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جـ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مقاومة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جـ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مقاومة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endParaRPr lang="en-US" sz="24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43" name="Title 3"/>
          <p:cNvSpPr txBox="1">
            <a:spLocks/>
          </p:cNvSpPr>
          <p:nvPr/>
        </p:nvSpPr>
        <p:spPr>
          <a:xfrm>
            <a:off x="4180913" y="4307109"/>
            <a:ext cx="5168211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ت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الكلي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 =  ت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مقاومة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 =  ت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مقاومة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endParaRPr lang="en-US" sz="24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146" name="Group 145"/>
          <p:cNvGrpSpPr/>
          <p:nvPr/>
        </p:nvGrpSpPr>
        <p:grpSpPr>
          <a:xfrm>
            <a:off x="9482895" y="2610804"/>
            <a:ext cx="1185105" cy="403569"/>
            <a:chOff x="8539661" y="1757781"/>
            <a:chExt cx="1984403" cy="403569"/>
          </a:xfrm>
        </p:grpSpPr>
        <p:sp>
          <p:nvSpPr>
            <p:cNvPr id="147" name="Rounded Rectangle 146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8685575" y="1792018"/>
              <a:ext cx="17522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المقاومة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9482894" y="3474008"/>
            <a:ext cx="1185105" cy="403569"/>
            <a:chOff x="8539661" y="1757781"/>
            <a:chExt cx="1984403" cy="403569"/>
          </a:xfrm>
        </p:grpSpPr>
        <p:sp>
          <p:nvSpPr>
            <p:cNvPr id="150" name="Rounded Rectangle 149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8685575" y="1792018"/>
              <a:ext cx="17522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فرق الجهد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9482893" y="4350310"/>
            <a:ext cx="1185105" cy="403569"/>
            <a:chOff x="8539661" y="1757781"/>
            <a:chExt cx="1984403" cy="403569"/>
          </a:xfrm>
        </p:grpSpPr>
        <p:sp>
          <p:nvSpPr>
            <p:cNvPr id="153" name="Rounded Rectangle 152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8685575" y="1792018"/>
              <a:ext cx="17522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شدة التيار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521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39" grpId="0"/>
      <p:bldP spid="140" grpId="0"/>
      <p:bldP spid="141" grpId="0"/>
      <p:bldP spid="1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3248025" y="1181203"/>
            <a:ext cx="5695950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العلاقة بين القوة الدافعة الكهربائية وفرق الجهد في الدارة</a:t>
            </a:r>
            <a:endParaRPr lang="en-US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845655" y="2229326"/>
            <a:ext cx="2917611" cy="2286000"/>
            <a:chOff x="7303" y="0"/>
            <a:chExt cx="2515831" cy="2081094"/>
          </a:xfrm>
        </p:grpSpPr>
        <p:cxnSp>
          <p:nvCxnSpPr>
            <p:cNvPr id="12" name="Straight Connector 11"/>
            <p:cNvCxnSpPr/>
            <p:nvPr/>
          </p:nvCxnSpPr>
          <p:spPr>
            <a:xfrm rot="5400000">
              <a:off x="1289050" y="1646968"/>
              <a:ext cx="52578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508000" y="1638300"/>
              <a:ext cx="52578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7303" y="0"/>
              <a:ext cx="2515831" cy="2081094"/>
              <a:chOff x="7303" y="25395"/>
              <a:chExt cx="2515830" cy="2081093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571500" y="38100"/>
                <a:ext cx="876300" cy="635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7303" y="177866"/>
                <a:ext cx="2515830" cy="1928622"/>
                <a:chOff x="7303" y="66"/>
                <a:chExt cx="2515831" cy="1928623"/>
              </a:xfrm>
            </p:grpSpPr>
            <p:grpSp>
              <p:nvGrpSpPr>
                <p:cNvPr id="19" name="Group 18"/>
                <p:cNvGrpSpPr/>
                <p:nvPr/>
              </p:nvGrpSpPr>
              <p:grpSpPr>
                <a:xfrm>
                  <a:off x="7303" y="66"/>
                  <a:ext cx="2515831" cy="1423845"/>
                  <a:chOff x="7303" y="66"/>
                  <a:chExt cx="2515831" cy="1423845"/>
                </a:xfrm>
              </p:grpSpPr>
              <p:grpSp>
                <p:nvGrpSpPr>
                  <p:cNvPr id="27" name="Group 26"/>
                  <p:cNvGrpSpPr/>
                  <p:nvPr/>
                </p:nvGrpSpPr>
                <p:grpSpPr>
                  <a:xfrm>
                    <a:off x="140677" y="66"/>
                    <a:ext cx="2382457" cy="1423845"/>
                    <a:chOff x="0" y="66"/>
                    <a:chExt cx="2382457" cy="1423845"/>
                  </a:xfrm>
                </p:grpSpPr>
                <p:cxnSp>
                  <p:nvCxnSpPr>
                    <p:cNvPr id="34" name="Straight Connector 33"/>
                    <p:cNvCxnSpPr/>
                    <p:nvPr/>
                  </p:nvCxnSpPr>
                  <p:spPr>
                    <a:xfrm>
                      <a:off x="1410907" y="1236857"/>
                      <a:ext cx="971550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/>
                    <p:cNvCxnSpPr/>
                    <p:nvPr/>
                  </p:nvCxnSpPr>
                  <p:spPr>
                    <a:xfrm>
                      <a:off x="0" y="1221826"/>
                      <a:ext cx="624771" cy="1178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1" name="Group 30"/>
                    <p:cNvGrpSpPr/>
                    <p:nvPr/>
                  </p:nvGrpSpPr>
                  <p:grpSpPr>
                    <a:xfrm>
                      <a:off x="4138" y="66"/>
                      <a:ext cx="2374583" cy="352993"/>
                      <a:chOff x="0" y="66"/>
                      <a:chExt cx="2378812" cy="353044"/>
                    </a:xfrm>
                  </p:grpSpPr>
                  <p:grpSp>
                    <p:nvGrpSpPr>
                      <p:cNvPr id="49" name="Group 48"/>
                      <p:cNvGrpSpPr/>
                      <p:nvPr/>
                    </p:nvGrpSpPr>
                    <p:grpSpPr>
                      <a:xfrm>
                        <a:off x="0" y="29261"/>
                        <a:ext cx="821690" cy="323849"/>
                        <a:chOff x="-336583" y="0"/>
                        <a:chExt cx="823397" cy="324000"/>
                      </a:xfrm>
                    </p:grpSpPr>
                    <p:grpSp>
                      <p:nvGrpSpPr>
                        <p:cNvPr id="69" name="Group 68"/>
                        <p:cNvGrpSpPr/>
                        <p:nvPr/>
                      </p:nvGrpSpPr>
                      <p:grpSpPr>
                        <a:xfrm>
                          <a:off x="-336583" y="0"/>
                          <a:ext cx="659517" cy="324000"/>
                          <a:chOff x="-336583" y="0"/>
                          <a:chExt cx="659517" cy="324000"/>
                        </a:xfrm>
                      </p:grpSpPr>
                      <p:cxnSp>
                        <p:nvCxnSpPr>
                          <p:cNvPr id="73" name="Straight Connector 72"/>
                          <p:cNvCxnSpPr/>
                          <p:nvPr/>
                        </p:nvCxnSpPr>
                        <p:spPr>
                          <a:xfrm>
                            <a:off x="-336583" y="156215"/>
                            <a:ext cx="648155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C0000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4" name="Straight Connector 73"/>
                          <p:cNvCxnSpPr/>
                          <p:nvPr/>
                        </p:nvCxnSpPr>
                        <p:spPr>
                          <a:xfrm rot="5400000">
                            <a:off x="160934" y="162000"/>
                            <a:ext cx="324000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70" name="Group 69"/>
                        <p:cNvGrpSpPr/>
                        <p:nvPr/>
                      </p:nvGrpSpPr>
                      <p:grpSpPr>
                        <a:xfrm>
                          <a:off x="371680" y="88809"/>
                          <a:ext cx="115134" cy="144000"/>
                          <a:chOff x="0" y="0"/>
                          <a:chExt cx="115134" cy="144000"/>
                        </a:xfrm>
                      </p:grpSpPr>
                      <p:cxnSp>
                        <p:nvCxnSpPr>
                          <p:cNvPr id="71" name="Straight Connector 70"/>
                          <p:cNvCxnSpPr/>
                          <p:nvPr/>
                        </p:nvCxnSpPr>
                        <p:spPr>
                          <a:xfrm>
                            <a:off x="6941" y="69109"/>
                            <a:ext cx="108193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C0000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2" name="Straight Connector 71"/>
                          <p:cNvCxnSpPr/>
                          <p:nvPr/>
                        </p:nvCxnSpPr>
                        <p:spPr>
                          <a:xfrm rot="5400000">
                            <a:off x="-72000" y="72000"/>
                            <a:ext cx="144000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grpSp>
                    <p:nvGrpSpPr>
                      <p:cNvPr id="50" name="Group 49"/>
                      <p:cNvGrpSpPr/>
                      <p:nvPr/>
                    </p:nvGrpSpPr>
                    <p:grpSpPr>
                      <a:xfrm flipV="1">
                        <a:off x="1175004" y="66"/>
                        <a:ext cx="1203808" cy="224724"/>
                        <a:chOff x="-2743" y="0"/>
                        <a:chExt cx="1203808" cy="224724"/>
                      </a:xfrm>
                    </p:grpSpPr>
                    <p:grpSp>
                      <p:nvGrpSpPr>
                        <p:cNvPr id="62" name="Group 61"/>
                        <p:cNvGrpSpPr/>
                        <p:nvPr/>
                      </p:nvGrpSpPr>
                      <p:grpSpPr>
                        <a:xfrm>
                          <a:off x="-2743" y="30773"/>
                          <a:ext cx="1203808" cy="193951"/>
                          <a:chOff x="-2744" y="-3523"/>
                          <a:chExt cx="1204338" cy="194257"/>
                        </a:xfrm>
                      </p:grpSpPr>
                      <p:grpSp>
                        <p:nvGrpSpPr>
                          <p:cNvPr id="65" name="Group 64"/>
                          <p:cNvGrpSpPr/>
                          <p:nvPr/>
                        </p:nvGrpSpPr>
                        <p:grpSpPr>
                          <a:xfrm>
                            <a:off x="-2744" y="-3523"/>
                            <a:ext cx="1204338" cy="2340"/>
                            <a:chOff x="-2745" y="82287"/>
                            <a:chExt cx="1204777" cy="2340"/>
                          </a:xfrm>
                        </p:grpSpPr>
                        <p:cxnSp>
                          <p:nvCxnSpPr>
                            <p:cNvPr id="67" name="Straight Connector 66"/>
                            <p:cNvCxnSpPr/>
                            <p:nvPr/>
                          </p:nvCxnSpPr>
                          <p:spPr>
                            <a:xfrm>
                              <a:off x="-2745" y="84627"/>
                              <a:ext cx="324000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C0000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68" name="Straight Connector 67"/>
                            <p:cNvCxnSpPr/>
                            <p:nvPr/>
                          </p:nvCxnSpPr>
                          <p:spPr>
                            <a:xfrm>
                              <a:off x="624654" y="82287"/>
                              <a:ext cx="577378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C0000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cxnSp>
                        <p:nvCxnSpPr>
                          <p:cNvPr id="66" name="Straight Connector 65"/>
                          <p:cNvCxnSpPr/>
                          <p:nvPr/>
                        </p:nvCxnSpPr>
                        <p:spPr>
                          <a:xfrm>
                            <a:off x="325369" y="0"/>
                            <a:ext cx="280491" cy="190734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63" name="Oval 62"/>
                        <p:cNvSpPr/>
                        <p:nvPr/>
                      </p:nvSpPr>
                      <p:spPr>
                        <a:xfrm>
                          <a:off x="293370" y="0"/>
                          <a:ext cx="71755" cy="71755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4" name="Oval 63"/>
                        <p:cNvSpPr/>
                        <p:nvPr/>
                      </p:nvSpPr>
                      <p:spPr>
                        <a:xfrm>
                          <a:off x="563880" y="0"/>
                          <a:ext cx="71755" cy="71755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" name="Group 50"/>
                      <p:cNvGrpSpPr/>
                      <p:nvPr/>
                    </p:nvGrpSpPr>
                    <p:grpSpPr>
                      <a:xfrm>
                        <a:off x="769240" y="153620"/>
                        <a:ext cx="407947" cy="71735"/>
                        <a:chOff x="-12231" y="0"/>
                        <a:chExt cx="808688" cy="169548"/>
                      </a:xfrm>
                    </p:grpSpPr>
                    <p:cxnSp>
                      <p:nvCxnSpPr>
                        <p:cNvPr id="57" name="Straight Connector 56"/>
                        <p:cNvCxnSpPr/>
                        <p:nvPr/>
                      </p:nvCxnSpPr>
                      <p:spPr>
                        <a:xfrm flipH="1" flipV="1">
                          <a:off x="695492" y="90611"/>
                          <a:ext cx="100965" cy="1905"/>
                        </a:xfrm>
                        <a:prstGeom prst="line">
                          <a:avLst/>
                        </a:prstGeom>
                        <a:ln w="28575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2" name="Straight Connector 51"/>
                        <p:cNvCxnSpPr/>
                        <p:nvPr/>
                      </p:nvCxnSpPr>
                      <p:spPr>
                        <a:xfrm flipV="1">
                          <a:off x="-12231" y="82632"/>
                          <a:ext cx="100965" cy="1905"/>
                        </a:xfrm>
                        <a:prstGeom prst="line">
                          <a:avLst/>
                        </a:prstGeom>
                        <a:ln w="28575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3" name="Straight Connector 52"/>
                        <p:cNvCxnSpPr/>
                        <p:nvPr/>
                      </p:nvCxnSpPr>
                      <p:spPr>
                        <a:xfrm flipV="1">
                          <a:off x="103266" y="3096"/>
                          <a:ext cx="38259" cy="78105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4" name="Straight Connector 53"/>
                        <p:cNvCxnSpPr/>
                        <p:nvPr/>
                      </p:nvCxnSpPr>
                      <p:spPr>
                        <a:xfrm flipV="1">
                          <a:off x="222568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5" name="Straight Connector 54"/>
                        <p:cNvCxnSpPr/>
                        <p:nvPr/>
                      </p:nvCxnSpPr>
                      <p:spPr>
                        <a:xfrm flipV="1">
                          <a:off x="389256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6" name="Straight Connector 55"/>
                        <p:cNvCxnSpPr/>
                        <p:nvPr/>
                      </p:nvCxnSpPr>
                      <p:spPr>
                        <a:xfrm flipV="1">
                          <a:off x="555944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8" name="Straight Connector 57"/>
                        <p:cNvCxnSpPr/>
                        <p:nvPr/>
                      </p:nvCxnSpPr>
                      <p:spPr>
                        <a:xfrm flipH="1" flipV="1">
                          <a:off x="141685" y="3097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9" name="Straight Connector 58"/>
                        <p:cNvCxnSpPr/>
                        <p:nvPr/>
                      </p:nvCxnSpPr>
                      <p:spPr>
                        <a:xfrm flipH="1" flipV="1">
                          <a:off x="310553" y="0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0" name="Straight Connector 59"/>
                        <p:cNvCxnSpPr/>
                        <p:nvPr/>
                      </p:nvCxnSpPr>
                      <p:spPr>
                        <a:xfrm flipH="1" flipV="1">
                          <a:off x="477241" y="7146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1" name="Straight Connector 60"/>
                        <p:cNvCxnSpPr/>
                        <p:nvPr/>
                      </p:nvCxnSpPr>
                      <p:spPr>
                        <a:xfrm flipH="1" flipV="1">
                          <a:off x="644801" y="7146"/>
                          <a:ext cx="38259" cy="78105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grpSp>
                  <p:nvGrpSpPr>
                    <p:cNvPr id="32" name="Group 31"/>
                    <p:cNvGrpSpPr/>
                    <p:nvPr/>
                  </p:nvGrpSpPr>
                  <p:grpSpPr>
                    <a:xfrm>
                      <a:off x="628909" y="1013701"/>
                      <a:ext cx="784226" cy="410210"/>
                      <a:chOff x="0" y="0"/>
                      <a:chExt cx="784226" cy="410210"/>
                    </a:xfrm>
                  </p:grpSpPr>
                  <p:cxnSp>
                    <p:nvCxnSpPr>
                      <p:cNvPr id="37" name="Straight Arrow Connector 36"/>
                      <p:cNvCxnSpPr/>
                      <p:nvPr/>
                    </p:nvCxnSpPr>
                    <p:spPr>
                      <a:xfrm flipV="1">
                        <a:off x="171145" y="0"/>
                        <a:ext cx="431800" cy="410210"/>
                      </a:xfrm>
                      <a:prstGeom prst="straightConnector1">
                        <a:avLst/>
                      </a:prstGeom>
                      <a:ln w="19050">
                        <a:solidFill>
                          <a:schemeClr val="tx1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8" name="Group 37"/>
                      <p:cNvGrpSpPr/>
                      <p:nvPr/>
                    </p:nvGrpSpPr>
                    <p:grpSpPr>
                      <a:xfrm>
                        <a:off x="0" y="129581"/>
                        <a:ext cx="784226" cy="169548"/>
                        <a:chOff x="0" y="0"/>
                        <a:chExt cx="784226" cy="169548"/>
                      </a:xfrm>
                    </p:grpSpPr>
                    <p:cxnSp>
                      <p:nvCxnSpPr>
                        <p:cNvPr id="39" name="Straight Connector 38"/>
                        <p:cNvCxnSpPr/>
                        <p:nvPr/>
                      </p:nvCxnSpPr>
                      <p:spPr>
                        <a:xfrm flipV="1">
                          <a:off x="0" y="82631"/>
                          <a:ext cx="100965" cy="19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oval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0" name="Straight Connector 39"/>
                        <p:cNvCxnSpPr/>
                        <p:nvPr/>
                      </p:nvCxnSpPr>
                      <p:spPr>
                        <a:xfrm flipV="1">
                          <a:off x="103266" y="3096"/>
                          <a:ext cx="38259" cy="781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1" name="Straight Connector 40"/>
                        <p:cNvCxnSpPr/>
                        <p:nvPr/>
                      </p:nvCxnSpPr>
                      <p:spPr>
                        <a:xfrm flipV="1">
                          <a:off x="222568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2" name="Straight Connector 41"/>
                        <p:cNvCxnSpPr/>
                        <p:nvPr/>
                      </p:nvCxnSpPr>
                      <p:spPr>
                        <a:xfrm flipV="1">
                          <a:off x="389256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3" name="Straight Connector 42"/>
                        <p:cNvCxnSpPr/>
                        <p:nvPr/>
                      </p:nvCxnSpPr>
                      <p:spPr>
                        <a:xfrm flipV="1">
                          <a:off x="555944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4" name="Straight Connector 43"/>
                        <p:cNvCxnSpPr/>
                        <p:nvPr/>
                      </p:nvCxnSpPr>
                      <p:spPr>
                        <a:xfrm flipH="1" flipV="1">
                          <a:off x="683261" y="85487"/>
                          <a:ext cx="100965" cy="19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oval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5" name="Straight Connector 44"/>
                        <p:cNvCxnSpPr/>
                        <p:nvPr/>
                      </p:nvCxnSpPr>
                      <p:spPr>
                        <a:xfrm flipH="1" flipV="1">
                          <a:off x="141685" y="3097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6" name="Straight Connector 45"/>
                        <p:cNvCxnSpPr/>
                        <p:nvPr/>
                      </p:nvCxnSpPr>
                      <p:spPr>
                        <a:xfrm flipH="1" flipV="1">
                          <a:off x="310553" y="0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7" name="Straight Connector 46"/>
                        <p:cNvCxnSpPr/>
                        <p:nvPr/>
                      </p:nvCxnSpPr>
                      <p:spPr>
                        <a:xfrm flipH="1" flipV="1">
                          <a:off x="477241" y="7146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8" name="Straight Connector 47"/>
                        <p:cNvCxnSpPr/>
                        <p:nvPr/>
                      </p:nvCxnSpPr>
                      <p:spPr>
                        <a:xfrm flipH="1" flipV="1">
                          <a:off x="644801" y="7146"/>
                          <a:ext cx="38259" cy="781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>
                      <a:off x="2366756" y="191158"/>
                      <a:ext cx="1696" cy="1052674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 flipH="1">
                      <a:off x="7544" y="177228"/>
                      <a:ext cx="877" cy="1058074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8" name="Group 27"/>
                  <p:cNvGrpSpPr/>
                  <p:nvPr/>
                </p:nvGrpSpPr>
                <p:grpSpPr>
                  <a:xfrm>
                    <a:off x="7303" y="549815"/>
                    <a:ext cx="280352" cy="288000"/>
                    <a:chOff x="7312" y="3658"/>
                    <a:chExt cx="280688" cy="288000"/>
                  </a:xfrm>
                </p:grpSpPr>
                <p:sp>
                  <p:nvSpPr>
                    <p:cNvPr id="29" name="Text Box 68"/>
                    <p:cNvSpPr txBox="1"/>
                    <p:nvPr/>
                  </p:nvSpPr>
                  <p:spPr>
                    <a:xfrm>
                      <a:off x="7312" y="17532"/>
                      <a:ext cx="274320" cy="27412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6350">
                      <a:noFill/>
                    </a:ln>
                  </p:spPr>
                  <p:txBody>
                    <a:bodyPr rot="0" spcFirstLastPara="0" vert="horz" wrap="non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" name="Oval 29"/>
                    <p:cNvSpPr/>
                    <p:nvPr/>
                  </p:nvSpPr>
                  <p:spPr>
                    <a:xfrm>
                      <a:off x="7312" y="3658"/>
                      <a:ext cx="280688" cy="28800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0" name="Group 19"/>
                <p:cNvGrpSpPr/>
                <p:nvPr/>
              </p:nvGrpSpPr>
              <p:grpSpPr>
                <a:xfrm>
                  <a:off x="765448" y="1606817"/>
                  <a:ext cx="788164" cy="321872"/>
                  <a:chOff x="87183" y="-2692"/>
                  <a:chExt cx="795080" cy="321872"/>
                </a:xfrm>
              </p:grpSpPr>
              <p:grpSp>
                <p:nvGrpSpPr>
                  <p:cNvPr id="21" name="Group 20"/>
                  <p:cNvGrpSpPr/>
                  <p:nvPr/>
                </p:nvGrpSpPr>
                <p:grpSpPr>
                  <a:xfrm>
                    <a:off x="335590" y="-2692"/>
                    <a:ext cx="293385" cy="321872"/>
                    <a:chOff x="6406" y="-2692"/>
                    <a:chExt cx="293385" cy="321872"/>
                  </a:xfrm>
                </p:grpSpPr>
                <p:sp>
                  <p:nvSpPr>
                    <p:cNvPr id="25" name="Oval 24"/>
                    <p:cNvSpPr/>
                    <p:nvPr/>
                  </p:nvSpPr>
                  <p:spPr>
                    <a:xfrm>
                      <a:off x="6406" y="-2692"/>
                      <a:ext cx="288000" cy="28800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" name="Text Box 75"/>
                    <p:cNvSpPr txBox="1"/>
                    <p:nvPr/>
                  </p:nvSpPr>
                  <p:spPr>
                    <a:xfrm>
                      <a:off x="25471" y="19460"/>
                      <a:ext cx="274320" cy="299720"/>
                    </a:xfrm>
                    <a:prstGeom prst="rect">
                      <a:avLst/>
                    </a:prstGeom>
                    <a:noFill/>
                    <a:ln w="6350">
                      <a:noFill/>
                    </a:ln>
                  </p:spPr>
                  <p:txBody>
                    <a:bodyPr rot="0" spcFirstLastPara="0" vert="horz" wrap="non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" name="Group 21"/>
                  <p:cNvGrpSpPr/>
                  <p:nvPr/>
                </p:nvGrpSpPr>
                <p:grpSpPr>
                  <a:xfrm>
                    <a:off x="87183" y="141001"/>
                    <a:ext cx="795080" cy="5938"/>
                    <a:chOff x="87250" y="76849"/>
                    <a:chExt cx="795723" cy="5938"/>
                  </a:xfrm>
                </p:grpSpPr>
                <p:cxnSp>
                  <p:nvCxnSpPr>
                    <p:cNvPr id="23" name="Straight Connector 22"/>
                    <p:cNvCxnSpPr/>
                    <p:nvPr/>
                  </p:nvCxnSpPr>
                  <p:spPr>
                    <a:xfrm>
                      <a:off x="87250" y="82787"/>
                      <a:ext cx="252484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/>
                    <p:cNvCxnSpPr/>
                    <p:nvPr/>
                  </p:nvCxnSpPr>
                  <p:spPr>
                    <a:xfrm>
                      <a:off x="628240" y="76849"/>
                      <a:ext cx="254733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17" name="Text Box 51"/>
              <p:cNvSpPr txBox="1"/>
              <p:nvPr/>
            </p:nvSpPr>
            <p:spPr>
              <a:xfrm>
                <a:off x="863504" y="25395"/>
                <a:ext cx="516254" cy="3238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ar-SA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م </a:t>
                </a:r>
                <a:r>
                  <a:rPr lang="ar-SA" sz="1400" baseline="-25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داخلية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 Box 52"/>
              <p:cNvSpPr txBox="1"/>
              <p:nvPr/>
            </p:nvSpPr>
            <p:spPr>
              <a:xfrm>
                <a:off x="679375" y="996750"/>
                <a:ext cx="581660" cy="4127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ar-SA" sz="16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م</a:t>
                </a:r>
                <a:r>
                  <a:rPr lang="ar-SA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ar-SA" sz="1400" baseline="-25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خارجية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</p:grpSp>
      <p:pic>
        <p:nvPicPr>
          <p:cNvPr id="144" name="Picture 1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6601" y="4900926"/>
            <a:ext cx="648000" cy="810247"/>
          </a:xfrm>
          <a:prstGeom prst="rect">
            <a:avLst/>
          </a:prstGeom>
        </p:spPr>
      </p:pic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1833456" y="5217627"/>
            <a:ext cx="2236136" cy="3718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solidFill>
                  <a:srgbClr val="0070C0"/>
                </a:solidFill>
                <a:latin typeface="+mj-lt"/>
                <a:cs typeface="Times New Roman" panose="02020603050405020304" pitchFamily="18" charset="0"/>
              </a:rPr>
              <a:t>قانون أوم: جـ = ت × م</a:t>
            </a:r>
            <a:endParaRPr kumimoji="0" lang="en-US" altLang="en-US" sz="2000" b="1" i="0" u="none" strike="noStrike" cap="none" normalizeH="0" baseline="30000" dirty="0" smtClean="0">
              <a:ln>
                <a:noFill/>
              </a:ln>
              <a:solidFill>
                <a:srgbClr val="0070C0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4" name="Title 3"/>
          <p:cNvSpPr txBox="1">
            <a:spLocks/>
          </p:cNvSpPr>
          <p:nvPr/>
        </p:nvSpPr>
        <p:spPr>
          <a:xfrm>
            <a:off x="6096000" y="1930136"/>
            <a:ext cx="4422843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جـ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الكلي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</a:t>
            </a:r>
            <a:r>
              <a:rPr lang="ar-S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جـ </a:t>
            </a:r>
            <a:r>
              <a:rPr lang="ar-SA" sz="2400" b="1" baseline="-25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مقاومة</a:t>
            </a:r>
            <a:r>
              <a:rPr lang="ar-S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baseline="-25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+ جـ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مقاومة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endParaRPr lang="en-US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85" name="Title 3"/>
          <p:cNvSpPr txBox="1">
            <a:spLocks/>
          </p:cNvSpPr>
          <p:nvPr/>
        </p:nvSpPr>
        <p:spPr>
          <a:xfrm>
            <a:off x="6096000" y="2618811"/>
            <a:ext cx="4422843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جـ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الكلي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ت × </a:t>
            </a:r>
            <a:r>
              <a:rPr lang="ar-S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 </a:t>
            </a:r>
            <a:r>
              <a:rPr lang="ar-SA" sz="2400" b="1" baseline="-25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+ ت × م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endParaRPr lang="en-US" sz="2400" b="1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86" name="Title 3"/>
          <p:cNvSpPr txBox="1">
            <a:spLocks/>
          </p:cNvSpPr>
          <p:nvPr/>
        </p:nvSpPr>
        <p:spPr>
          <a:xfrm>
            <a:off x="6079413" y="3288530"/>
            <a:ext cx="4422843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جـ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الكلي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ت ( </a:t>
            </a:r>
            <a:r>
              <a:rPr lang="ar-S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 </a:t>
            </a:r>
            <a:r>
              <a:rPr lang="ar-SA" sz="2400" b="1" baseline="-25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+ م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)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87" name="Title 3"/>
          <p:cNvSpPr txBox="1">
            <a:spLocks/>
          </p:cNvSpPr>
          <p:nvPr/>
        </p:nvSpPr>
        <p:spPr>
          <a:xfrm>
            <a:off x="6096000" y="3936726"/>
            <a:ext cx="4422843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جـ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الكلي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ق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ت ( </a:t>
            </a:r>
            <a:r>
              <a:rPr lang="ar-S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 </a:t>
            </a:r>
            <a:r>
              <a:rPr lang="ar-SA" sz="2400" b="1" baseline="-25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+ م </a:t>
            </a:r>
            <a:r>
              <a:rPr lang="ar-SA" sz="24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r>
              <a:rPr lang="ar-S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)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7220269" y="4795940"/>
            <a:ext cx="2808948" cy="915233"/>
            <a:chOff x="370664" y="-20643"/>
            <a:chExt cx="1774430" cy="647406"/>
          </a:xfrm>
        </p:grpSpPr>
        <p:grpSp>
          <p:nvGrpSpPr>
            <p:cNvPr id="94" name="Group 93"/>
            <p:cNvGrpSpPr/>
            <p:nvPr/>
          </p:nvGrpSpPr>
          <p:grpSpPr>
            <a:xfrm>
              <a:off x="370664" y="-20643"/>
              <a:ext cx="1409114" cy="647406"/>
              <a:chOff x="370664" y="-20643"/>
              <a:chExt cx="1409114" cy="647406"/>
            </a:xfrm>
          </p:grpSpPr>
          <p:grpSp>
            <p:nvGrpSpPr>
              <p:cNvPr id="96" name="Group 95"/>
              <p:cNvGrpSpPr/>
              <p:nvPr/>
            </p:nvGrpSpPr>
            <p:grpSpPr>
              <a:xfrm>
                <a:off x="370664" y="-20643"/>
                <a:ext cx="1409114" cy="647406"/>
                <a:chOff x="370664" y="-20643"/>
                <a:chExt cx="1409114" cy="647406"/>
              </a:xfrm>
            </p:grpSpPr>
            <p:sp>
              <p:nvSpPr>
                <p:cNvPr id="98" name="Text Box 41"/>
                <p:cNvSpPr txBox="1"/>
                <p:nvPr/>
              </p:nvSpPr>
              <p:spPr>
                <a:xfrm>
                  <a:off x="370664" y="-20643"/>
                  <a:ext cx="1326131" cy="34381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200" b="1" dirty="0" smtClean="0">
                      <a:solidFill>
                        <a:srgbClr val="C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</a:rPr>
                    <a:t>ق </a:t>
                  </a:r>
                  <a:r>
                    <a:rPr lang="ar-SA" sz="2200" b="1" baseline="-25000" dirty="0" smtClean="0">
                      <a:solidFill>
                        <a:srgbClr val="C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</a:rPr>
                    <a:t>د</a:t>
                  </a:r>
                  <a:endParaRPr lang="en-US" sz="2200" b="1" baseline="-25000" dirty="0">
                    <a:solidFill>
                      <a:srgbClr val="C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99" name="Text Box 42"/>
                <p:cNvSpPr txBox="1"/>
                <p:nvPr/>
              </p:nvSpPr>
              <p:spPr>
                <a:xfrm>
                  <a:off x="431370" y="283228"/>
                  <a:ext cx="1348408" cy="34353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م </a:t>
                  </a:r>
                  <a:r>
                    <a:rPr lang="ar-SA" sz="2000" b="1" baseline="-25000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داخلية</a:t>
                  </a: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 + م </a:t>
                  </a:r>
                  <a:r>
                    <a:rPr lang="ar-SA" sz="2000" b="1" baseline="-25000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خارجية</a:t>
                  </a:r>
                  <a:endParaRPr lang="en-US" sz="2000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</p:grpSp>
          <p:cxnSp>
            <p:nvCxnSpPr>
              <p:cNvPr id="97" name="Straight Connector 96"/>
              <p:cNvCxnSpPr/>
              <p:nvPr/>
            </p:nvCxnSpPr>
            <p:spPr>
              <a:xfrm flipV="1">
                <a:off x="548026" y="283228"/>
                <a:ext cx="1115097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5" name="Text Box 44"/>
            <p:cNvSpPr txBox="1"/>
            <p:nvPr/>
          </p:nvSpPr>
          <p:spPr>
            <a:xfrm>
              <a:off x="1719073" y="131674"/>
              <a:ext cx="426021" cy="34353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2200" b="1" dirty="0" smtClean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ت</a:t>
              </a:r>
              <a:r>
                <a:rPr lang="ar-SA" sz="2000" b="1" dirty="0" smtClean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=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5924144" y="4764032"/>
            <a:ext cx="4286312" cy="1008233"/>
          </a:xfrm>
          <a:prstGeom prst="round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2" name="Group 101"/>
          <p:cNvGrpSpPr/>
          <p:nvPr/>
        </p:nvGrpSpPr>
        <p:grpSpPr>
          <a:xfrm>
            <a:off x="6057900" y="4824372"/>
            <a:ext cx="1388712" cy="915233"/>
            <a:chOff x="1080516" y="-20643"/>
            <a:chExt cx="877258" cy="647406"/>
          </a:xfrm>
        </p:grpSpPr>
        <p:grpSp>
          <p:nvGrpSpPr>
            <p:cNvPr id="103" name="Group 102"/>
            <p:cNvGrpSpPr/>
            <p:nvPr/>
          </p:nvGrpSpPr>
          <p:grpSpPr>
            <a:xfrm>
              <a:off x="1080516" y="-20643"/>
              <a:ext cx="699261" cy="647406"/>
              <a:chOff x="1080516" y="-20643"/>
              <a:chExt cx="699261" cy="647406"/>
            </a:xfrm>
          </p:grpSpPr>
          <p:grpSp>
            <p:nvGrpSpPr>
              <p:cNvPr id="105" name="Group 104"/>
              <p:cNvGrpSpPr/>
              <p:nvPr/>
            </p:nvGrpSpPr>
            <p:grpSpPr>
              <a:xfrm>
                <a:off x="1080516" y="-20643"/>
                <a:ext cx="699261" cy="647406"/>
                <a:chOff x="1080516" y="-20643"/>
                <a:chExt cx="699261" cy="647406"/>
              </a:xfrm>
            </p:grpSpPr>
            <p:sp>
              <p:nvSpPr>
                <p:cNvPr id="107" name="Text Box 41"/>
                <p:cNvSpPr txBox="1"/>
                <p:nvPr/>
              </p:nvSpPr>
              <p:spPr>
                <a:xfrm>
                  <a:off x="1080516" y="-20643"/>
                  <a:ext cx="616279" cy="34381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200" b="1" dirty="0" smtClean="0">
                      <a:solidFill>
                        <a:srgbClr val="C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</a:rPr>
                    <a:t>ق </a:t>
                  </a:r>
                  <a:r>
                    <a:rPr lang="ar-SA" sz="2200" b="1" baseline="-25000" dirty="0" smtClean="0">
                      <a:solidFill>
                        <a:srgbClr val="C00000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</a:rPr>
                    <a:t>د</a:t>
                  </a:r>
                  <a:endParaRPr lang="en-US" sz="2200" b="1" baseline="-25000" dirty="0">
                    <a:solidFill>
                      <a:srgbClr val="C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108" name="Text Box 42"/>
                <p:cNvSpPr txBox="1"/>
                <p:nvPr/>
              </p:nvSpPr>
              <p:spPr>
                <a:xfrm>
                  <a:off x="1080516" y="283228"/>
                  <a:ext cx="699261" cy="34353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م </a:t>
                  </a:r>
                  <a:r>
                    <a:rPr lang="ar-SA" sz="2000" b="1" baseline="-25000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مكافئة</a:t>
                  </a:r>
                  <a:endParaRPr lang="en-US" sz="2000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</p:grpSp>
          <p:cxnSp>
            <p:nvCxnSpPr>
              <p:cNvPr id="106" name="Straight Connector 105"/>
              <p:cNvCxnSpPr/>
              <p:nvPr/>
            </p:nvCxnSpPr>
            <p:spPr>
              <a:xfrm>
                <a:off x="1201936" y="283228"/>
                <a:ext cx="461187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" name="Text Box 44"/>
            <p:cNvSpPr txBox="1"/>
            <p:nvPr/>
          </p:nvSpPr>
          <p:spPr>
            <a:xfrm>
              <a:off x="1719073" y="131674"/>
              <a:ext cx="238701" cy="34353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2000" b="1" dirty="0" smtClean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=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810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84" grpId="0"/>
      <p:bldP spid="85" grpId="0"/>
      <p:bldP spid="86" grpId="0"/>
      <p:bldP spid="87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792692" y="4084096"/>
            <a:ext cx="2917611" cy="2286000"/>
            <a:chOff x="7303" y="0"/>
            <a:chExt cx="2515831" cy="2081094"/>
          </a:xfrm>
        </p:grpSpPr>
        <p:cxnSp>
          <p:nvCxnSpPr>
            <p:cNvPr id="12" name="Straight Connector 11"/>
            <p:cNvCxnSpPr/>
            <p:nvPr/>
          </p:nvCxnSpPr>
          <p:spPr>
            <a:xfrm rot="5400000">
              <a:off x="1289050" y="1646968"/>
              <a:ext cx="52578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508000" y="1638300"/>
              <a:ext cx="52578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" name="Group 13"/>
            <p:cNvGrpSpPr/>
            <p:nvPr/>
          </p:nvGrpSpPr>
          <p:grpSpPr>
            <a:xfrm>
              <a:off x="7303" y="0"/>
              <a:ext cx="2515831" cy="2081094"/>
              <a:chOff x="7303" y="25395"/>
              <a:chExt cx="2515830" cy="2081093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571500" y="38100"/>
                <a:ext cx="876300" cy="635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7303" y="177866"/>
                <a:ext cx="2515830" cy="1928622"/>
                <a:chOff x="7303" y="66"/>
                <a:chExt cx="2515831" cy="1928623"/>
              </a:xfrm>
            </p:grpSpPr>
            <p:grpSp>
              <p:nvGrpSpPr>
                <p:cNvPr id="19" name="Group 18"/>
                <p:cNvGrpSpPr/>
                <p:nvPr/>
              </p:nvGrpSpPr>
              <p:grpSpPr>
                <a:xfrm>
                  <a:off x="7303" y="66"/>
                  <a:ext cx="2515831" cy="1423845"/>
                  <a:chOff x="7303" y="66"/>
                  <a:chExt cx="2515831" cy="1423845"/>
                </a:xfrm>
              </p:grpSpPr>
              <p:grpSp>
                <p:nvGrpSpPr>
                  <p:cNvPr id="27" name="Group 26"/>
                  <p:cNvGrpSpPr/>
                  <p:nvPr/>
                </p:nvGrpSpPr>
                <p:grpSpPr>
                  <a:xfrm>
                    <a:off x="140677" y="66"/>
                    <a:ext cx="2382457" cy="1423845"/>
                    <a:chOff x="0" y="66"/>
                    <a:chExt cx="2382457" cy="1423845"/>
                  </a:xfrm>
                </p:grpSpPr>
                <p:cxnSp>
                  <p:nvCxnSpPr>
                    <p:cNvPr id="34" name="Straight Connector 33"/>
                    <p:cNvCxnSpPr/>
                    <p:nvPr/>
                  </p:nvCxnSpPr>
                  <p:spPr>
                    <a:xfrm>
                      <a:off x="1410907" y="1236857"/>
                      <a:ext cx="971550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/>
                    <p:cNvCxnSpPr/>
                    <p:nvPr/>
                  </p:nvCxnSpPr>
                  <p:spPr>
                    <a:xfrm>
                      <a:off x="0" y="1221826"/>
                      <a:ext cx="624771" cy="1178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31" name="Group 30"/>
                    <p:cNvGrpSpPr/>
                    <p:nvPr/>
                  </p:nvGrpSpPr>
                  <p:grpSpPr>
                    <a:xfrm>
                      <a:off x="4138" y="66"/>
                      <a:ext cx="2374583" cy="352993"/>
                      <a:chOff x="0" y="66"/>
                      <a:chExt cx="2378812" cy="353044"/>
                    </a:xfrm>
                  </p:grpSpPr>
                  <p:grpSp>
                    <p:nvGrpSpPr>
                      <p:cNvPr id="49" name="Group 48"/>
                      <p:cNvGrpSpPr/>
                      <p:nvPr/>
                    </p:nvGrpSpPr>
                    <p:grpSpPr>
                      <a:xfrm>
                        <a:off x="0" y="29261"/>
                        <a:ext cx="821690" cy="323849"/>
                        <a:chOff x="-336583" y="0"/>
                        <a:chExt cx="823397" cy="324000"/>
                      </a:xfrm>
                    </p:grpSpPr>
                    <p:grpSp>
                      <p:nvGrpSpPr>
                        <p:cNvPr id="69" name="Group 68"/>
                        <p:cNvGrpSpPr/>
                        <p:nvPr/>
                      </p:nvGrpSpPr>
                      <p:grpSpPr>
                        <a:xfrm>
                          <a:off x="-336583" y="0"/>
                          <a:ext cx="659517" cy="324000"/>
                          <a:chOff x="-336583" y="0"/>
                          <a:chExt cx="659517" cy="324000"/>
                        </a:xfrm>
                      </p:grpSpPr>
                      <p:cxnSp>
                        <p:nvCxnSpPr>
                          <p:cNvPr id="73" name="Straight Connector 72"/>
                          <p:cNvCxnSpPr/>
                          <p:nvPr/>
                        </p:nvCxnSpPr>
                        <p:spPr>
                          <a:xfrm>
                            <a:off x="-336583" y="156215"/>
                            <a:ext cx="648155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C0000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4" name="Straight Connector 73"/>
                          <p:cNvCxnSpPr/>
                          <p:nvPr/>
                        </p:nvCxnSpPr>
                        <p:spPr>
                          <a:xfrm rot="5400000">
                            <a:off x="160934" y="162000"/>
                            <a:ext cx="324000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70" name="Group 69"/>
                        <p:cNvGrpSpPr/>
                        <p:nvPr/>
                      </p:nvGrpSpPr>
                      <p:grpSpPr>
                        <a:xfrm>
                          <a:off x="371680" y="88809"/>
                          <a:ext cx="115134" cy="144000"/>
                          <a:chOff x="0" y="0"/>
                          <a:chExt cx="115134" cy="144000"/>
                        </a:xfrm>
                      </p:grpSpPr>
                      <p:cxnSp>
                        <p:nvCxnSpPr>
                          <p:cNvPr id="71" name="Straight Connector 70"/>
                          <p:cNvCxnSpPr/>
                          <p:nvPr/>
                        </p:nvCxnSpPr>
                        <p:spPr>
                          <a:xfrm>
                            <a:off x="6941" y="69109"/>
                            <a:ext cx="108193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C0000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72" name="Straight Connector 71"/>
                          <p:cNvCxnSpPr/>
                          <p:nvPr/>
                        </p:nvCxnSpPr>
                        <p:spPr>
                          <a:xfrm rot="5400000">
                            <a:off x="-72000" y="72000"/>
                            <a:ext cx="144000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grpSp>
                    <p:nvGrpSpPr>
                      <p:cNvPr id="50" name="Group 49"/>
                      <p:cNvGrpSpPr/>
                      <p:nvPr/>
                    </p:nvGrpSpPr>
                    <p:grpSpPr>
                      <a:xfrm flipV="1">
                        <a:off x="1175004" y="66"/>
                        <a:ext cx="1203808" cy="224724"/>
                        <a:chOff x="-2743" y="0"/>
                        <a:chExt cx="1203808" cy="224724"/>
                      </a:xfrm>
                    </p:grpSpPr>
                    <p:grpSp>
                      <p:nvGrpSpPr>
                        <p:cNvPr id="62" name="Group 61"/>
                        <p:cNvGrpSpPr/>
                        <p:nvPr/>
                      </p:nvGrpSpPr>
                      <p:grpSpPr>
                        <a:xfrm>
                          <a:off x="-2743" y="30773"/>
                          <a:ext cx="1203808" cy="193951"/>
                          <a:chOff x="-2744" y="-3523"/>
                          <a:chExt cx="1204338" cy="194257"/>
                        </a:xfrm>
                      </p:grpSpPr>
                      <p:grpSp>
                        <p:nvGrpSpPr>
                          <p:cNvPr id="65" name="Group 64"/>
                          <p:cNvGrpSpPr/>
                          <p:nvPr/>
                        </p:nvGrpSpPr>
                        <p:grpSpPr>
                          <a:xfrm>
                            <a:off x="-2744" y="-3523"/>
                            <a:ext cx="1204338" cy="2340"/>
                            <a:chOff x="-2745" y="82287"/>
                            <a:chExt cx="1204777" cy="2340"/>
                          </a:xfrm>
                        </p:grpSpPr>
                        <p:cxnSp>
                          <p:nvCxnSpPr>
                            <p:cNvPr id="67" name="Straight Connector 66"/>
                            <p:cNvCxnSpPr/>
                            <p:nvPr/>
                          </p:nvCxnSpPr>
                          <p:spPr>
                            <a:xfrm>
                              <a:off x="-2745" y="84627"/>
                              <a:ext cx="324000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C0000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68" name="Straight Connector 67"/>
                            <p:cNvCxnSpPr/>
                            <p:nvPr/>
                          </p:nvCxnSpPr>
                          <p:spPr>
                            <a:xfrm>
                              <a:off x="624654" y="82287"/>
                              <a:ext cx="577378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C0000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cxnSp>
                        <p:nvCxnSpPr>
                          <p:cNvPr id="66" name="Straight Connector 65"/>
                          <p:cNvCxnSpPr/>
                          <p:nvPr/>
                        </p:nvCxnSpPr>
                        <p:spPr>
                          <a:xfrm>
                            <a:off x="325369" y="0"/>
                            <a:ext cx="280491" cy="190734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63" name="Oval 62"/>
                        <p:cNvSpPr/>
                        <p:nvPr/>
                      </p:nvSpPr>
                      <p:spPr>
                        <a:xfrm>
                          <a:off x="293370" y="0"/>
                          <a:ext cx="71755" cy="71755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64" name="Oval 63"/>
                        <p:cNvSpPr/>
                        <p:nvPr/>
                      </p:nvSpPr>
                      <p:spPr>
                        <a:xfrm>
                          <a:off x="563880" y="0"/>
                          <a:ext cx="71755" cy="71755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" name="Group 50"/>
                      <p:cNvGrpSpPr/>
                      <p:nvPr/>
                    </p:nvGrpSpPr>
                    <p:grpSpPr>
                      <a:xfrm>
                        <a:off x="769240" y="153620"/>
                        <a:ext cx="407947" cy="71735"/>
                        <a:chOff x="-12231" y="0"/>
                        <a:chExt cx="808688" cy="169548"/>
                      </a:xfrm>
                    </p:grpSpPr>
                    <p:cxnSp>
                      <p:nvCxnSpPr>
                        <p:cNvPr id="57" name="Straight Connector 56"/>
                        <p:cNvCxnSpPr/>
                        <p:nvPr/>
                      </p:nvCxnSpPr>
                      <p:spPr>
                        <a:xfrm flipH="1" flipV="1">
                          <a:off x="695492" y="90611"/>
                          <a:ext cx="100965" cy="1905"/>
                        </a:xfrm>
                        <a:prstGeom prst="line">
                          <a:avLst/>
                        </a:prstGeom>
                        <a:ln w="28575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2" name="Straight Connector 51"/>
                        <p:cNvCxnSpPr/>
                        <p:nvPr/>
                      </p:nvCxnSpPr>
                      <p:spPr>
                        <a:xfrm flipV="1">
                          <a:off x="-12231" y="82632"/>
                          <a:ext cx="100965" cy="1905"/>
                        </a:xfrm>
                        <a:prstGeom prst="line">
                          <a:avLst/>
                        </a:prstGeom>
                        <a:ln w="28575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3" name="Straight Connector 52"/>
                        <p:cNvCxnSpPr/>
                        <p:nvPr/>
                      </p:nvCxnSpPr>
                      <p:spPr>
                        <a:xfrm flipV="1">
                          <a:off x="103266" y="3096"/>
                          <a:ext cx="38259" cy="78105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4" name="Straight Connector 53"/>
                        <p:cNvCxnSpPr/>
                        <p:nvPr/>
                      </p:nvCxnSpPr>
                      <p:spPr>
                        <a:xfrm flipV="1">
                          <a:off x="222568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5" name="Straight Connector 54"/>
                        <p:cNvCxnSpPr/>
                        <p:nvPr/>
                      </p:nvCxnSpPr>
                      <p:spPr>
                        <a:xfrm flipV="1">
                          <a:off x="389256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6" name="Straight Connector 55"/>
                        <p:cNvCxnSpPr/>
                        <p:nvPr/>
                      </p:nvCxnSpPr>
                      <p:spPr>
                        <a:xfrm flipV="1">
                          <a:off x="555944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8" name="Straight Connector 57"/>
                        <p:cNvCxnSpPr/>
                        <p:nvPr/>
                      </p:nvCxnSpPr>
                      <p:spPr>
                        <a:xfrm flipH="1" flipV="1">
                          <a:off x="141685" y="3097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9" name="Straight Connector 58"/>
                        <p:cNvCxnSpPr/>
                        <p:nvPr/>
                      </p:nvCxnSpPr>
                      <p:spPr>
                        <a:xfrm flipH="1" flipV="1">
                          <a:off x="310553" y="0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0" name="Straight Connector 59"/>
                        <p:cNvCxnSpPr/>
                        <p:nvPr/>
                      </p:nvCxnSpPr>
                      <p:spPr>
                        <a:xfrm flipH="1" flipV="1">
                          <a:off x="477241" y="7146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61" name="Straight Connector 60"/>
                        <p:cNvCxnSpPr/>
                        <p:nvPr/>
                      </p:nvCxnSpPr>
                      <p:spPr>
                        <a:xfrm flipH="1" flipV="1">
                          <a:off x="644801" y="7146"/>
                          <a:ext cx="38259" cy="78105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grpSp>
                  <p:nvGrpSpPr>
                    <p:cNvPr id="32" name="Group 31"/>
                    <p:cNvGrpSpPr/>
                    <p:nvPr/>
                  </p:nvGrpSpPr>
                  <p:grpSpPr>
                    <a:xfrm>
                      <a:off x="628909" y="1013701"/>
                      <a:ext cx="784226" cy="410210"/>
                      <a:chOff x="0" y="0"/>
                      <a:chExt cx="784226" cy="410210"/>
                    </a:xfrm>
                  </p:grpSpPr>
                  <p:cxnSp>
                    <p:nvCxnSpPr>
                      <p:cNvPr id="37" name="Straight Arrow Connector 36"/>
                      <p:cNvCxnSpPr/>
                      <p:nvPr/>
                    </p:nvCxnSpPr>
                    <p:spPr>
                      <a:xfrm flipV="1">
                        <a:off x="171145" y="0"/>
                        <a:ext cx="431800" cy="410210"/>
                      </a:xfrm>
                      <a:prstGeom prst="straightConnector1">
                        <a:avLst/>
                      </a:prstGeom>
                      <a:ln w="19050">
                        <a:solidFill>
                          <a:schemeClr val="tx1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38" name="Group 37"/>
                      <p:cNvGrpSpPr/>
                      <p:nvPr/>
                    </p:nvGrpSpPr>
                    <p:grpSpPr>
                      <a:xfrm>
                        <a:off x="0" y="129581"/>
                        <a:ext cx="784226" cy="169548"/>
                        <a:chOff x="0" y="0"/>
                        <a:chExt cx="784226" cy="169548"/>
                      </a:xfrm>
                    </p:grpSpPr>
                    <p:cxnSp>
                      <p:nvCxnSpPr>
                        <p:cNvPr id="39" name="Straight Connector 38"/>
                        <p:cNvCxnSpPr/>
                        <p:nvPr/>
                      </p:nvCxnSpPr>
                      <p:spPr>
                        <a:xfrm flipV="1">
                          <a:off x="0" y="82631"/>
                          <a:ext cx="100965" cy="19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oval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0" name="Straight Connector 39"/>
                        <p:cNvCxnSpPr/>
                        <p:nvPr/>
                      </p:nvCxnSpPr>
                      <p:spPr>
                        <a:xfrm flipV="1">
                          <a:off x="103266" y="3096"/>
                          <a:ext cx="38259" cy="781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1" name="Straight Connector 40"/>
                        <p:cNvCxnSpPr/>
                        <p:nvPr/>
                      </p:nvCxnSpPr>
                      <p:spPr>
                        <a:xfrm flipV="1">
                          <a:off x="222568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2" name="Straight Connector 41"/>
                        <p:cNvCxnSpPr/>
                        <p:nvPr/>
                      </p:nvCxnSpPr>
                      <p:spPr>
                        <a:xfrm flipV="1">
                          <a:off x="389256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3" name="Straight Connector 42"/>
                        <p:cNvCxnSpPr/>
                        <p:nvPr/>
                      </p:nvCxnSpPr>
                      <p:spPr>
                        <a:xfrm flipV="1">
                          <a:off x="555944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4" name="Straight Connector 43"/>
                        <p:cNvCxnSpPr/>
                        <p:nvPr/>
                      </p:nvCxnSpPr>
                      <p:spPr>
                        <a:xfrm flipH="1" flipV="1">
                          <a:off x="683261" y="85487"/>
                          <a:ext cx="100965" cy="19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oval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5" name="Straight Connector 44"/>
                        <p:cNvCxnSpPr/>
                        <p:nvPr/>
                      </p:nvCxnSpPr>
                      <p:spPr>
                        <a:xfrm flipH="1" flipV="1">
                          <a:off x="141685" y="3097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6" name="Straight Connector 45"/>
                        <p:cNvCxnSpPr/>
                        <p:nvPr/>
                      </p:nvCxnSpPr>
                      <p:spPr>
                        <a:xfrm flipH="1" flipV="1">
                          <a:off x="310553" y="0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7" name="Straight Connector 46"/>
                        <p:cNvCxnSpPr/>
                        <p:nvPr/>
                      </p:nvCxnSpPr>
                      <p:spPr>
                        <a:xfrm flipH="1" flipV="1">
                          <a:off x="477241" y="7146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48" name="Straight Connector 47"/>
                        <p:cNvCxnSpPr/>
                        <p:nvPr/>
                      </p:nvCxnSpPr>
                      <p:spPr>
                        <a:xfrm flipH="1" flipV="1">
                          <a:off x="644801" y="7146"/>
                          <a:ext cx="38259" cy="781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>
                      <a:off x="2366756" y="191158"/>
                      <a:ext cx="1696" cy="1052674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 flipH="1">
                      <a:off x="7544" y="177228"/>
                      <a:ext cx="877" cy="1058074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8" name="Group 27"/>
                  <p:cNvGrpSpPr/>
                  <p:nvPr/>
                </p:nvGrpSpPr>
                <p:grpSpPr>
                  <a:xfrm>
                    <a:off x="7303" y="549815"/>
                    <a:ext cx="280352" cy="288000"/>
                    <a:chOff x="7312" y="3658"/>
                    <a:chExt cx="280688" cy="288000"/>
                  </a:xfrm>
                </p:grpSpPr>
                <p:sp>
                  <p:nvSpPr>
                    <p:cNvPr id="29" name="Text Box 68"/>
                    <p:cNvSpPr txBox="1"/>
                    <p:nvPr/>
                  </p:nvSpPr>
                  <p:spPr>
                    <a:xfrm>
                      <a:off x="7312" y="17532"/>
                      <a:ext cx="274320" cy="27412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6350">
                      <a:noFill/>
                    </a:ln>
                  </p:spPr>
                  <p:txBody>
                    <a:bodyPr rot="0" spcFirstLastPara="0" vert="horz" wrap="non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" name="Oval 29"/>
                    <p:cNvSpPr/>
                    <p:nvPr/>
                  </p:nvSpPr>
                  <p:spPr>
                    <a:xfrm>
                      <a:off x="7312" y="3658"/>
                      <a:ext cx="280688" cy="28800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20" name="Group 19"/>
                <p:cNvGrpSpPr/>
                <p:nvPr/>
              </p:nvGrpSpPr>
              <p:grpSpPr>
                <a:xfrm>
                  <a:off x="765448" y="1606817"/>
                  <a:ext cx="788164" cy="321872"/>
                  <a:chOff x="87183" y="-2692"/>
                  <a:chExt cx="795080" cy="321872"/>
                </a:xfrm>
              </p:grpSpPr>
              <p:grpSp>
                <p:nvGrpSpPr>
                  <p:cNvPr id="21" name="Group 20"/>
                  <p:cNvGrpSpPr/>
                  <p:nvPr/>
                </p:nvGrpSpPr>
                <p:grpSpPr>
                  <a:xfrm>
                    <a:off x="335590" y="-2692"/>
                    <a:ext cx="293385" cy="321872"/>
                    <a:chOff x="6406" y="-2692"/>
                    <a:chExt cx="293385" cy="321872"/>
                  </a:xfrm>
                </p:grpSpPr>
                <p:sp>
                  <p:nvSpPr>
                    <p:cNvPr id="25" name="Oval 24"/>
                    <p:cNvSpPr/>
                    <p:nvPr/>
                  </p:nvSpPr>
                  <p:spPr>
                    <a:xfrm>
                      <a:off x="6406" y="-2692"/>
                      <a:ext cx="288000" cy="28800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" name="Text Box 75"/>
                    <p:cNvSpPr txBox="1"/>
                    <p:nvPr/>
                  </p:nvSpPr>
                  <p:spPr>
                    <a:xfrm>
                      <a:off x="25471" y="19460"/>
                      <a:ext cx="274320" cy="299720"/>
                    </a:xfrm>
                    <a:prstGeom prst="rect">
                      <a:avLst/>
                    </a:prstGeom>
                    <a:noFill/>
                    <a:ln w="6350">
                      <a:noFill/>
                    </a:ln>
                  </p:spPr>
                  <p:txBody>
                    <a:bodyPr rot="0" spcFirstLastPara="0" vert="horz" wrap="non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2" name="Group 21"/>
                  <p:cNvGrpSpPr/>
                  <p:nvPr/>
                </p:nvGrpSpPr>
                <p:grpSpPr>
                  <a:xfrm>
                    <a:off x="87183" y="141001"/>
                    <a:ext cx="795080" cy="5938"/>
                    <a:chOff x="87250" y="76849"/>
                    <a:chExt cx="795723" cy="5938"/>
                  </a:xfrm>
                </p:grpSpPr>
                <p:cxnSp>
                  <p:nvCxnSpPr>
                    <p:cNvPr id="23" name="Straight Connector 22"/>
                    <p:cNvCxnSpPr/>
                    <p:nvPr/>
                  </p:nvCxnSpPr>
                  <p:spPr>
                    <a:xfrm>
                      <a:off x="87250" y="82787"/>
                      <a:ext cx="252484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Connector 23"/>
                    <p:cNvCxnSpPr/>
                    <p:nvPr/>
                  </p:nvCxnSpPr>
                  <p:spPr>
                    <a:xfrm>
                      <a:off x="628240" y="76849"/>
                      <a:ext cx="254733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17" name="Text Box 51"/>
              <p:cNvSpPr txBox="1"/>
              <p:nvPr/>
            </p:nvSpPr>
            <p:spPr>
              <a:xfrm>
                <a:off x="863504" y="25395"/>
                <a:ext cx="516254" cy="3238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ar-SA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م </a:t>
                </a:r>
                <a:r>
                  <a:rPr lang="ar-SA" sz="1400" baseline="-25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داخلية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 Box 52"/>
              <p:cNvSpPr txBox="1"/>
              <p:nvPr/>
            </p:nvSpPr>
            <p:spPr>
              <a:xfrm>
                <a:off x="679375" y="996750"/>
                <a:ext cx="581660" cy="4127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ar-SA" sz="16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م</a:t>
                </a:r>
                <a:r>
                  <a:rPr lang="ar-SA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ar-SA" sz="1400" baseline="-25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خارجية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83" name="Rectangle 82"/>
          <p:cNvSpPr/>
          <p:nvPr/>
        </p:nvSpPr>
        <p:spPr>
          <a:xfrm>
            <a:off x="3133096" y="1703573"/>
            <a:ext cx="6918019" cy="882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ماذا تتوقع أن تكون العلاقة بين القوة الدافعة الكهربائية وفرق الجهد عندما تكون المقاومة الداخلية أصغر بكثير من المقاومة الخارجية</a:t>
            </a:r>
          </a:p>
        </p:txBody>
      </p:sp>
      <p:pic>
        <p:nvPicPr>
          <p:cNvPr id="88" name="Picture 87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1725632" y="1266261"/>
            <a:ext cx="1774596" cy="1774596"/>
          </a:xfrm>
          <a:prstGeom prst="rect">
            <a:avLst/>
          </a:prstGeom>
        </p:spPr>
      </p:pic>
      <p:sp>
        <p:nvSpPr>
          <p:cNvPr id="89" name="Rectangle 88"/>
          <p:cNvSpPr/>
          <p:nvPr/>
        </p:nvSpPr>
        <p:spPr>
          <a:xfrm>
            <a:off x="3124586" y="3036212"/>
            <a:ext cx="6918019" cy="428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تكون القوة الدافعة الكهربائية = فرق الجهد بين طرفيّ المقاومة الخارجية</a:t>
            </a:r>
          </a:p>
        </p:txBody>
      </p:sp>
    </p:spTree>
    <p:extLst>
      <p:ext uri="{BB962C8B-B14F-4D97-AF65-F5344CB8AC3E}">
        <p14:creationId xmlns:p14="http://schemas.microsoft.com/office/powerpoint/2010/main" val="16935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7269" y="1884835"/>
            <a:ext cx="2767657" cy="1544165"/>
          </a:xfrm>
          <a:prstGeom prst="rect">
            <a:avLst/>
          </a:prstGeom>
        </p:spPr>
      </p:pic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1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76" name="Picture 75" descr="question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1524001" y="1472459"/>
            <a:ext cx="8532796" cy="67965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احسب قيمة مقاومة كل مصباح، اذا علمت أن شدة التيار 2 أمبير، والقوة الدافعة الكهربائية لمصدر الجهد 18 فولت، ومقاومته الداخلية 1 أوم، اذا كان المصباحان متشابهين. 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965960" y="4103828"/>
            <a:ext cx="1228586" cy="697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cxnSp>
        <p:nvCxnSpPr>
          <p:cNvPr id="101" name="Straight Connector 100"/>
          <p:cNvCxnSpPr/>
          <p:nvPr/>
        </p:nvCxnSpPr>
        <p:spPr>
          <a:xfrm>
            <a:off x="3851982" y="5606982"/>
            <a:ext cx="58962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endCxn id="153" idx="2"/>
          </p:cNvCxnSpPr>
          <p:nvPr/>
        </p:nvCxnSpPr>
        <p:spPr>
          <a:xfrm flipV="1">
            <a:off x="1678674" y="5596052"/>
            <a:ext cx="560574" cy="33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02"/>
          <p:cNvGrpSpPr/>
          <p:nvPr/>
        </p:nvGrpSpPr>
        <p:grpSpPr>
          <a:xfrm>
            <a:off x="1683473" y="4289420"/>
            <a:ext cx="2748615" cy="355684"/>
            <a:chOff x="0" y="29261"/>
            <a:chExt cx="2374327" cy="323849"/>
          </a:xfrm>
        </p:grpSpPr>
        <p:grpSp>
          <p:nvGrpSpPr>
            <p:cNvPr id="119" name="Group 118"/>
            <p:cNvGrpSpPr/>
            <p:nvPr/>
          </p:nvGrpSpPr>
          <p:grpSpPr>
            <a:xfrm>
              <a:off x="0" y="29261"/>
              <a:ext cx="821690" cy="323849"/>
              <a:chOff x="-336583" y="0"/>
              <a:chExt cx="823397" cy="324000"/>
            </a:xfrm>
          </p:grpSpPr>
          <p:grpSp>
            <p:nvGrpSpPr>
              <p:cNvPr id="139" name="Group 138"/>
              <p:cNvGrpSpPr/>
              <p:nvPr/>
            </p:nvGrpSpPr>
            <p:grpSpPr>
              <a:xfrm>
                <a:off x="-336583" y="0"/>
                <a:ext cx="659517" cy="324000"/>
                <a:chOff x="-336583" y="0"/>
                <a:chExt cx="659517" cy="324000"/>
              </a:xfrm>
            </p:grpSpPr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-336583" y="156215"/>
                  <a:ext cx="648155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>
                <a:xfrm rot="5400000">
                  <a:off x="160934" y="162000"/>
                  <a:ext cx="32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0" name="Group 139"/>
              <p:cNvGrpSpPr/>
              <p:nvPr/>
            </p:nvGrpSpPr>
            <p:grpSpPr>
              <a:xfrm>
                <a:off x="371680" y="88809"/>
                <a:ext cx="115134" cy="144000"/>
                <a:chOff x="0" y="0"/>
                <a:chExt cx="115134" cy="144000"/>
              </a:xfrm>
            </p:grpSpPr>
            <p:cxnSp>
              <p:nvCxnSpPr>
                <p:cNvPr id="141" name="Straight Connector 140"/>
                <p:cNvCxnSpPr/>
                <p:nvPr/>
              </p:nvCxnSpPr>
              <p:spPr>
                <a:xfrm>
                  <a:off x="6941" y="71278"/>
                  <a:ext cx="108193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 rot="5400000">
                  <a:off x="-72000" y="72000"/>
                  <a:ext cx="144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7" name="Straight Connector 136"/>
            <p:cNvCxnSpPr/>
            <p:nvPr/>
          </p:nvCxnSpPr>
          <p:spPr>
            <a:xfrm>
              <a:off x="1166777" y="191707"/>
              <a:ext cx="1207550" cy="613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1" name="Group 120"/>
            <p:cNvGrpSpPr/>
            <p:nvPr/>
          </p:nvGrpSpPr>
          <p:grpSpPr>
            <a:xfrm>
              <a:off x="769240" y="153620"/>
              <a:ext cx="407947" cy="71735"/>
              <a:chOff x="-12231" y="0"/>
              <a:chExt cx="808688" cy="169548"/>
            </a:xfrm>
          </p:grpSpPr>
          <p:cxnSp>
            <p:nvCxnSpPr>
              <p:cNvPr id="122" name="Straight Connector 121"/>
              <p:cNvCxnSpPr/>
              <p:nvPr/>
            </p:nvCxnSpPr>
            <p:spPr>
              <a:xfrm flipH="1" flipV="1">
                <a:off x="695492" y="90611"/>
                <a:ext cx="100965" cy="1905"/>
              </a:xfrm>
              <a:prstGeom prst="line">
                <a:avLst/>
              </a:prstGeom>
              <a:ln w="28575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flipV="1">
                <a:off x="-12231" y="82632"/>
                <a:ext cx="100965" cy="1905"/>
              </a:xfrm>
              <a:prstGeom prst="line">
                <a:avLst/>
              </a:prstGeom>
              <a:ln w="28575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flipV="1">
                <a:off x="103266" y="3096"/>
                <a:ext cx="38259" cy="78105"/>
              </a:xfrm>
              <a:prstGeom prst="line">
                <a:avLst/>
              </a:prstGeom>
              <a:ln w="12700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 flipV="1">
                <a:off x="222568" y="3097"/>
                <a:ext cx="86517" cy="163354"/>
              </a:xfrm>
              <a:prstGeom prst="line">
                <a:avLst/>
              </a:prstGeom>
              <a:ln w="12700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 flipV="1">
                <a:off x="389256" y="3097"/>
                <a:ext cx="86517" cy="163354"/>
              </a:xfrm>
              <a:prstGeom prst="line">
                <a:avLst/>
              </a:prstGeom>
              <a:ln w="12700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 flipV="1">
                <a:off x="555944" y="3097"/>
                <a:ext cx="86517" cy="163354"/>
              </a:xfrm>
              <a:prstGeom prst="line">
                <a:avLst/>
              </a:prstGeom>
              <a:ln w="12700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flipH="1" flipV="1">
                <a:off x="141685" y="3097"/>
                <a:ext cx="76121" cy="162402"/>
              </a:xfrm>
              <a:prstGeom prst="line">
                <a:avLst/>
              </a:prstGeom>
              <a:ln w="12700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flipH="1" flipV="1">
                <a:off x="310553" y="0"/>
                <a:ext cx="76121" cy="162402"/>
              </a:xfrm>
              <a:prstGeom prst="line">
                <a:avLst/>
              </a:prstGeom>
              <a:ln w="12700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flipH="1" flipV="1">
                <a:off x="477241" y="7146"/>
                <a:ext cx="76121" cy="162402"/>
              </a:xfrm>
              <a:prstGeom prst="line">
                <a:avLst/>
              </a:prstGeom>
              <a:ln w="12700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flipH="1" flipV="1">
                <a:off x="644801" y="7146"/>
                <a:ext cx="38259" cy="78105"/>
              </a:xfrm>
              <a:prstGeom prst="line">
                <a:avLst/>
              </a:prstGeom>
              <a:ln w="12700" cap="rnd">
                <a:solidFill>
                  <a:srgbClr val="0070C0"/>
                </a:solidFill>
                <a:head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5" name="Straight Connector 104"/>
          <p:cNvCxnSpPr/>
          <p:nvPr/>
        </p:nvCxnSpPr>
        <p:spPr>
          <a:xfrm>
            <a:off x="4423403" y="4462499"/>
            <a:ext cx="1967" cy="11563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2" name="Group 161"/>
          <p:cNvGrpSpPr/>
          <p:nvPr/>
        </p:nvGrpSpPr>
        <p:grpSpPr>
          <a:xfrm>
            <a:off x="1524000" y="4445611"/>
            <a:ext cx="325124" cy="1162253"/>
            <a:chOff x="1524000" y="4034131"/>
            <a:chExt cx="325124" cy="1162253"/>
          </a:xfrm>
        </p:grpSpPr>
        <p:cxnSp>
          <p:nvCxnSpPr>
            <p:cNvPr id="106" name="Straight Connector 105"/>
            <p:cNvCxnSpPr/>
            <p:nvPr/>
          </p:nvCxnSpPr>
          <p:spPr>
            <a:xfrm flipH="1">
              <a:off x="1687423" y="4034131"/>
              <a:ext cx="1017" cy="116225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8" name="Group 97"/>
            <p:cNvGrpSpPr/>
            <p:nvPr/>
          </p:nvGrpSpPr>
          <p:grpSpPr>
            <a:xfrm>
              <a:off x="1524000" y="4449753"/>
              <a:ext cx="325124" cy="316357"/>
              <a:chOff x="7312" y="3658"/>
              <a:chExt cx="280688" cy="288000"/>
            </a:xfrm>
          </p:grpSpPr>
          <p:sp>
            <p:nvSpPr>
              <p:cNvPr id="99" name="Text Box 68"/>
              <p:cNvSpPr txBox="1"/>
              <p:nvPr/>
            </p:nvSpPr>
            <p:spPr>
              <a:xfrm>
                <a:off x="7312" y="3658"/>
                <a:ext cx="274320" cy="288000"/>
              </a:xfrm>
              <a:prstGeom prst="rect">
                <a:avLst/>
              </a:prstGeom>
              <a:solidFill>
                <a:schemeClr val="bg1"/>
              </a:solidFill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b="1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7312" y="3658"/>
                <a:ext cx="280688" cy="288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85" name="Text Box 51"/>
          <p:cNvSpPr txBox="1"/>
          <p:nvPr/>
        </p:nvSpPr>
        <p:spPr>
          <a:xfrm>
            <a:off x="2618928" y="4538270"/>
            <a:ext cx="598700" cy="35573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 </a:t>
            </a:r>
            <a:r>
              <a:rPr lang="ar-SA" sz="1200" b="1" baseline="-25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 </a:t>
            </a:r>
            <a:r>
              <a:rPr lang="ar-SA" sz="12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1 أوم</a:t>
            </a:r>
            <a:endParaRPr lang="en-US" sz="1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145" name="Group 144"/>
          <p:cNvGrpSpPr/>
          <p:nvPr/>
        </p:nvGrpSpPr>
        <p:grpSpPr>
          <a:xfrm>
            <a:off x="2239248" y="5370811"/>
            <a:ext cx="446836" cy="457200"/>
            <a:chOff x="329184" y="0"/>
            <a:chExt cx="288000" cy="299720"/>
          </a:xfrm>
        </p:grpSpPr>
        <p:grpSp>
          <p:nvGrpSpPr>
            <p:cNvPr id="149" name="Group 148"/>
            <p:cNvGrpSpPr/>
            <p:nvPr/>
          </p:nvGrpSpPr>
          <p:grpSpPr>
            <a:xfrm>
              <a:off x="329184" y="0"/>
              <a:ext cx="288000" cy="299720"/>
              <a:chOff x="0" y="0"/>
              <a:chExt cx="288000" cy="299720"/>
            </a:xfrm>
          </p:grpSpPr>
          <p:sp>
            <p:nvSpPr>
              <p:cNvPr id="153" name="Oval 152"/>
              <p:cNvSpPr/>
              <p:nvPr/>
            </p:nvSpPr>
            <p:spPr>
              <a:xfrm>
                <a:off x="0" y="3658"/>
                <a:ext cx="288000" cy="288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54" name="Text Box 62"/>
              <p:cNvSpPr txBox="1"/>
              <p:nvPr/>
            </p:nvSpPr>
            <p:spPr>
              <a:xfrm>
                <a:off x="7312" y="0"/>
                <a:ext cx="274320" cy="29972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b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47" name="Straight Connector 146"/>
            <p:cNvCxnSpPr/>
            <p:nvPr/>
          </p:nvCxnSpPr>
          <p:spPr>
            <a:xfrm flipV="1">
              <a:off x="380390" y="40234"/>
              <a:ext cx="196215" cy="21526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flipH="1" flipV="1">
              <a:off x="369418" y="47549"/>
              <a:ext cx="208280" cy="20764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oup 154"/>
          <p:cNvGrpSpPr/>
          <p:nvPr/>
        </p:nvGrpSpPr>
        <p:grpSpPr>
          <a:xfrm>
            <a:off x="3405146" y="5367452"/>
            <a:ext cx="446836" cy="457200"/>
            <a:chOff x="329184" y="0"/>
            <a:chExt cx="288000" cy="299720"/>
          </a:xfrm>
        </p:grpSpPr>
        <p:grpSp>
          <p:nvGrpSpPr>
            <p:cNvPr id="156" name="Group 155"/>
            <p:cNvGrpSpPr/>
            <p:nvPr/>
          </p:nvGrpSpPr>
          <p:grpSpPr>
            <a:xfrm>
              <a:off x="329184" y="0"/>
              <a:ext cx="288000" cy="299720"/>
              <a:chOff x="0" y="0"/>
              <a:chExt cx="288000" cy="299720"/>
            </a:xfrm>
          </p:grpSpPr>
          <p:sp>
            <p:nvSpPr>
              <p:cNvPr id="159" name="Oval 158"/>
              <p:cNvSpPr/>
              <p:nvPr/>
            </p:nvSpPr>
            <p:spPr>
              <a:xfrm>
                <a:off x="0" y="3658"/>
                <a:ext cx="288000" cy="288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0" name="Text Box 62"/>
              <p:cNvSpPr txBox="1"/>
              <p:nvPr/>
            </p:nvSpPr>
            <p:spPr>
              <a:xfrm>
                <a:off x="7312" y="0"/>
                <a:ext cx="274320" cy="29972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100" b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57" name="Straight Connector 156"/>
            <p:cNvCxnSpPr/>
            <p:nvPr/>
          </p:nvCxnSpPr>
          <p:spPr>
            <a:xfrm flipV="1">
              <a:off x="380390" y="40234"/>
              <a:ext cx="196215" cy="21526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flipH="1" flipV="1">
              <a:off x="369418" y="47549"/>
              <a:ext cx="208280" cy="20764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1" name="Straight Connector 160"/>
          <p:cNvCxnSpPr/>
          <p:nvPr/>
        </p:nvCxnSpPr>
        <p:spPr>
          <a:xfrm flipV="1">
            <a:off x="2685193" y="5597456"/>
            <a:ext cx="71995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 Box 51"/>
          <p:cNvSpPr txBox="1"/>
          <p:nvPr/>
        </p:nvSpPr>
        <p:spPr>
          <a:xfrm>
            <a:off x="2087312" y="3841376"/>
            <a:ext cx="946868" cy="35573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2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ق </a:t>
            </a:r>
            <a:r>
              <a:rPr lang="ar-SA" sz="1200" b="1" baseline="-25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د </a:t>
            </a:r>
            <a:r>
              <a:rPr lang="ar-SA" sz="12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18 فولت</a:t>
            </a:r>
            <a:endParaRPr lang="en-US" sz="1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Text Box 51"/>
          <p:cNvSpPr txBox="1"/>
          <p:nvPr/>
        </p:nvSpPr>
        <p:spPr>
          <a:xfrm>
            <a:off x="3374266" y="4144008"/>
            <a:ext cx="946868" cy="35573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2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</a:t>
            </a:r>
            <a:r>
              <a:rPr lang="ar-SA" sz="1200" b="1" baseline="-25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12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2 أمبير</a:t>
            </a:r>
            <a:endParaRPr lang="en-US" sz="1200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66" name="Straight Arrow Connector 165"/>
          <p:cNvCxnSpPr/>
          <p:nvPr/>
        </p:nvCxnSpPr>
        <p:spPr>
          <a:xfrm flipH="1">
            <a:off x="3444058" y="4475145"/>
            <a:ext cx="731520" cy="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itle 3"/>
          <p:cNvSpPr txBox="1">
            <a:spLocks/>
          </p:cNvSpPr>
          <p:nvPr/>
        </p:nvSpPr>
        <p:spPr>
          <a:xfrm>
            <a:off x="5049670" y="2280334"/>
            <a:ext cx="3518169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المكافئة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endParaRPr lang="en-US" sz="24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69" name="Text Box 51"/>
          <p:cNvSpPr txBox="1"/>
          <p:nvPr/>
        </p:nvSpPr>
        <p:spPr>
          <a:xfrm>
            <a:off x="3376166" y="5690065"/>
            <a:ext cx="521284" cy="35573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 </a:t>
            </a:r>
            <a:r>
              <a:rPr lang="ar-SA" sz="1600" b="1" baseline="-25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خ</a:t>
            </a:r>
            <a:endParaRPr lang="en-US" sz="1600" b="1" baseline="-25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Text Box 51"/>
          <p:cNvSpPr txBox="1"/>
          <p:nvPr/>
        </p:nvSpPr>
        <p:spPr>
          <a:xfrm>
            <a:off x="2171605" y="5702682"/>
            <a:ext cx="521284" cy="35573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ar-SA" sz="16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 </a:t>
            </a:r>
            <a:r>
              <a:rPr lang="ar-SA" sz="1600" b="1" baseline="-25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خ</a:t>
            </a:r>
            <a:endParaRPr lang="en-US" sz="1600" b="1" baseline="-250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Title 3"/>
          <p:cNvSpPr txBox="1">
            <a:spLocks/>
          </p:cNvSpPr>
          <p:nvPr/>
        </p:nvSpPr>
        <p:spPr>
          <a:xfrm>
            <a:off x="5707704" y="2844127"/>
            <a:ext cx="2116899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= 1 +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 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+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</a:t>
            </a:r>
            <a:endParaRPr lang="en-US" sz="24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72" name="Title 3"/>
          <p:cNvSpPr txBox="1">
            <a:spLocks/>
          </p:cNvSpPr>
          <p:nvPr/>
        </p:nvSpPr>
        <p:spPr>
          <a:xfrm>
            <a:off x="6057900" y="3434064"/>
            <a:ext cx="2509939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المكافئة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1 + 2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</a:t>
            </a:r>
            <a:endParaRPr lang="en-US" sz="24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180" name="Group 179"/>
          <p:cNvGrpSpPr/>
          <p:nvPr/>
        </p:nvGrpSpPr>
        <p:grpSpPr>
          <a:xfrm>
            <a:off x="8756768" y="2347905"/>
            <a:ext cx="1185105" cy="403569"/>
            <a:chOff x="8539661" y="1757781"/>
            <a:chExt cx="1984403" cy="403569"/>
          </a:xfrm>
        </p:grpSpPr>
        <p:sp>
          <p:nvSpPr>
            <p:cNvPr id="181" name="Rounded Rectangle 180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8685575" y="1792018"/>
              <a:ext cx="17522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الخطوة 1: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8766206" y="4297960"/>
            <a:ext cx="1185105" cy="403569"/>
            <a:chOff x="8539661" y="1757781"/>
            <a:chExt cx="1984403" cy="403569"/>
          </a:xfrm>
        </p:grpSpPr>
        <p:sp>
          <p:nvSpPr>
            <p:cNvPr id="184" name="Rounded Rectangle 183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8685575" y="1792018"/>
              <a:ext cx="17522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الخطوة 2: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93" name="Title 3"/>
          <p:cNvSpPr txBox="1">
            <a:spLocks/>
          </p:cNvSpPr>
          <p:nvPr/>
        </p:nvSpPr>
        <p:spPr>
          <a:xfrm>
            <a:off x="5335896" y="4232288"/>
            <a:ext cx="3231943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ق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ت (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داخلية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+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خارجية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)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94" name="Title 3"/>
          <p:cNvSpPr txBox="1">
            <a:spLocks/>
          </p:cNvSpPr>
          <p:nvPr/>
        </p:nvSpPr>
        <p:spPr>
          <a:xfrm>
            <a:off x="5335895" y="4833044"/>
            <a:ext cx="3231943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18 = 2 ( 1 + 2 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)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95" name="Title 3"/>
          <p:cNvSpPr txBox="1">
            <a:spLocks/>
          </p:cNvSpPr>
          <p:nvPr/>
        </p:nvSpPr>
        <p:spPr>
          <a:xfrm>
            <a:off x="6448223" y="5655984"/>
            <a:ext cx="172929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 </a:t>
            </a:r>
            <a:r>
              <a:rPr lang="ar-SA" sz="2400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خ</a:t>
            </a:r>
            <a:r>
              <a:rPr lang="ar-S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 = 4 أوم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96" name="Rounded Rectangle 195"/>
          <p:cNvSpPr/>
          <p:nvPr/>
        </p:nvSpPr>
        <p:spPr>
          <a:xfrm>
            <a:off x="6471594" y="5485523"/>
            <a:ext cx="1988167" cy="839660"/>
          </a:xfrm>
          <a:prstGeom prst="round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2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82" grpId="0" animBg="1"/>
      <p:bldP spid="85" grpId="0"/>
      <p:bldP spid="163" grpId="0"/>
      <p:bldP spid="164" grpId="0"/>
      <p:bldP spid="168" grpId="0"/>
      <p:bldP spid="169" grpId="0"/>
      <p:bldP spid="170" grpId="0"/>
      <p:bldP spid="171" grpId="0"/>
      <p:bldP spid="172" grpId="0"/>
      <p:bldP spid="193" grpId="0"/>
      <p:bldP spid="194" grpId="0"/>
      <p:bldP spid="195" grpId="0"/>
      <p:bldP spid="1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76" name="Picture 75" descr="question-mar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1524001" y="1626347"/>
            <a:ext cx="8532796" cy="3718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في احدى التجارب لقياس المقاومة الداخلية لعمود كهربائي، تم الحصول على النتائج الآتية: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39626"/>
              </p:ext>
            </p:extLst>
          </p:nvPr>
        </p:nvGraphicFramePr>
        <p:xfrm>
          <a:off x="5552545" y="2183490"/>
          <a:ext cx="4398766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9928">
                  <a:extLst>
                    <a:ext uri="{9D8B030D-6E8A-4147-A177-3AD203B41FA5}">
                      <a16:colId xmlns:a16="http://schemas.microsoft.com/office/drawing/2014/main" xmlns="" val="3663850113"/>
                    </a:ext>
                  </a:extLst>
                </a:gridCol>
                <a:gridCol w="2108838">
                  <a:extLst>
                    <a:ext uri="{9D8B030D-6E8A-4147-A177-3AD203B41FA5}">
                      <a16:colId xmlns:a16="http://schemas.microsoft.com/office/drawing/2014/main" xmlns="" val="31322682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فرق الجهد (جـ) / فولت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شدة التيار (ت) / أمبير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33874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4418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1.0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0893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858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2.0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8982827"/>
                  </a:ext>
                </a:extLst>
              </a:tr>
            </a:tbl>
          </a:graphicData>
        </a:graphic>
      </p:graphicFrame>
      <p:grpSp>
        <p:nvGrpSpPr>
          <p:cNvPr id="72" name="Group 71"/>
          <p:cNvGrpSpPr/>
          <p:nvPr/>
        </p:nvGrpSpPr>
        <p:grpSpPr>
          <a:xfrm>
            <a:off x="1816473" y="2065642"/>
            <a:ext cx="2917611" cy="2295728"/>
            <a:chOff x="7303" y="0"/>
            <a:chExt cx="2515831" cy="2089950"/>
          </a:xfrm>
        </p:grpSpPr>
        <p:cxnSp>
          <p:nvCxnSpPr>
            <p:cNvPr id="73" name="Straight Connector 72"/>
            <p:cNvCxnSpPr/>
            <p:nvPr/>
          </p:nvCxnSpPr>
          <p:spPr>
            <a:xfrm rot="5400000">
              <a:off x="1289050" y="1646968"/>
              <a:ext cx="52578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508000" y="1638300"/>
              <a:ext cx="525780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Group 77"/>
            <p:cNvGrpSpPr/>
            <p:nvPr/>
          </p:nvGrpSpPr>
          <p:grpSpPr>
            <a:xfrm>
              <a:off x="7303" y="0"/>
              <a:ext cx="2515831" cy="2089950"/>
              <a:chOff x="7303" y="25395"/>
              <a:chExt cx="2515830" cy="2089949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571500" y="38100"/>
                <a:ext cx="876300" cy="635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80" name="Group 79"/>
              <p:cNvGrpSpPr/>
              <p:nvPr/>
            </p:nvGrpSpPr>
            <p:grpSpPr>
              <a:xfrm>
                <a:off x="7303" y="177866"/>
                <a:ext cx="2515830" cy="1937478"/>
                <a:chOff x="7303" y="66"/>
                <a:chExt cx="2515831" cy="1937479"/>
              </a:xfrm>
            </p:grpSpPr>
            <p:grpSp>
              <p:nvGrpSpPr>
                <p:cNvPr id="84" name="Group 83"/>
                <p:cNvGrpSpPr/>
                <p:nvPr/>
              </p:nvGrpSpPr>
              <p:grpSpPr>
                <a:xfrm>
                  <a:off x="7303" y="66"/>
                  <a:ext cx="2515831" cy="1423845"/>
                  <a:chOff x="7303" y="66"/>
                  <a:chExt cx="2515831" cy="1423845"/>
                </a:xfrm>
              </p:grpSpPr>
              <p:grpSp>
                <p:nvGrpSpPr>
                  <p:cNvPr id="93" name="Group 92"/>
                  <p:cNvGrpSpPr/>
                  <p:nvPr/>
                </p:nvGrpSpPr>
                <p:grpSpPr>
                  <a:xfrm>
                    <a:off x="140677" y="66"/>
                    <a:ext cx="2382457" cy="1423845"/>
                    <a:chOff x="0" y="66"/>
                    <a:chExt cx="2382457" cy="1423845"/>
                  </a:xfrm>
                </p:grpSpPr>
                <p:cxnSp>
                  <p:nvCxnSpPr>
                    <p:cNvPr id="97" name="Straight Connector 96"/>
                    <p:cNvCxnSpPr/>
                    <p:nvPr/>
                  </p:nvCxnSpPr>
                  <p:spPr>
                    <a:xfrm>
                      <a:off x="1410907" y="1236857"/>
                      <a:ext cx="971550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4" name="Straight Connector 103"/>
                    <p:cNvCxnSpPr/>
                    <p:nvPr/>
                  </p:nvCxnSpPr>
                  <p:spPr>
                    <a:xfrm>
                      <a:off x="0" y="1221826"/>
                      <a:ext cx="624771" cy="1178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07" name="Group 106"/>
                    <p:cNvGrpSpPr/>
                    <p:nvPr/>
                  </p:nvGrpSpPr>
                  <p:grpSpPr>
                    <a:xfrm>
                      <a:off x="4138" y="66"/>
                      <a:ext cx="2374583" cy="352993"/>
                      <a:chOff x="0" y="66"/>
                      <a:chExt cx="2378812" cy="353044"/>
                    </a:xfrm>
                  </p:grpSpPr>
                  <p:grpSp>
                    <p:nvGrpSpPr>
                      <p:cNvPr id="135" name="Group 134"/>
                      <p:cNvGrpSpPr/>
                      <p:nvPr/>
                    </p:nvGrpSpPr>
                    <p:grpSpPr>
                      <a:xfrm>
                        <a:off x="0" y="29261"/>
                        <a:ext cx="821690" cy="323849"/>
                        <a:chOff x="-336583" y="0"/>
                        <a:chExt cx="823397" cy="324000"/>
                      </a:xfrm>
                    </p:grpSpPr>
                    <p:grpSp>
                      <p:nvGrpSpPr>
                        <p:cNvPr id="190" name="Group 189"/>
                        <p:cNvGrpSpPr/>
                        <p:nvPr/>
                      </p:nvGrpSpPr>
                      <p:grpSpPr>
                        <a:xfrm>
                          <a:off x="-336583" y="0"/>
                          <a:ext cx="659517" cy="324000"/>
                          <a:chOff x="-336583" y="0"/>
                          <a:chExt cx="659517" cy="324000"/>
                        </a:xfrm>
                      </p:grpSpPr>
                      <p:cxnSp>
                        <p:nvCxnSpPr>
                          <p:cNvPr id="198" name="Straight Connector 197"/>
                          <p:cNvCxnSpPr/>
                          <p:nvPr/>
                        </p:nvCxnSpPr>
                        <p:spPr>
                          <a:xfrm>
                            <a:off x="-336583" y="156215"/>
                            <a:ext cx="648155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C0000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99" name="Straight Connector 198"/>
                          <p:cNvCxnSpPr/>
                          <p:nvPr/>
                        </p:nvCxnSpPr>
                        <p:spPr>
                          <a:xfrm rot="5400000">
                            <a:off x="160934" y="162000"/>
                            <a:ext cx="324000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91" name="Group 190"/>
                        <p:cNvGrpSpPr/>
                        <p:nvPr/>
                      </p:nvGrpSpPr>
                      <p:grpSpPr>
                        <a:xfrm>
                          <a:off x="371680" y="88809"/>
                          <a:ext cx="115134" cy="144000"/>
                          <a:chOff x="0" y="0"/>
                          <a:chExt cx="115134" cy="144000"/>
                        </a:xfrm>
                      </p:grpSpPr>
                      <p:cxnSp>
                        <p:nvCxnSpPr>
                          <p:cNvPr id="192" name="Straight Connector 191"/>
                          <p:cNvCxnSpPr/>
                          <p:nvPr/>
                        </p:nvCxnSpPr>
                        <p:spPr>
                          <a:xfrm>
                            <a:off x="6941" y="69109"/>
                            <a:ext cx="108193" cy="0"/>
                          </a:xfrm>
                          <a:prstGeom prst="line">
                            <a:avLst/>
                          </a:prstGeom>
                          <a:ln w="28575">
                            <a:solidFill>
                              <a:srgbClr val="C00000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97" name="Straight Connector 196"/>
                          <p:cNvCxnSpPr/>
                          <p:nvPr/>
                        </p:nvCxnSpPr>
                        <p:spPr>
                          <a:xfrm rot="5400000">
                            <a:off x="-72000" y="72000"/>
                            <a:ext cx="144000" cy="0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</p:grpSp>
                  <p:grpSp>
                    <p:nvGrpSpPr>
                      <p:cNvPr id="136" name="Group 135"/>
                      <p:cNvGrpSpPr/>
                      <p:nvPr/>
                    </p:nvGrpSpPr>
                    <p:grpSpPr>
                      <a:xfrm flipV="1">
                        <a:off x="1175004" y="66"/>
                        <a:ext cx="1203808" cy="224724"/>
                        <a:chOff x="-2743" y="0"/>
                        <a:chExt cx="1203808" cy="224724"/>
                      </a:xfrm>
                    </p:grpSpPr>
                    <p:grpSp>
                      <p:nvGrpSpPr>
                        <p:cNvPr id="177" name="Group 176"/>
                        <p:cNvGrpSpPr/>
                        <p:nvPr/>
                      </p:nvGrpSpPr>
                      <p:grpSpPr>
                        <a:xfrm>
                          <a:off x="-2743" y="30773"/>
                          <a:ext cx="1203808" cy="193951"/>
                          <a:chOff x="-2744" y="-3523"/>
                          <a:chExt cx="1204338" cy="194257"/>
                        </a:xfrm>
                      </p:grpSpPr>
                      <p:grpSp>
                        <p:nvGrpSpPr>
                          <p:cNvPr id="186" name="Group 185"/>
                          <p:cNvGrpSpPr/>
                          <p:nvPr/>
                        </p:nvGrpSpPr>
                        <p:grpSpPr>
                          <a:xfrm>
                            <a:off x="-2744" y="-3523"/>
                            <a:ext cx="1204338" cy="2340"/>
                            <a:chOff x="-2745" y="82287"/>
                            <a:chExt cx="1204777" cy="2340"/>
                          </a:xfrm>
                        </p:grpSpPr>
                        <p:cxnSp>
                          <p:nvCxnSpPr>
                            <p:cNvPr id="188" name="Straight Connector 187"/>
                            <p:cNvCxnSpPr/>
                            <p:nvPr/>
                          </p:nvCxnSpPr>
                          <p:spPr>
                            <a:xfrm>
                              <a:off x="-2745" y="84627"/>
                              <a:ext cx="324000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C0000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  <p:cxnSp>
                          <p:nvCxnSpPr>
                            <p:cNvPr id="189" name="Straight Connector 188"/>
                            <p:cNvCxnSpPr/>
                            <p:nvPr/>
                          </p:nvCxnSpPr>
                          <p:spPr>
                            <a:xfrm>
                              <a:off x="624654" y="82287"/>
                              <a:ext cx="577378" cy="0"/>
                            </a:xfrm>
                            <a:prstGeom prst="line">
                              <a:avLst/>
                            </a:prstGeom>
                            <a:ln w="28575">
                              <a:solidFill>
                                <a:srgbClr val="C00000"/>
                              </a:solidFill>
                            </a:ln>
                          </p:spPr>
                          <p:style>
                            <a:lnRef idx="1">
                              <a:schemeClr val="accent1"/>
                            </a:lnRef>
                            <a:fillRef idx="0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tx1"/>
                            </a:fontRef>
                          </p:style>
                        </p:cxnSp>
                      </p:grpSp>
                      <p:cxnSp>
                        <p:nvCxnSpPr>
                          <p:cNvPr id="187" name="Straight Connector 186"/>
                          <p:cNvCxnSpPr/>
                          <p:nvPr/>
                        </p:nvCxnSpPr>
                        <p:spPr>
                          <a:xfrm>
                            <a:off x="325369" y="0"/>
                            <a:ext cx="280491" cy="190734"/>
                          </a:xfrm>
                          <a:prstGeom prst="line">
                            <a:avLst/>
                          </a:prstGeom>
                          <a:ln w="19050">
                            <a:solidFill>
                              <a:schemeClr val="tx1"/>
                            </a:solidFill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sp>
                      <p:nvSpPr>
                        <p:cNvPr id="178" name="Oval 177"/>
                        <p:cNvSpPr/>
                        <p:nvPr/>
                      </p:nvSpPr>
                      <p:spPr>
                        <a:xfrm>
                          <a:off x="293370" y="0"/>
                          <a:ext cx="71755" cy="71755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79" name="Oval 178"/>
                        <p:cNvSpPr/>
                        <p:nvPr/>
                      </p:nvSpPr>
                      <p:spPr>
                        <a:xfrm>
                          <a:off x="563880" y="0"/>
                          <a:ext cx="71755" cy="71755"/>
                        </a:xfrm>
                        <a:prstGeom prst="ellipse">
                          <a:avLst/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ot="0" spcFirstLastPara="0" vert="horz" wrap="square" lIns="91440" tIns="45720" rIns="91440" bIns="45720" numCol="1" spcCol="0" rtlCol="0" fromWordArt="0" anchor="ctr" anchorCtr="0" forceAA="0" compatLnSpc="1">
                          <a:prstTxWarp prst="textNoShape">
                            <a:avLst/>
                          </a:prstTxWarp>
                          <a:noAutofit/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138" name="Group 137"/>
                      <p:cNvGrpSpPr/>
                      <p:nvPr/>
                    </p:nvGrpSpPr>
                    <p:grpSpPr>
                      <a:xfrm>
                        <a:off x="769240" y="153620"/>
                        <a:ext cx="407947" cy="71735"/>
                        <a:chOff x="-12231" y="0"/>
                        <a:chExt cx="808688" cy="169548"/>
                      </a:xfrm>
                    </p:grpSpPr>
                    <p:cxnSp>
                      <p:nvCxnSpPr>
                        <p:cNvPr id="146" name="Straight Connector 145"/>
                        <p:cNvCxnSpPr/>
                        <p:nvPr/>
                      </p:nvCxnSpPr>
                      <p:spPr>
                        <a:xfrm flipH="1" flipV="1">
                          <a:off x="695492" y="90611"/>
                          <a:ext cx="100965" cy="1905"/>
                        </a:xfrm>
                        <a:prstGeom prst="line">
                          <a:avLst/>
                        </a:prstGeom>
                        <a:ln w="28575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0" name="Straight Connector 149"/>
                        <p:cNvCxnSpPr/>
                        <p:nvPr/>
                      </p:nvCxnSpPr>
                      <p:spPr>
                        <a:xfrm flipV="1">
                          <a:off x="-12231" y="82632"/>
                          <a:ext cx="100965" cy="1905"/>
                        </a:xfrm>
                        <a:prstGeom prst="line">
                          <a:avLst/>
                        </a:prstGeom>
                        <a:ln w="28575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1" name="Straight Connector 150"/>
                        <p:cNvCxnSpPr/>
                        <p:nvPr/>
                      </p:nvCxnSpPr>
                      <p:spPr>
                        <a:xfrm flipV="1">
                          <a:off x="103266" y="3096"/>
                          <a:ext cx="38259" cy="78105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52" name="Straight Connector 151"/>
                        <p:cNvCxnSpPr/>
                        <p:nvPr/>
                      </p:nvCxnSpPr>
                      <p:spPr>
                        <a:xfrm flipV="1">
                          <a:off x="222568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5" name="Straight Connector 164"/>
                        <p:cNvCxnSpPr/>
                        <p:nvPr/>
                      </p:nvCxnSpPr>
                      <p:spPr>
                        <a:xfrm flipV="1">
                          <a:off x="389256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67" name="Straight Connector 166"/>
                        <p:cNvCxnSpPr/>
                        <p:nvPr/>
                      </p:nvCxnSpPr>
                      <p:spPr>
                        <a:xfrm flipV="1">
                          <a:off x="555944" y="3097"/>
                          <a:ext cx="86517" cy="163354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3" name="Straight Connector 172"/>
                        <p:cNvCxnSpPr/>
                        <p:nvPr/>
                      </p:nvCxnSpPr>
                      <p:spPr>
                        <a:xfrm flipH="1" flipV="1">
                          <a:off x="141685" y="3097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4" name="Straight Connector 173"/>
                        <p:cNvCxnSpPr/>
                        <p:nvPr/>
                      </p:nvCxnSpPr>
                      <p:spPr>
                        <a:xfrm flipH="1" flipV="1">
                          <a:off x="310553" y="0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5" name="Straight Connector 174"/>
                        <p:cNvCxnSpPr/>
                        <p:nvPr/>
                      </p:nvCxnSpPr>
                      <p:spPr>
                        <a:xfrm flipH="1" flipV="1">
                          <a:off x="477241" y="7146"/>
                          <a:ext cx="76121" cy="162402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76" name="Straight Connector 175"/>
                        <p:cNvCxnSpPr/>
                        <p:nvPr/>
                      </p:nvCxnSpPr>
                      <p:spPr>
                        <a:xfrm flipH="1" flipV="1">
                          <a:off x="644801" y="7146"/>
                          <a:ext cx="38259" cy="78105"/>
                        </a:xfrm>
                        <a:prstGeom prst="line">
                          <a:avLst/>
                        </a:prstGeom>
                        <a:ln w="12700" cap="rnd">
                          <a:solidFill>
                            <a:srgbClr val="0070C0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grpSp>
                  <p:nvGrpSpPr>
                    <p:cNvPr id="108" name="Group 107"/>
                    <p:cNvGrpSpPr/>
                    <p:nvPr/>
                  </p:nvGrpSpPr>
                  <p:grpSpPr>
                    <a:xfrm>
                      <a:off x="628909" y="1013701"/>
                      <a:ext cx="784226" cy="410210"/>
                      <a:chOff x="0" y="0"/>
                      <a:chExt cx="784226" cy="410210"/>
                    </a:xfrm>
                  </p:grpSpPr>
                  <p:cxnSp>
                    <p:nvCxnSpPr>
                      <p:cNvPr id="111" name="Straight Arrow Connector 110"/>
                      <p:cNvCxnSpPr/>
                      <p:nvPr/>
                    </p:nvCxnSpPr>
                    <p:spPr>
                      <a:xfrm flipV="1">
                        <a:off x="171145" y="0"/>
                        <a:ext cx="431800" cy="410210"/>
                      </a:xfrm>
                      <a:prstGeom prst="straightConnector1">
                        <a:avLst/>
                      </a:prstGeom>
                      <a:ln w="19050">
                        <a:solidFill>
                          <a:schemeClr val="tx1"/>
                        </a:solidFill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grpSp>
                    <p:nvGrpSpPr>
                      <p:cNvPr id="112" name="Group 111"/>
                      <p:cNvGrpSpPr/>
                      <p:nvPr/>
                    </p:nvGrpSpPr>
                    <p:grpSpPr>
                      <a:xfrm>
                        <a:off x="0" y="129581"/>
                        <a:ext cx="784226" cy="169548"/>
                        <a:chOff x="0" y="0"/>
                        <a:chExt cx="784226" cy="169548"/>
                      </a:xfrm>
                    </p:grpSpPr>
                    <p:cxnSp>
                      <p:nvCxnSpPr>
                        <p:cNvPr id="113" name="Straight Connector 112"/>
                        <p:cNvCxnSpPr/>
                        <p:nvPr/>
                      </p:nvCxnSpPr>
                      <p:spPr>
                        <a:xfrm flipV="1">
                          <a:off x="0" y="82631"/>
                          <a:ext cx="100965" cy="19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oval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4" name="Straight Connector 113"/>
                        <p:cNvCxnSpPr/>
                        <p:nvPr/>
                      </p:nvCxnSpPr>
                      <p:spPr>
                        <a:xfrm flipV="1">
                          <a:off x="103266" y="3096"/>
                          <a:ext cx="38259" cy="781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Straight Connector 114"/>
                        <p:cNvCxnSpPr/>
                        <p:nvPr/>
                      </p:nvCxnSpPr>
                      <p:spPr>
                        <a:xfrm flipV="1">
                          <a:off x="222568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6" name="Straight Connector 115"/>
                        <p:cNvCxnSpPr/>
                        <p:nvPr/>
                      </p:nvCxnSpPr>
                      <p:spPr>
                        <a:xfrm flipV="1">
                          <a:off x="389256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7" name="Straight Connector 116"/>
                        <p:cNvCxnSpPr/>
                        <p:nvPr/>
                      </p:nvCxnSpPr>
                      <p:spPr>
                        <a:xfrm flipV="1">
                          <a:off x="555944" y="3097"/>
                          <a:ext cx="86517" cy="163354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8" name="Straight Connector 117"/>
                        <p:cNvCxnSpPr/>
                        <p:nvPr/>
                      </p:nvCxnSpPr>
                      <p:spPr>
                        <a:xfrm flipH="1" flipV="1">
                          <a:off x="683261" y="85487"/>
                          <a:ext cx="100965" cy="19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oval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20" name="Straight Connector 119"/>
                        <p:cNvCxnSpPr/>
                        <p:nvPr/>
                      </p:nvCxnSpPr>
                      <p:spPr>
                        <a:xfrm flipH="1" flipV="1">
                          <a:off x="141685" y="3097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2" name="Straight Connector 131"/>
                        <p:cNvCxnSpPr/>
                        <p:nvPr/>
                      </p:nvCxnSpPr>
                      <p:spPr>
                        <a:xfrm flipH="1" flipV="1">
                          <a:off x="310553" y="0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3" name="Straight Connector 132"/>
                        <p:cNvCxnSpPr/>
                        <p:nvPr/>
                      </p:nvCxnSpPr>
                      <p:spPr>
                        <a:xfrm flipH="1" flipV="1">
                          <a:off x="477241" y="7146"/>
                          <a:ext cx="76121" cy="162402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34" name="Straight Connector 133"/>
                        <p:cNvCxnSpPr/>
                        <p:nvPr/>
                      </p:nvCxnSpPr>
                      <p:spPr>
                        <a:xfrm flipH="1" flipV="1">
                          <a:off x="644801" y="7146"/>
                          <a:ext cx="38259" cy="78105"/>
                        </a:xfrm>
                        <a:prstGeom prst="line">
                          <a:avLst/>
                        </a:prstGeom>
                        <a:ln w="19050" cap="rnd">
                          <a:solidFill>
                            <a:schemeClr val="tx1"/>
                          </a:solidFill>
                          <a:headEnd type="none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109" name="Straight Connector 108"/>
                    <p:cNvCxnSpPr/>
                    <p:nvPr/>
                  </p:nvCxnSpPr>
                  <p:spPr>
                    <a:xfrm>
                      <a:off x="2366756" y="191158"/>
                      <a:ext cx="1696" cy="1052674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0" name="Straight Connector 109"/>
                    <p:cNvCxnSpPr/>
                    <p:nvPr/>
                  </p:nvCxnSpPr>
                  <p:spPr>
                    <a:xfrm flipH="1">
                      <a:off x="7544" y="177228"/>
                      <a:ext cx="877" cy="1058074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/>
                  <p:cNvGrpSpPr/>
                  <p:nvPr/>
                </p:nvGrpSpPr>
                <p:grpSpPr>
                  <a:xfrm>
                    <a:off x="7303" y="549815"/>
                    <a:ext cx="280352" cy="288000"/>
                    <a:chOff x="7312" y="3658"/>
                    <a:chExt cx="280688" cy="288000"/>
                  </a:xfrm>
                </p:grpSpPr>
                <p:sp>
                  <p:nvSpPr>
                    <p:cNvPr id="95" name="Text Box 68"/>
                    <p:cNvSpPr txBox="1"/>
                    <p:nvPr/>
                  </p:nvSpPr>
                  <p:spPr>
                    <a:xfrm>
                      <a:off x="7312" y="17532"/>
                      <a:ext cx="274320" cy="274126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6350">
                      <a:noFill/>
                    </a:ln>
                  </p:spPr>
                  <p:txBody>
                    <a:bodyPr rot="0" spcFirstLastPara="0" vert="horz" wrap="non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96" name="Oval 95"/>
                    <p:cNvSpPr/>
                    <p:nvPr/>
                  </p:nvSpPr>
                  <p:spPr>
                    <a:xfrm>
                      <a:off x="7312" y="3658"/>
                      <a:ext cx="280688" cy="28800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86" name="Group 85"/>
                <p:cNvGrpSpPr/>
                <p:nvPr/>
              </p:nvGrpSpPr>
              <p:grpSpPr>
                <a:xfrm>
                  <a:off x="765448" y="1606817"/>
                  <a:ext cx="788164" cy="330728"/>
                  <a:chOff x="87183" y="-2692"/>
                  <a:chExt cx="795080" cy="330728"/>
                </a:xfrm>
              </p:grpSpPr>
              <p:grpSp>
                <p:nvGrpSpPr>
                  <p:cNvPr id="87" name="Group 86"/>
                  <p:cNvGrpSpPr/>
                  <p:nvPr/>
                </p:nvGrpSpPr>
                <p:grpSpPr>
                  <a:xfrm>
                    <a:off x="335590" y="-2692"/>
                    <a:ext cx="310309" cy="330728"/>
                    <a:chOff x="6406" y="-2692"/>
                    <a:chExt cx="310309" cy="330728"/>
                  </a:xfrm>
                </p:grpSpPr>
                <p:sp>
                  <p:nvSpPr>
                    <p:cNvPr id="91" name="Oval 90"/>
                    <p:cNvSpPr/>
                    <p:nvPr/>
                  </p:nvSpPr>
                  <p:spPr>
                    <a:xfrm>
                      <a:off x="6406" y="-2692"/>
                      <a:ext cx="288000" cy="288000"/>
                    </a:xfrm>
                    <a:prstGeom prst="ellipse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Text Box 75"/>
                    <p:cNvSpPr txBox="1"/>
                    <p:nvPr/>
                  </p:nvSpPr>
                  <p:spPr>
                    <a:xfrm>
                      <a:off x="42395" y="28316"/>
                      <a:ext cx="274320" cy="299720"/>
                    </a:xfrm>
                    <a:prstGeom prst="rect">
                      <a:avLst/>
                    </a:prstGeom>
                    <a:noFill/>
                    <a:ln w="6350">
                      <a:noFill/>
                    </a:ln>
                  </p:spPr>
                  <p:txBody>
                    <a:bodyPr rot="0" spcFirstLastPara="0" vert="horz" wrap="non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88" name="Group 87"/>
                  <p:cNvGrpSpPr/>
                  <p:nvPr/>
                </p:nvGrpSpPr>
                <p:grpSpPr>
                  <a:xfrm>
                    <a:off x="87183" y="141001"/>
                    <a:ext cx="795080" cy="5938"/>
                    <a:chOff x="87250" y="76849"/>
                    <a:chExt cx="795723" cy="5938"/>
                  </a:xfrm>
                </p:grpSpPr>
                <p:cxnSp>
                  <p:nvCxnSpPr>
                    <p:cNvPr id="89" name="Straight Connector 88"/>
                    <p:cNvCxnSpPr/>
                    <p:nvPr/>
                  </p:nvCxnSpPr>
                  <p:spPr>
                    <a:xfrm>
                      <a:off x="87250" y="82787"/>
                      <a:ext cx="252484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0" name="Straight Connector 89"/>
                    <p:cNvCxnSpPr/>
                    <p:nvPr/>
                  </p:nvCxnSpPr>
                  <p:spPr>
                    <a:xfrm>
                      <a:off x="628240" y="76849"/>
                      <a:ext cx="254733" cy="0"/>
                    </a:xfrm>
                    <a:prstGeom prst="line">
                      <a:avLst/>
                    </a:prstGeom>
                    <a:ln w="28575">
                      <a:solidFill>
                        <a:srgbClr val="C0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  <p:sp>
            <p:nvSpPr>
              <p:cNvPr id="81" name="Text Box 51"/>
              <p:cNvSpPr txBox="1"/>
              <p:nvPr/>
            </p:nvSpPr>
            <p:spPr>
              <a:xfrm>
                <a:off x="863504" y="25395"/>
                <a:ext cx="516254" cy="3238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ar-SA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م </a:t>
                </a:r>
                <a:r>
                  <a:rPr lang="ar-SA" sz="1400" baseline="-25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داخلية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" name="Text Box 52"/>
              <p:cNvSpPr txBox="1"/>
              <p:nvPr/>
            </p:nvSpPr>
            <p:spPr>
              <a:xfrm>
                <a:off x="679375" y="996750"/>
                <a:ext cx="581660" cy="412750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ar-SA" sz="16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م</a:t>
                </a:r>
                <a:r>
                  <a:rPr lang="ar-SA" sz="14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ar-SA" sz="1400" baseline="-250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خارجية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099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79152" y="6276831"/>
            <a:ext cx="1479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400" b="1" dirty="0" smtClean="0">
                <a:solidFill>
                  <a:srgbClr val="C00000"/>
                </a:solidFill>
              </a:rPr>
              <a:t>شدة التيار (ت) / أمبير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967532" y="3015761"/>
            <a:ext cx="15359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400" b="1" dirty="0" smtClean="0">
                <a:solidFill>
                  <a:srgbClr val="C00000"/>
                </a:solidFill>
              </a:rPr>
              <a:t>فرق الجهد (جـ) / فولت</a:t>
            </a:r>
            <a:endParaRPr lang="en-US" sz="1400" b="1" dirty="0">
              <a:solidFill>
                <a:srgbClr val="C0000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605004" y="747334"/>
            <a:ext cx="761379" cy="4700101"/>
            <a:chOff x="3414352" y="747334"/>
            <a:chExt cx="761379" cy="4700101"/>
          </a:xfrm>
        </p:grpSpPr>
        <p:sp>
          <p:nvSpPr>
            <p:cNvPr id="99" name="TextBox 98"/>
            <p:cNvSpPr txBox="1"/>
            <p:nvPr/>
          </p:nvSpPr>
          <p:spPr>
            <a:xfrm>
              <a:off x="3430907" y="5124270"/>
              <a:ext cx="72826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1.0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414352" y="4413450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2.0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414352" y="3669853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3.0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414352" y="2941881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4.0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414352" y="2189053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5.0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414352" y="1481385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6.0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414352" y="747334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7.0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rot="10800000" flipH="1" flipV="1">
            <a:off x="2325594" y="526075"/>
            <a:ext cx="4375114" cy="5525932"/>
            <a:chOff x="6374837" y="111882"/>
            <a:chExt cx="4375114" cy="552593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/>
            <a:srcRect t="6680"/>
            <a:stretch/>
          </p:blipFill>
          <p:spPr>
            <a:xfrm>
              <a:off x="6386732" y="116539"/>
              <a:ext cx="4363219" cy="5510594"/>
            </a:xfrm>
            <a:prstGeom prst="rect">
              <a:avLst/>
            </a:prstGeom>
          </p:spPr>
        </p:pic>
        <p:cxnSp>
          <p:nvCxnSpPr>
            <p:cNvPr id="50" name="Straight Connector 49"/>
            <p:cNvCxnSpPr/>
            <p:nvPr/>
          </p:nvCxnSpPr>
          <p:spPr>
            <a:xfrm>
              <a:off x="6374837" y="1946594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374837" y="1218622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374837" y="2674566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374837" y="3398464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6374837" y="4135062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6374837" y="4861236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374837" y="486098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519988" y="287690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5374819" y="288381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6238618" y="2883813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7087095" y="2865882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7945099" y="287484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2215874" y="5993249"/>
            <a:ext cx="3817484" cy="362774"/>
            <a:chOff x="5678924" y="5108032"/>
            <a:chExt cx="3817484" cy="362774"/>
          </a:xfrm>
        </p:grpSpPr>
        <p:sp>
          <p:nvSpPr>
            <p:cNvPr id="8" name="TextBox 7"/>
            <p:cNvSpPr txBox="1"/>
            <p:nvPr/>
          </p:nvSpPr>
          <p:spPr>
            <a:xfrm>
              <a:off x="5678924" y="5108032"/>
              <a:ext cx="28245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 smtClean="0">
                  <a:solidFill>
                    <a:srgbClr val="C00000"/>
                  </a:solidFill>
                </a:rPr>
                <a:t>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454498" y="5125584"/>
              <a:ext cx="61227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1.0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20926" y="5147641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2.0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8189376" y="5128747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3.0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9044040" y="5116386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4.0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09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6848488" y="1558928"/>
            <a:ext cx="3128989" cy="987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2575" indent="-282575"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(أ) مثّل البيانات بيانيًا بحيث فرق الجهد (جـ) على محور الصادات، وشدة التيار على محور السينات.  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112" name="Picture 111" descr="question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graphicFrame>
        <p:nvGraphicFramePr>
          <p:cNvPr id="113" name="Table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779428"/>
              </p:ext>
            </p:extLst>
          </p:nvPr>
        </p:nvGraphicFramePr>
        <p:xfrm>
          <a:off x="6971181" y="2736518"/>
          <a:ext cx="3006296" cy="212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168">
                  <a:extLst>
                    <a:ext uri="{9D8B030D-6E8A-4147-A177-3AD203B41FA5}">
                      <a16:colId xmlns:a16="http://schemas.microsoft.com/office/drawing/2014/main" xmlns="" val="3663850113"/>
                    </a:ext>
                  </a:extLst>
                </a:gridCol>
                <a:gridCol w="1482128">
                  <a:extLst>
                    <a:ext uri="{9D8B030D-6E8A-4147-A177-3AD203B41FA5}">
                      <a16:colId xmlns:a16="http://schemas.microsoft.com/office/drawing/2014/main" xmlns="" val="31322682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فرق الجهد (جـ) / </a:t>
                      </a:r>
                    </a:p>
                    <a:p>
                      <a:pPr algn="ctr" rtl="1"/>
                      <a:r>
                        <a:rPr lang="ar-SA" b="1" dirty="0" smtClean="0"/>
                        <a:t>فولت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 smtClean="0"/>
                        <a:t>شدة التيار (ت) / </a:t>
                      </a:r>
                    </a:p>
                    <a:p>
                      <a:pPr algn="ctr" rtl="1"/>
                      <a:r>
                        <a:rPr lang="ar-SA" b="1" dirty="0" smtClean="0"/>
                        <a:t>أمبير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33874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5.0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4418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4.0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1.0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0893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1.5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858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2.0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2.0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8982827"/>
                  </a:ext>
                </a:extLst>
              </a:tr>
            </a:tbl>
          </a:graphicData>
        </a:graphic>
      </p:graphicFrame>
      <p:grpSp>
        <p:nvGrpSpPr>
          <p:cNvPr id="114" name="Group 113"/>
          <p:cNvGrpSpPr/>
          <p:nvPr/>
        </p:nvGrpSpPr>
        <p:grpSpPr>
          <a:xfrm>
            <a:off x="2681207" y="2269953"/>
            <a:ext cx="180000" cy="180000"/>
            <a:chOff x="1571743" y="3363983"/>
            <a:chExt cx="180000" cy="180000"/>
          </a:xfrm>
        </p:grpSpPr>
        <p:sp>
          <p:nvSpPr>
            <p:cNvPr id="115" name="Oval 114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135578" y="2995110"/>
            <a:ext cx="180000" cy="180000"/>
            <a:chOff x="1571743" y="3363983"/>
            <a:chExt cx="180000" cy="180000"/>
          </a:xfrm>
        </p:grpSpPr>
        <p:sp>
          <p:nvSpPr>
            <p:cNvPr id="118" name="Oval 117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3543061" y="3717966"/>
            <a:ext cx="180000" cy="180000"/>
            <a:chOff x="1571743" y="3363983"/>
            <a:chExt cx="180000" cy="180000"/>
          </a:xfrm>
        </p:grpSpPr>
        <p:sp>
          <p:nvSpPr>
            <p:cNvPr id="121" name="Oval 120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3974346" y="4459933"/>
            <a:ext cx="180000" cy="180000"/>
            <a:chOff x="1571743" y="3363983"/>
            <a:chExt cx="180000" cy="180000"/>
          </a:xfrm>
        </p:grpSpPr>
        <p:sp>
          <p:nvSpPr>
            <p:cNvPr id="124" name="Oval 123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6" name="Straight Connector 125"/>
          <p:cNvCxnSpPr/>
          <p:nvPr/>
        </p:nvCxnSpPr>
        <p:spPr>
          <a:xfrm flipH="1" flipV="1">
            <a:off x="2349827" y="1632814"/>
            <a:ext cx="2593550" cy="436879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83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79152" y="6276831"/>
            <a:ext cx="1479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400" b="1" dirty="0" smtClean="0">
                <a:solidFill>
                  <a:srgbClr val="C00000"/>
                </a:solidFill>
              </a:rPr>
              <a:t>شدة التيار (ت) / أمبير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967532" y="3015761"/>
            <a:ext cx="15359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sz="1400" b="1" dirty="0" smtClean="0">
                <a:solidFill>
                  <a:srgbClr val="C00000"/>
                </a:solidFill>
              </a:rPr>
              <a:t>فرق الجهد (جـ) / فولت</a:t>
            </a:r>
            <a:endParaRPr lang="en-US" sz="1400" b="1" dirty="0">
              <a:solidFill>
                <a:srgbClr val="C0000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605004" y="747334"/>
            <a:ext cx="761379" cy="4700101"/>
            <a:chOff x="3414352" y="747334"/>
            <a:chExt cx="761379" cy="4700101"/>
          </a:xfrm>
        </p:grpSpPr>
        <p:sp>
          <p:nvSpPr>
            <p:cNvPr id="99" name="TextBox 98"/>
            <p:cNvSpPr txBox="1"/>
            <p:nvPr/>
          </p:nvSpPr>
          <p:spPr>
            <a:xfrm>
              <a:off x="3430907" y="5124270"/>
              <a:ext cx="72826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1.0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414352" y="4413450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2.0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3414352" y="3669853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3.0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414352" y="2941881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4.0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414352" y="2189053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5.0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3414352" y="1481385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6.0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414352" y="747334"/>
              <a:ext cx="76137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1500" b="1" dirty="0" smtClean="0">
                  <a:solidFill>
                    <a:srgbClr val="C00000"/>
                  </a:solidFill>
                </a:rPr>
                <a:t>7.0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 rot="10800000" flipH="1" flipV="1">
            <a:off x="2325594" y="526075"/>
            <a:ext cx="4375114" cy="5525932"/>
            <a:chOff x="6374837" y="111882"/>
            <a:chExt cx="4375114" cy="552593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/>
            <a:srcRect t="6680"/>
            <a:stretch/>
          </p:blipFill>
          <p:spPr>
            <a:xfrm>
              <a:off x="6386732" y="116539"/>
              <a:ext cx="4363219" cy="5510594"/>
            </a:xfrm>
            <a:prstGeom prst="rect">
              <a:avLst/>
            </a:prstGeom>
          </p:spPr>
        </p:pic>
        <p:cxnSp>
          <p:nvCxnSpPr>
            <p:cNvPr id="50" name="Straight Connector 49"/>
            <p:cNvCxnSpPr/>
            <p:nvPr/>
          </p:nvCxnSpPr>
          <p:spPr>
            <a:xfrm>
              <a:off x="6374837" y="1946594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374837" y="1218622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374837" y="2674566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6374837" y="3398464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6374837" y="4135062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6374837" y="4861236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374837" y="486098"/>
              <a:ext cx="4320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519988" y="287690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5374819" y="288381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6238618" y="2883813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7087095" y="2865882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7945099" y="2874844"/>
              <a:ext cx="5508000" cy="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2215874" y="5993249"/>
            <a:ext cx="3817484" cy="362774"/>
            <a:chOff x="5678924" y="5108032"/>
            <a:chExt cx="3817484" cy="362774"/>
          </a:xfrm>
        </p:grpSpPr>
        <p:sp>
          <p:nvSpPr>
            <p:cNvPr id="8" name="TextBox 7"/>
            <p:cNvSpPr txBox="1"/>
            <p:nvPr/>
          </p:nvSpPr>
          <p:spPr>
            <a:xfrm>
              <a:off x="5678924" y="5108032"/>
              <a:ext cx="282450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 smtClean="0">
                  <a:solidFill>
                    <a:srgbClr val="C00000"/>
                  </a:solidFill>
                </a:rPr>
                <a:t>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454498" y="5125584"/>
              <a:ext cx="61227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1.0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20926" y="5147641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2.0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8189376" y="5128747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3.0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9044040" y="5116386"/>
              <a:ext cx="452368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A" sz="1500" b="1" dirty="0" smtClean="0">
                  <a:solidFill>
                    <a:srgbClr val="C00000"/>
                  </a:solidFill>
                </a:rPr>
                <a:t>4.0</a:t>
              </a:r>
              <a:endParaRPr lang="en-US" sz="15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09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القوة الدافعة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6848488" y="1574873"/>
            <a:ext cx="3128989" cy="37187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6348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2575" indent="-282575" algn="justLow" rtl="1"/>
            <a:r>
              <a:rPr lang="ar-SA" altLang="en-US" sz="2000" b="1" dirty="0" smtClean="0">
                <a:latin typeface="+mj-lt"/>
                <a:cs typeface="Times New Roman" panose="02020603050405020304" pitchFamily="18" charset="0"/>
              </a:rPr>
              <a:t>(ب) جد ميل الخط المستقيم.  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8369855" y="1128041"/>
            <a:ext cx="166199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a-ET" sz="2200" b="1" spc="50" dirty="0" smtClean="0">
                <a:ln w="11430"/>
                <a:solidFill>
                  <a:srgbClr val="C00000"/>
                </a:solidFill>
              </a:rPr>
              <a:t>مثال </a:t>
            </a:r>
            <a:r>
              <a:rPr lang="ar-SA" sz="2200" b="1" spc="50" dirty="0" smtClean="0">
                <a:ln w="11430"/>
                <a:solidFill>
                  <a:srgbClr val="C00000"/>
                </a:solidFill>
              </a:rPr>
              <a:t>2</a:t>
            </a:r>
            <a:endParaRPr lang="en-US" sz="2200" b="1" spc="50" dirty="0">
              <a:ln w="11430"/>
              <a:solidFill>
                <a:srgbClr val="C00000"/>
              </a:solidFill>
            </a:endParaRPr>
          </a:p>
        </p:txBody>
      </p:sp>
      <p:pic>
        <p:nvPicPr>
          <p:cNvPr id="112" name="Picture 111" descr="question-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51311" y="1186450"/>
            <a:ext cx="856061" cy="856061"/>
          </a:xfrm>
          <a:prstGeom prst="rect">
            <a:avLst/>
          </a:prstGeom>
        </p:spPr>
      </p:pic>
      <p:grpSp>
        <p:nvGrpSpPr>
          <p:cNvPr id="114" name="Group 113"/>
          <p:cNvGrpSpPr/>
          <p:nvPr/>
        </p:nvGrpSpPr>
        <p:grpSpPr>
          <a:xfrm>
            <a:off x="2681207" y="2269953"/>
            <a:ext cx="180000" cy="180000"/>
            <a:chOff x="1571743" y="3363983"/>
            <a:chExt cx="180000" cy="180000"/>
          </a:xfrm>
        </p:grpSpPr>
        <p:sp>
          <p:nvSpPr>
            <p:cNvPr id="115" name="Oval 114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7" name="Group 116"/>
          <p:cNvGrpSpPr/>
          <p:nvPr/>
        </p:nvGrpSpPr>
        <p:grpSpPr>
          <a:xfrm>
            <a:off x="3135578" y="2995110"/>
            <a:ext cx="180000" cy="180000"/>
            <a:chOff x="1571743" y="3363983"/>
            <a:chExt cx="180000" cy="180000"/>
          </a:xfrm>
        </p:grpSpPr>
        <p:sp>
          <p:nvSpPr>
            <p:cNvPr id="118" name="Oval 117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3543061" y="3717966"/>
            <a:ext cx="180000" cy="180000"/>
            <a:chOff x="1571743" y="3363983"/>
            <a:chExt cx="180000" cy="180000"/>
          </a:xfrm>
        </p:grpSpPr>
        <p:sp>
          <p:nvSpPr>
            <p:cNvPr id="121" name="Oval 120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3974346" y="4459933"/>
            <a:ext cx="180000" cy="180000"/>
            <a:chOff x="1571743" y="3363983"/>
            <a:chExt cx="180000" cy="180000"/>
          </a:xfrm>
        </p:grpSpPr>
        <p:sp>
          <p:nvSpPr>
            <p:cNvPr id="124" name="Oval 123"/>
            <p:cNvSpPr/>
            <p:nvPr/>
          </p:nvSpPr>
          <p:spPr>
            <a:xfrm>
              <a:off x="1571743" y="3363983"/>
              <a:ext cx="180000" cy="180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1625743" y="3417983"/>
              <a:ext cx="72000" cy="72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6" name="Straight Connector 125"/>
          <p:cNvCxnSpPr/>
          <p:nvPr/>
        </p:nvCxnSpPr>
        <p:spPr>
          <a:xfrm flipH="1" flipV="1">
            <a:off x="2349827" y="1632814"/>
            <a:ext cx="2593550" cy="436879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7788957" y="2137304"/>
            <a:ext cx="2242890" cy="840937"/>
            <a:chOff x="1018192" y="0"/>
            <a:chExt cx="1520183" cy="594853"/>
          </a:xfrm>
        </p:grpSpPr>
        <p:grpSp>
          <p:nvGrpSpPr>
            <p:cNvPr id="54" name="Group 53"/>
            <p:cNvGrpSpPr/>
            <p:nvPr/>
          </p:nvGrpSpPr>
          <p:grpSpPr>
            <a:xfrm>
              <a:off x="1018192" y="0"/>
              <a:ext cx="700881" cy="594853"/>
              <a:chOff x="1018192" y="0"/>
              <a:chExt cx="700881" cy="594853"/>
            </a:xfrm>
          </p:grpSpPr>
          <p:grpSp>
            <p:nvGrpSpPr>
              <p:cNvPr id="60" name="Group 59"/>
              <p:cNvGrpSpPr/>
              <p:nvPr/>
            </p:nvGrpSpPr>
            <p:grpSpPr>
              <a:xfrm>
                <a:off x="1018192" y="0"/>
                <a:ext cx="700881" cy="594853"/>
                <a:chOff x="1018192" y="0"/>
                <a:chExt cx="700881" cy="594853"/>
              </a:xfrm>
            </p:grpSpPr>
            <p:sp>
              <p:nvSpPr>
                <p:cNvPr id="68" name="Text Box 41"/>
                <p:cNvSpPr txBox="1"/>
                <p:nvPr/>
              </p:nvSpPr>
              <p:spPr>
                <a:xfrm>
                  <a:off x="1018192" y="0"/>
                  <a:ext cx="678603" cy="34381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جـ</a:t>
                  </a:r>
                  <a:r>
                    <a:rPr lang="ar-SA" sz="2000" b="1" baseline="-25000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2</a:t>
                  </a: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 – جـ</a:t>
                  </a:r>
                  <a:r>
                    <a:rPr lang="ar-SA" sz="2000" b="1" baseline="-25000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1</a:t>
                  </a:r>
                  <a:endParaRPr lang="en-US" sz="2000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69" name="Text Box 42"/>
                <p:cNvSpPr txBox="1"/>
                <p:nvPr/>
              </p:nvSpPr>
              <p:spPr>
                <a:xfrm>
                  <a:off x="1018192" y="251318"/>
                  <a:ext cx="700881" cy="34353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ت</a:t>
                  </a:r>
                  <a:r>
                    <a:rPr lang="ar-SA" sz="2000" b="1" baseline="-25000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2</a:t>
                  </a: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 – ت</a:t>
                  </a:r>
                  <a:r>
                    <a:rPr lang="ar-SA" sz="2000" b="1" baseline="-25000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1</a:t>
                  </a:r>
                  <a:endParaRPr lang="en-US" sz="2000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</p:grpSp>
          <p:cxnSp>
            <p:nvCxnSpPr>
              <p:cNvPr id="61" name="Straight Connector 60"/>
              <p:cNvCxnSpPr/>
              <p:nvPr/>
            </p:nvCxnSpPr>
            <p:spPr>
              <a:xfrm flipV="1">
                <a:off x="1018192" y="283228"/>
                <a:ext cx="644931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Text Box 44"/>
            <p:cNvSpPr txBox="1"/>
            <p:nvPr/>
          </p:nvSpPr>
          <p:spPr>
            <a:xfrm>
              <a:off x="1719073" y="131674"/>
              <a:ext cx="819302" cy="34353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2000" b="1" dirty="0" smtClean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الميل </a:t>
              </a:r>
              <a:r>
                <a:rPr lang="ar-SA" sz="2000" b="1" dirty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=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cxnSp>
        <p:nvCxnSpPr>
          <p:cNvPr id="70" name="Straight Connector 69"/>
          <p:cNvCxnSpPr/>
          <p:nvPr/>
        </p:nvCxnSpPr>
        <p:spPr>
          <a:xfrm>
            <a:off x="2768988" y="2360787"/>
            <a:ext cx="0" cy="3749040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16200000">
            <a:off x="2541664" y="2132187"/>
            <a:ext cx="0" cy="457200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071854" y="4513933"/>
            <a:ext cx="0" cy="1554480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>
            <a:off x="3209825" y="3680541"/>
            <a:ext cx="0" cy="1737360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/>
          <p:cNvGrpSpPr/>
          <p:nvPr/>
        </p:nvGrpSpPr>
        <p:grpSpPr>
          <a:xfrm>
            <a:off x="7489737" y="3051669"/>
            <a:ext cx="1756480" cy="802026"/>
            <a:chOff x="815387" y="34405"/>
            <a:chExt cx="1190505" cy="567330"/>
          </a:xfrm>
        </p:grpSpPr>
        <p:grpSp>
          <p:nvGrpSpPr>
            <p:cNvPr id="77" name="Group 76"/>
            <p:cNvGrpSpPr/>
            <p:nvPr/>
          </p:nvGrpSpPr>
          <p:grpSpPr>
            <a:xfrm>
              <a:off x="815387" y="34405"/>
              <a:ext cx="923467" cy="567330"/>
              <a:chOff x="815387" y="34405"/>
              <a:chExt cx="923467" cy="567330"/>
            </a:xfrm>
          </p:grpSpPr>
          <p:grpSp>
            <p:nvGrpSpPr>
              <p:cNvPr id="79" name="Group 78"/>
              <p:cNvGrpSpPr/>
              <p:nvPr/>
            </p:nvGrpSpPr>
            <p:grpSpPr>
              <a:xfrm>
                <a:off x="815387" y="34405"/>
                <a:ext cx="923467" cy="567330"/>
                <a:chOff x="815387" y="34405"/>
                <a:chExt cx="923467" cy="567330"/>
              </a:xfrm>
            </p:grpSpPr>
            <p:sp>
              <p:nvSpPr>
                <p:cNvPr id="81" name="Text Box 41"/>
                <p:cNvSpPr txBox="1"/>
                <p:nvPr/>
              </p:nvSpPr>
              <p:spPr>
                <a:xfrm>
                  <a:off x="815387" y="34405"/>
                  <a:ext cx="881408" cy="34381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5.0 – 2.0</a:t>
                  </a:r>
                  <a:endParaRPr lang="en-US" sz="2000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82" name="Text Box 42"/>
                <p:cNvSpPr txBox="1"/>
                <p:nvPr/>
              </p:nvSpPr>
              <p:spPr>
                <a:xfrm>
                  <a:off x="901744" y="258200"/>
                  <a:ext cx="837110" cy="34353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0.5 – 2.0</a:t>
                  </a:r>
                  <a:endParaRPr lang="en-US" sz="2000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</p:grpSp>
          <p:cxnSp>
            <p:nvCxnSpPr>
              <p:cNvPr id="80" name="Straight Connector 79"/>
              <p:cNvCxnSpPr/>
              <p:nvPr/>
            </p:nvCxnSpPr>
            <p:spPr>
              <a:xfrm flipV="1">
                <a:off x="991818" y="283228"/>
                <a:ext cx="644931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 Box 44"/>
            <p:cNvSpPr txBox="1"/>
            <p:nvPr/>
          </p:nvSpPr>
          <p:spPr>
            <a:xfrm>
              <a:off x="1719073" y="131674"/>
              <a:ext cx="286819" cy="34353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2000" b="1" dirty="0" smtClean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=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8112868" y="3937649"/>
            <a:ext cx="1141737" cy="821484"/>
            <a:chOff x="1166109" y="34405"/>
            <a:chExt cx="773846" cy="581094"/>
          </a:xfrm>
        </p:grpSpPr>
        <p:grpSp>
          <p:nvGrpSpPr>
            <p:cNvPr id="84" name="Group 83"/>
            <p:cNvGrpSpPr/>
            <p:nvPr/>
          </p:nvGrpSpPr>
          <p:grpSpPr>
            <a:xfrm>
              <a:off x="1166109" y="34405"/>
              <a:ext cx="585931" cy="581094"/>
              <a:chOff x="1166109" y="34405"/>
              <a:chExt cx="585931" cy="581094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1166109" y="34405"/>
                <a:ext cx="585931" cy="581094"/>
                <a:chOff x="1166109" y="34405"/>
                <a:chExt cx="585931" cy="581094"/>
              </a:xfrm>
            </p:grpSpPr>
            <p:sp>
              <p:nvSpPr>
                <p:cNvPr id="88" name="Text Box 41"/>
                <p:cNvSpPr txBox="1"/>
                <p:nvPr/>
              </p:nvSpPr>
              <p:spPr>
                <a:xfrm>
                  <a:off x="1166109" y="34405"/>
                  <a:ext cx="530685" cy="34381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3.0</a:t>
                  </a:r>
                  <a:endParaRPr lang="en-US" sz="2000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  <p:sp>
              <p:nvSpPr>
                <p:cNvPr id="89" name="Text Box 42"/>
                <p:cNvSpPr txBox="1"/>
                <p:nvPr/>
              </p:nvSpPr>
              <p:spPr>
                <a:xfrm>
                  <a:off x="1179295" y="271964"/>
                  <a:ext cx="572745" cy="343535"/>
                </a:xfrm>
                <a:prstGeom prst="rect">
                  <a:avLst/>
                </a:prstGeom>
                <a:no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rtl="1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ar-SA" sz="2000" b="1" dirty="0" smtClean="0">
                      <a:solidFill>
                        <a:srgbClr val="C00000"/>
                      </a:solidFill>
                      <a:effectLst/>
                      <a:latin typeface="Calibri" panose="020F0502020204030204" pitchFamily="34" charset="0"/>
                      <a:ea typeface="Calibri" panose="020F0502020204030204" pitchFamily="34" charset="0"/>
                    </a:rPr>
                    <a:t>- 1.5 </a:t>
                  </a:r>
                  <a:endParaRPr lang="en-US" sz="2000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</a:endParaRPr>
                </a:p>
              </p:txBody>
            </p:sp>
          </p:grpSp>
          <p:cxnSp>
            <p:nvCxnSpPr>
              <p:cNvPr id="87" name="Straight Connector 86"/>
              <p:cNvCxnSpPr/>
              <p:nvPr/>
            </p:nvCxnSpPr>
            <p:spPr>
              <a:xfrm>
                <a:off x="1243808" y="299492"/>
                <a:ext cx="392942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 Box 44"/>
            <p:cNvSpPr txBox="1"/>
            <p:nvPr/>
          </p:nvSpPr>
          <p:spPr>
            <a:xfrm>
              <a:off x="1653136" y="131674"/>
              <a:ext cx="286819" cy="34353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 rtl="1">
                <a:lnSpc>
                  <a:spcPct val="107000"/>
                </a:lnSpc>
                <a:spcAft>
                  <a:spcPts val="800"/>
                </a:spcAft>
              </a:pPr>
              <a:r>
                <a:rPr lang="ar-SA" sz="2000" b="1" dirty="0" smtClean="0">
                  <a:solidFill>
                    <a:srgbClr val="C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=</a:t>
              </a:r>
              <a:endPara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92" name="Text Box 44"/>
          <p:cNvSpPr txBox="1"/>
          <p:nvPr/>
        </p:nvSpPr>
        <p:spPr>
          <a:xfrm>
            <a:off x="8492131" y="4874233"/>
            <a:ext cx="1065539" cy="48565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rtl="1">
              <a:lnSpc>
                <a:spcPct val="107000"/>
              </a:lnSpc>
              <a:spcAft>
                <a:spcPts val="800"/>
              </a:spcAft>
            </a:pPr>
            <a:r>
              <a:rPr lang="ar-SA" sz="2000" b="1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= - 2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72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1081</Words>
  <Application>Microsoft Office PowerPoint</Application>
  <PresentationFormat>Widescreen</PresentationFormat>
  <Paragraphs>312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 Barghouthy</dc:creator>
  <cp:lastModifiedBy>Hamdan</cp:lastModifiedBy>
  <cp:revision>257</cp:revision>
  <dcterms:created xsi:type="dcterms:W3CDTF">2021-07-13T08:18:26Z</dcterms:created>
  <dcterms:modified xsi:type="dcterms:W3CDTF">2022-08-06T10:59:30Z</dcterms:modified>
</cp:coreProperties>
</file>