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81" r:id="rId4"/>
    <p:sldId id="282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12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6395" autoAdjust="0"/>
  </p:normalViewPr>
  <p:slideViewPr>
    <p:cSldViewPr snapToGrid="0" showGuides="1">
      <p:cViewPr varScale="1">
        <p:scale>
          <a:sx n="66" d="100"/>
          <a:sy n="66" d="100"/>
        </p:scale>
        <p:origin x="632" y="44"/>
      </p:cViewPr>
      <p:guideLst>
        <p:guide orient="horz" pos="2184"/>
        <p:guide pos="12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D8A2-7E0E-4952-8DF6-B5E5E123292B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A33F-640D-4F2D-8629-47B7E95C0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294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D8A2-7E0E-4952-8DF6-B5E5E123292B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A33F-640D-4F2D-8629-47B7E95C0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157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D8A2-7E0E-4952-8DF6-B5E5E123292B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A33F-640D-4F2D-8629-47B7E95C0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756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D8A2-7E0E-4952-8DF6-B5E5E123292B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A33F-640D-4F2D-8629-47B7E95C0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275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D8A2-7E0E-4952-8DF6-B5E5E123292B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A33F-640D-4F2D-8629-47B7E95C0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084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D8A2-7E0E-4952-8DF6-B5E5E123292B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A33F-640D-4F2D-8629-47B7E95C0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795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D8A2-7E0E-4952-8DF6-B5E5E123292B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A33F-640D-4F2D-8629-47B7E95C0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096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D8A2-7E0E-4952-8DF6-B5E5E123292B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A33F-640D-4F2D-8629-47B7E95C0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725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D8A2-7E0E-4952-8DF6-B5E5E123292B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A33F-640D-4F2D-8629-47B7E95C0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752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D8A2-7E0E-4952-8DF6-B5E5E123292B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A33F-640D-4F2D-8629-47B7E95C0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638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9D8A2-7E0E-4952-8DF6-B5E5E123292B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4A33F-640D-4F2D-8629-47B7E95C0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532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99D8A2-7E0E-4952-8DF6-B5E5E123292B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4A33F-640D-4F2D-8629-47B7E95C0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135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4091796" y="2285999"/>
            <a:ext cx="4008408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ar-SA"/>
            </a:defPPr>
            <a:lvl1pPr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الكَهرباء </a:t>
            </a:r>
            <a:r>
              <a:rPr kumimoji="0" lang="x-none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في حياتنا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8" name="Title 3"/>
          <p:cNvSpPr txBox="1">
            <a:spLocks/>
          </p:cNvSpPr>
          <p:nvPr/>
        </p:nvSpPr>
        <p:spPr>
          <a:xfrm>
            <a:off x="4491486" y="3179631"/>
            <a:ext cx="3209027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j-ea"/>
                <a:cs typeface="+mj-cs"/>
              </a:rPr>
              <a:t>الأعمدة</a:t>
            </a:r>
            <a:r>
              <a:rPr kumimoji="0" lang="ar-SA" sz="34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j-ea"/>
                <a:cs typeface="+mj-cs"/>
              </a:rPr>
              <a:t> الكهربائية</a:t>
            </a:r>
            <a:endParaRPr kumimoji="0" lang="en-US" sz="3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+mj-ea"/>
              <a:cs typeface="+mj-cs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4091796" y="1617218"/>
            <a:ext cx="4008408" cy="492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ar-SA"/>
            </a:defPPr>
            <a:lvl1pPr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r" rtl="1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2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الوحدة الثانية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7516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7729269" y="560873"/>
            <a:ext cx="2938732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</a:pPr>
            <a:r>
              <a:rPr lang="ar-S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الأعمدة الكهربائية</a:t>
            </a:r>
            <a:endParaRPr 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4600576" y="1165961"/>
            <a:ext cx="2628392" cy="437663"/>
            <a:chOff x="8539661" y="1757781"/>
            <a:chExt cx="1984403" cy="392031"/>
          </a:xfrm>
        </p:grpSpPr>
        <p:sp>
          <p:nvSpPr>
            <p:cNvPr id="12" name="Rounded Rectangle 11"/>
            <p:cNvSpPr/>
            <p:nvPr/>
          </p:nvSpPr>
          <p:spPr>
            <a:xfrm>
              <a:off x="8539661" y="1757781"/>
              <a:ext cx="1984403" cy="392031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539662" y="1792018"/>
              <a:ext cx="1984402" cy="3308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SA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أنواع الأعمدة الكهربائية</a:t>
              </a:r>
              <a:endPara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6838443" y="1646986"/>
            <a:ext cx="2377440" cy="392031"/>
            <a:chOff x="8539660" y="1757781"/>
            <a:chExt cx="1459210" cy="392031"/>
          </a:xfrm>
        </p:grpSpPr>
        <p:sp>
          <p:nvSpPr>
            <p:cNvPr id="19" name="Rounded Rectangle 18"/>
            <p:cNvSpPr/>
            <p:nvPr/>
          </p:nvSpPr>
          <p:spPr>
            <a:xfrm>
              <a:off x="8539660" y="1757781"/>
              <a:ext cx="1405325" cy="392031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565610" y="1780480"/>
              <a:ext cx="14332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SA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الأعمدة الأولية (الجافة)</a:t>
              </a:r>
              <a:endPara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2581275" y="1646986"/>
            <a:ext cx="2381251" cy="392031"/>
            <a:chOff x="8382784" y="1757781"/>
            <a:chExt cx="2168556" cy="392031"/>
          </a:xfrm>
        </p:grpSpPr>
        <p:sp>
          <p:nvSpPr>
            <p:cNvPr id="22" name="Rounded Rectangle 21"/>
            <p:cNvSpPr/>
            <p:nvPr/>
          </p:nvSpPr>
          <p:spPr>
            <a:xfrm>
              <a:off x="8382784" y="1757781"/>
              <a:ext cx="2168556" cy="392031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8382784" y="1780480"/>
              <a:ext cx="21685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SA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الأعمدة الثانوية (المراكم)</a:t>
              </a:r>
              <a:endPara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3333497" y="3671023"/>
            <a:ext cx="5162550" cy="392031"/>
            <a:chOff x="8539660" y="1757781"/>
            <a:chExt cx="1459210" cy="392031"/>
          </a:xfrm>
        </p:grpSpPr>
        <p:sp>
          <p:nvSpPr>
            <p:cNvPr id="45" name="Rounded Rectangle 44"/>
            <p:cNvSpPr/>
            <p:nvPr/>
          </p:nvSpPr>
          <p:spPr>
            <a:xfrm>
              <a:off x="8539660" y="1757781"/>
              <a:ext cx="1405325" cy="392031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8565610" y="1780480"/>
              <a:ext cx="14332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SA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يوجد في كل عمود كهربائي مكونان أساسيان يسميان </a:t>
              </a:r>
              <a:r>
                <a:rPr lang="ar-SA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القطبان</a:t>
              </a:r>
              <a:r>
                <a:rPr lang="ar-SA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endPara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3333497" y="4091896"/>
            <a:ext cx="5162550" cy="392031"/>
            <a:chOff x="8539660" y="1757781"/>
            <a:chExt cx="1459210" cy="392031"/>
          </a:xfrm>
        </p:grpSpPr>
        <p:sp>
          <p:nvSpPr>
            <p:cNvPr id="48" name="Rounded Rectangle 47"/>
            <p:cNvSpPr/>
            <p:nvPr/>
          </p:nvSpPr>
          <p:spPr>
            <a:xfrm>
              <a:off x="8539660" y="1757781"/>
              <a:ext cx="1405325" cy="392031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8565610" y="1780480"/>
              <a:ext cx="14332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SA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يتكون كل قطب من نوع مختلف من المواد الكيميائية</a:t>
              </a:r>
              <a:endPara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3333497" y="4512769"/>
            <a:ext cx="5162550" cy="392031"/>
            <a:chOff x="8539660" y="1757781"/>
            <a:chExt cx="1459210" cy="392031"/>
          </a:xfrm>
        </p:grpSpPr>
        <p:sp>
          <p:nvSpPr>
            <p:cNvPr id="51" name="Rounded Rectangle 50"/>
            <p:cNvSpPr/>
            <p:nvPr/>
          </p:nvSpPr>
          <p:spPr>
            <a:xfrm>
              <a:off x="8539660" y="1757781"/>
              <a:ext cx="1405325" cy="392031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8565610" y="1780480"/>
              <a:ext cx="14332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SA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يوجد بين القطبين مادة </a:t>
              </a:r>
              <a:r>
                <a:rPr lang="ar-SA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كهرلية</a:t>
              </a:r>
              <a:r>
                <a:rPr lang="ar-SA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(الكتروليت)</a:t>
              </a:r>
              <a:endPara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3333497" y="4933642"/>
            <a:ext cx="5162550" cy="392031"/>
            <a:chOff x="8539660" y="1757781"/>
            <a:chExt cx="1459210" cy="392031"/>
          </a:xfrm>
        </p:grpSpPr>
        <p:sp>
          <p:nvSpPr>
            <p:cNvPr id="54" name="Rounded Rectangle 53"/>
            <p:cNvSpPr/>
            <p:nvPr/>
          </p:nvSpPr>
          <p:spPr>
            <a:xfrm>
              <a:off x="8539660" y="1757781"/>
              <a:ext cx="1405325" cy="392031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8565610" y="1780480"/>
              <a:ext cx="14332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SA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المادة الكهرلية تحتوي على </a:t>
              </a:r>
              <a:r>
                <a:rPr lang="ar-SA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أيونات</a:t>
              </a:r>
              <a:r>
                <a:rPr lang="ar-SA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تشكل وسطا ناقلا للكهرباء</a:t>
              </a:r>
              <a:endPara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3333497" y="5354514"/>
            <a:ext cx="5162550" cy="392031"/>
            <a:chOff x="8539660" y="1757781"/>
            <a:chExt cx="1459210" cy="392031"/>
          </a:xfrm>
        </p:grpSpPr>
        <p:sp>
          <p:nvSpPr>
            <p:cNvPr id="57" name="Rounded Rectangle 56"/>
            <p:cNvSpPr/>
            <p:nvPr/>
          </p:nvSpPr>
          <p:spPr>
            <a:xfrm>
              <a:off x="8539660" y="1757781"/>
              <a:ext cx="1405325" cy="392031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8565610" y="1780480"/>
              <a:ext cx="14332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SA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يحدث تفاعلات كيميائية في المادة الكهرلية تولد </a:t>
              </a:r>
              <a:r>
                <a:rPr lang="ar-SA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فرق جهد</a:t>
              </a:r>
              <a:endPara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pic>
        <p:nvPicPr>
          <p:cNvPr id="1026" name="Picture 2" descr="Batteries - Dry Cell Battery Manufacturer from Mumbai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45" b="2795"/>
          <a:stretch/>
        </p:blipFill>
        <p:spPr bwMode="auto">
          <a:xfrm>
            <a:off x="7393520" y="2254007"/>
            <a:ext cx="1309564" cy="1167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ead acid All products are discounted, Cheaper Than Retail Price, Free  Delivery &amp;amp; Returns OFF 68%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41" t="4980" r="3776" b="4785"/>
          <a:stretch/>
        </p:blipFill>
        <p:spPr bwMode="auto">
          <a:xfrm>
            <a:off x="2878352" y="2120657"/>
            <a:ext cx="1474320" cy="1440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1" name="Group 60"/>
          <p:cNvGrpSpPr/>
          <p:nvPr/>
        </p:nvGrpSpPr>
        <p:grpSpPr>
          <a:xfrm>
            <a:off x="3333497" y="5769244"/>
            <a:ext cx="5162550" cy="392031"/>
            <a:chOff x="8539660" y="1757781"/>
            <a:chExt cx="1459210" cy="392031"/>
          </a:xfrm>
        </p:grpSpPr>
        <p:sp>
          <p:nvSpPr>
            <p:cNvPr id="62" name="Rounded Rectangle 61"/>
            <p:cNvSpPr/>
            <p:nvPr/>
          </p:nvSpPr>
          <p:spPr>
            <a:xfrm>
              <a:off x="8539660" y="1757781"/>
              <a:ext cx="1405325" cy="392031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8565610" y="1780480"/>
              <a:ext cx="14332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SA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يوجد لكل عمود كهربائي </a:t>
              </a:r>
              <a:r>
                <a:rPr lang="ar-SA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مقاومة داخلية</a:t>
              </a:r>
              <a:endPara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18731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7729269" y="560873"/>
            <a:ext cx="2938732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</a:pPr>
            <a:r>
              <a:rPr lang="ar-S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الأعمدة الكهربائية</a:t>
            </a:r>
            <a:endParaRPr 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8064499" y="1278688"/>
            <a:ext cx="2507359" cy="541319"/>
            <a:chOff x="8539660" y="1757781"/>
            <a:chExt cx="1405325" cy="392031"/>
          </a:xfrm>
        </p:grpSpPr>
        <p:sp>
          <p:nvSpPr>
            <p:cNvPr id="19" name="Rounded Rectangle 18"/>
            <p:cNvSpPr/>
            <p:nvPr/>
          </p:nvSpPr>
          <p:spPr>
            <a:xfrm>
              <a:off x="8539660" y="1757781"/>
              <a:ext cx="1405325" cy="392031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565610" y="1808073"/>
              <a:ext cx="1379375" cy="312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SA" sz="22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الأعمدة الأولية (الجافة)</a:t>
              </a:r>
              <a:endParaRPr lang="en-US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6810375" y="2039084"/>
            <a:ext cx="35434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القطب السالب - المصعد (</a:t>
            </a:r>
            <a:r>
              <a:rPr lang="ar-SA" sz="2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الأنود</a:t>
            </a:r>
            <a:r>
              <a:rPr lang="ar-SA" sz="2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):</a:t>
            </a:r>
            <a:endParaRPr lang="en-US" sz="2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638801" y="2469971"/>
            <a:ext cx="47150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ar-SA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وعاء غلافه الخارجي من فلز الخارصين (</a:t>
            </a: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Zn</a:t>
            </a:r>
            <a:r>
              <a:rPr lang="ar-SA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ويغلف الوعاء من الداخل بعجينة رطبة من كلوريد الخارصين (</a:t>
            </a: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ZnCl</a:t>
            </a:r>
            <a:r>
              <a:rPr lang="en-US" sz="2200" b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ar-SA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وكلوريد الأمونيوم (</a:t>
            </a: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</a:t>
            </a:r>
            <a:r>
              <a:rPr lang="en-US" sz="2200" b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</a:t>
            </a:r>
            <a:r>
              <a:rPr lang="ar-SA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 </a:t>
            </a:r>
            <a:endParaRPr lang="en-US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810375" y="3680348"/>
            <a:ext cx="35434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القطب الموجب - المهبط (الكاثود):</a:t>
            </a:r>
            <a:endParaRPr lang="en-US" sz="2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724524" y="4111235"/>
            <a:ext cx="462928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ar-SA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عمود من الجرافيت (كربون) في وسط الخلية.</a:t>
            </a:r>
            <a:endParaRPr lang="en-US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2438466"/>
            <a:ext cx="1733550" cy="3067050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3399122" y="4753161"/>
            <a:ext cx="17178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SA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المصعد (</a:t>
            </a:r>
            <a:r>
              <a:rPr lang="ar-SA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الأنود</a:t>
            </a:r>
            <a:r>
              <a:rPr lang="ar-SA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algn="ctr" rtl="1"/>
            <a:r>
              <a:rPr lang="ar-SA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غطاء من الخارصين</a:t>
            </a:r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032097" y="5028871"/>
            <a:ext cx="624802" cy="0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V="1">
            <a:off x="2458562" y="2992464"/>
            <a:ext cx="1179287" cy="285401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3399122" y="2689657"/>
            <a:ext cx="17178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SA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المهبط (الكاثود)</a:t>
            </a:r>
          </a:p>
          <a:p>
            <a:pPr algn="ctr" rtl="1"/>
            <a:r>
              <a:rPr lang="ar-SA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عمود من الجرافيت</a:t>
            </a:r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65" name="Straight Arrow Connector 64"/>
          <p:cNvCxnSpPr/>
          <p:nvPr/>
        </p:nvCxnSpPr>
        <p:spPr>
          <a:xfrm flipV="1">
            <a:off x="2787343" y="3771583"/>
            <a:ext cx="850506" cy="181425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3399122" y="3529499"/>
            <a:ext cx="17178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SA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المادة الكهرلية</a:t>
            </a:r>
          </a:p>
          <a:p>
            <a:pPr algn="ctr" rtl="1"/>
            <a:r>
              <a:rPr lang="ar-SA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عجينة من 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</a:t>
            </a:r>
            <a:r>
              <a:rPr lang="en-US" sz="1600" b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 </a:t>
            </a:r>
            <a:r>
              <a:rPr lang="ar-SA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SA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MnO</a:t>
            </a:r>
            <a:r>
              <a:rPr lang="en-US" sz="1600" b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ar-SA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ومسحوق الجرافيت</a:t>
            </a:r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2276046" y="2107075"/>
            <a:ext cx="34375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3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endParaRPr lang="en-US" sz="3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285571" y="5060937"/>
            <a:ext cx="34375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SA" sz="3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endParaRPr lang="en-US" sz="3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8639175" y="4679223"/>
            <a:ext cx="17146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المادة الكهرلية:</a:t>
            </a:r>
            <a:endParaRPr lang="en-US" sz="2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5724524" y="5110110"/>
            <a:ext cx="462928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ar-SA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عجينة رطبة من ثاني أكسيد المنغنيز (</a:t>
            </a: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MnO</a:t>
            </a:r>
            <a:r>
              <a:rPr lang="en-US" sz="2200" b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ar-SA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وكلوريد الأمونيوم (</a:t>
            </a: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</a:t>
            </a:r>
            <a:r>
              <a:rPr lang="en-US" sz="2200" b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</a:t>
            </a:r>
            <a:r>
              <a:rPr lang="ar-SA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ومسحوق الجرافيت (كربون).</a:t>
            </a:r>
            <a:endParaRPr lang="en-US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05548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00"/>
                            </p:stCondLst>
                            <p:childTnLst>
                              <p:par>
                                <p:cTn id="7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5" grpId="0"/>
      <p:bldP spid="36" grpId="0"/>
      <p:bldP spid="37" grpId="0"/>
      <p:bldP spid="38" grpId="0"/>
      <p:bldP spid="40" grpId="0"/>
      <p:bldP spid="64" grpId="0"/>
      <p:bldP spid="66" grpId="0"/>
      <p:bldP spid="67" grpId="0"/>
      <p:bldP spid="68" grpId="0"/>
      <p:bldP spid="69" grpId="0"/>
      <p:bldP spid="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6555" y="1840811"/>
            <a:ext cx="2381250" cy="4362450"/>
          </a:xfrm>
          <a:prstGeom prst="rect">
            <a:avLst/>
          </a:prstGeom>
        </p:spPr>
      </p:pic>
      <p:sp>
        <p:nvSpPr>
          <p:cNvPr id="5" name="Title 3"/>
          <p:cNvSpPr txBox="1">
            <a:spLocks/>
          </p:cNvSpPr>
          <p:nvPr/>
        </p:nvSpPr>
        <p:spPr>
          <a:xfrm>
            <a:off x="7729269" y="560873"/>
            <a:ext cx="2938732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</a:pPr>
            <a:r>
              <a:rPr lang="ar-S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الأعمدة الكهربائية</a:t>
            </a:r>
            <a:endParaRPr 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7729269" y="1278687"/>
            <a:ext cx="2842589" cy="838884"/>
            <a:chOff x="8539660" y="1757781"/>
            <a:chExt cx="1405325" cy="607532"/>
          </a:xfrm>
        </p:grpSpPr>
        <p:sp>
          <p:nvSpPr>
            <p:cNvPr id="19" name="Rounded Rectangle 18"/>
            <p:cNvSpPr/>
            <p:nvPr/>
          </p:nvSpPr>
          <p:spPr>
            <a:xfrm>
              <a:off x="8539660" y="1757781"/>
              <a:ext cx="1405325" cy="392031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565610" y="1808073"/>
              <a:ext cx="1379375" cy="5572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SA" sz="22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الأعمدة الثانوية (المراكم)</a:t>
              </a:r>
              <a:endParaRPr lang="en-US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1429268" y="2916888"/>
            <a:ext cx="322882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القطب السالب - المصعد (</a:t>
            </a:r>
            <a:r>
              <a:rPr lang="ar-SA" sz="2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الأنود</a:t>
            </a:r>
            <a:r>
              <a:rPr lang="ar-SA" sz="2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):</a:t>
            </a:r>
            <a:endParaRPr lang="en-US" sz="2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947295" y="2658858"/>
            <a:ext cx="348628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القطب الموجب - المهبط (الكاثود):</a:t>
            </a:r>
            <a:endParaRPr lang="en-US" sz="2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804492" y="3086929"/>
            <a:ext cx="26988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endParaRPr lang="ar-SA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rtl="1"/>
            <a:r>
              <a:rPr lang="ar-SA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مجموعة من ألواح الرصاص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SA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US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Pb</a:t>
            </a:r>
            <a:r>
              <a:rPr lang="ar-SA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220035" y="3515319"/>
            <a:ext cx="1004749" cy="312771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V="1">
            <a:off x="5866925" y="3314894"/>
            <a:ext cx="1603749" cy="456084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7470674" y="3087372"/>
            <a:ext cx="28298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SA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مجموعة من ألواح ثاني أكسيد الرصاص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SA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PbO</a:t>
            </a:r>
            <a:r>
              <a:rPr lang="en-US" sz="1600" b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ar-SA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65" name="Straight Arrow Connector 64"/>
          <p:cNvCxnSpPr/>
          <p:nvPr/>
        </p:nvCxnSpPr>
        <p:spPr>
          <a:xfrm>
            <a:off x="6204635" y="5390288"/>
            <a:ext cx="961175" cy="1"/>
          </a:xfrm>
          <a:prstGeom prst="straightConnector1">
            <a:avLst/>
          </a:prstGeom>
          <a:ln w="1905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7167805" y="5390288"/>
            <a:ext cx="17178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SA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محلول حمض الكبريتيك </a:t>
            </a:r>
            <a:r>
              <a:rPr lang="ar-SA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</a:t>
            </a:r>
            <a:r>
              <a:rPr lang="en-US" sz="1600" b="1" i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</a:t>
            </a:r>
            <a:r>
              <a:rPr lang="en-US" sz="1600" b="1" i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ar-SA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1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035998" y="5045236"/>
            <a:ext cx="17146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المادة الكهرلية:</a:t>
            </a:r>
            <a:endParaRPr lang="en-US" sz="2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204635" y="1733006"/>
            <a:ext cx="34375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3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endParaRPr lang="en-US" sz="3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695046" y="2303377"/>
            <a:ext cx="34375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SA" sz="3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endParaRPr lang="en-US" sz="3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02494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5" grpId="0"/>
      <p:bldP spid="37" grpId="0"/>
      <p:bldP spid="40" grpId="0"/>
      <p:bldP spid="64" grpId="0"/>
      <p:bldP spid="66" grpId="0"/>
      <p:bldP spid="21" grpId="0"/>
      <p:bldP spid="29" grpId="0"/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7729269" y="560873"/>
            <a:ext cx="2938732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</a:pPr>
            <a:r>
              <a:rPr lang="ar-SA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الأعمدة الكهربائية</a:t>
            </a:r>
            <a:endParaRPr 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4225865" y="1379493"/>
            <a:ext cx="3778370" cy="4987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</a:pPr>
            <a:r>
              <a:rPr lang="ar-SA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+mn-cs"/>
              </a:rPr>
              <a:t>مقارنة بين الأعمدة الأولية والأعمدة الثانوية</a:t>
            </a:r>
            <a:endParaRPr lang="en-US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 rot="16200000">
            <a:off x="9745240" y="2770834"/>
            <a:ext cx="1148591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SA" b="1" dirty="0" smtClean="0">
                <a:solidFill>
                  <a:srgbClr val="0070C0"/>
                </a:solidFill>
              </a:rPr>
              <a:t>التركيب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01714" y="2379959"/>
            <a:ext cx="3046481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 rtl="1"/>
            <a:r>
              <a:rPr lang="ar-SA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غطاء من الخارصين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14525" y="2379959"/>
            <a:ext cx="3073340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 rtl="1"/>
            <a:r>
              <a:rPr lang="ar-SA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الواح من الرصاص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8558711" y="1956379"/>
            <a:ext cx="1984403" cy="403569"/>
            <a:chOff x="8539661" y="1757781"/>
            <a:chExt cx="1984403" cy="403569"/>
          </a:xfrm>
        </p:grpSpPr>
        <p:sp>
          <p:nvSpPr>
            <p:cNvPr id="12" name="Rounded Rectangle 11"/>
            <p:cNvSpPr/>
            <p:nvPr/>
          </p:nvSpPr>
          <p:spPr>
            <a:xfrm>
              <a:off x="8539661" y="1757781"/>
              <a:ext cx="1984403" cy="392031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685575" y="1792018"/>
              <a:ext cx="17522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SA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وجه المقارنة</a:t>
              </a:r>
              <a:endPara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203280" y="1962148"/>
            <a:ext cx="3200400" cy="392031"/>
            <a:chOff x="8539660" y="1757781"/>
            <a:chExt cx="2011680" cy="392031"/>
          </a:xfrm>
        </p:grpSpPr>
        <p:sp>
          <p:nvSpPr>
            <p:cNvPr id="19" name="Rounded Rectangle 18"/>
            <p:cNvSpPr/>
            <p:nvPr/>
          </p:nvSpPr>
          <p:spPr>
            <a:xfrm>
              <a:off x="8539660" y="1757781"/>
              <a:ext cx="2011680" cy="392031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565610" y="1780480"/>
              <a:ext cx="19857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SA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الأعمدة الأولية (الجافة)</a:t>
              </a:r>
              <a:endPara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847850" y="1962148"/>
            <a:ext cx="3200400" cy="392031"/>
            <a:chOff x="8382784" y="1757781"/>
            <a:chExt cx="2168556" cy="392031"/>
          </a:xfrm>
        </p:grpSpPr>
        <p:sp>
          <p:nvSpPr>
            <p:cNvPr id="22" name="Rounded Rectangle 21"/>
            <p:cNvSpPr/>
            <p:nvPr/>
          </p:nvSpPr>
          <p:spPr>
            <a:xfrm>
              <a:off x="8382784" y="1757781"/>
              <a:ext cx="2168556" cy="392031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8382784" y="1780480"/>
              <a:ext cx="21685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SA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الأعمدة الثانوية (المراكم)</a:t>
              </a:r>
              <a:endPara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8660378" y="2379959"/>
            <a:ext cx="1474491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 rtl="1"/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المصعد (-)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301714" y="2770547"/>
            <a:ext cx="3046481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 rtl="1"/>
            <a:r>
              <a:rPr lang="ar-SA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عمود من الجرافيت (الكربون)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914525" y="2770547"/>
            <a:ext cx="3073340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 rtl="1"/>
            <a:r>
              <a:rPr lang="ar-SA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الواح من ثاني أكسيد الرصاص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660378" y="2770547"/>
            <a:ext cx="1474491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 rtl="1"/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المهبط (+)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301714" y="3160464"/>
            <a:ext cx="3046481" cy="640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 rtl="1"/>
            <a:r>
              <a:rPr lang="ar-SA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خليط من كلوريد الأمونيوم وكلوريد الخارصين وثاني أكسيد المنغنيز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914525" y="3160464"/>
            <a:ext cx="3073340" cy="640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 rtl="1"/>
            <a:r>
              <a:rPr lang="ar-SA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حمض الكبريتيك</a:t>
            </a:r>
          </a:p>
          <a:p>
            <a:pPr algn="ctr" rtl="1"/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</a:t>
            </a:r>
            <a:r>
              <a:rPr lang="en-US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</a:t>
            </a:r>
            <a:r>
              <a:rPr lang="en-US" b="1" baseline="-25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en-US" b="1" baseline="-25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660378" y="3160464"/>
            <a:ext cx="1474491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 rtl="1"/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المادة الكهرلية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01714" y="3959880"/>
            <a:ext cx="3046481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 rtl="1"/>
            <a:r>
              <a:rPr lang="ar-SA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غير قابلة لإعادة الشحن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914525" y="3959880"/>
            <a:ext cx="3073340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 rtl="1"/>
            <a:r>
              <a:rPr lang="ar-SA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قابلة لإعادة الشحن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660378" y="3959880"/>
            <a:ext cx="184382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 rtl="1"/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إمكانية إعادة الشحن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301714" y="4365712"/>
            <a:ext cx="3046481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 rtl="1"/>
            <a:r>
              <a:rPr lang="ar-SA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تتحول الطاقة الكيميائية إلى كهربائية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914525" y="4365712"/>
            <a:ext cx="3073340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 rtl="1"/>
            <a:r>
              <a:rPr lang="ar-SA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تتحول الطاقة الكيميائية إلى كهربائية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660378" y="4365712"/>
            <a:ext cx="184382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 rtl="1"/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تحولات الطاقة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305761" y="4771544"/>
            <a:ext cx="3046481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 rtl="1"/>
            <a:r>
              <a:rPr lang="ar-SA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صغيرة نسبيًا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918572" y="4771544"/>
            <a:ext cx="3073340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 rtl="1"/>
            <a:r>
              <a:rPr lang="ar-SA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كبيرة نسبيًا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8664425" y="4771544"/>
            <a:ext cx="184382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 rtl="1"/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شدة التيار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65570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4" grpId="0" animBg="1"/>
      <p:bldP spid="15" grpId="0" animBg="1"/>
      <p:bldP spid="16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8" grpId="0" animBg="1"/>
      <p:bldP spid="39" grpId="0" animBg="1"/>
      <p:bldP spid="4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1610</TotalTime>
  <Words>308</Words>
  <Application>Microsoft Office PowerPoint</Application>
  <PresentationFormat>Widescreen</PresentationFormat>
  <Paragraphs>65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Anan Barghouthy</dc:creator>
  <cp:lastModifiedBy>Hamdan</cp:lastModifiedBy>
  <cp:revision>258</cp:revision>
  <dcterms:created xsi:type="dcterms:W3CDTF">2021-07-13T08:18:26Z</dcterms:created>
  <dcterms:modified xsi:type="dcterms:W3CDTF">2022-08-18T11:30:16Z</dcterms:modified>
</cp:coreProperties>
</file>