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76" r:id="rId4"/>
    <p:sldId id="258" r:id="rId5"/>
    <p:sldId id="268" r:id="rId6"/>
    <p:sldId id="261" r:id="rId7"/>
    <p:sldId id="259" r:id="rId8"/>
    <p:sldId id="274" r:id="rId9"/>
    <p:sldId id="260" r:id="rId10"/>
    <p:sldId id="262" r:id="rId11"/>
    <p:sldId id="273" r:id="rId12"/>
    <p:sldId id="263" r:id="rId13"/>
    <p:sldId id="272" r:id="rId14"/>
    <p:sldId id="264" r:id="rId15"/>
    <p:sldId id="270" r:id="rId16"/>
    <p:sldId id="265" r:id="rId17"/>
    <p:sldId id="267" r:id="rId18"/>
    <p:sldId id="2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FB01C-6CC5-4FD3-AB5F-4E673AF93BBF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A950E-18EE-48D0-9DDF-54A4634EA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0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A950E-18EE-48D0-9DDF-54A4634EA5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0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A950E-18EE-48D0-9DDF-54A4634EA59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61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0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0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0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2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6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7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4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9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4E0CA16-AAB5-4765-B256-68AF61773B24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A84089A-E844-49FC-A148-F3D200D398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95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004" y="840613"/>
            <a:ext cx="10993549" cy="1475013"/>
          </a:xfrm>
        </p:spPr>
        <p:txBody>
          <a:bodyPr>
            <a:noAutofit/>
          </a:bodyPr>
          <a:lstStyle/>
          <a:p>
            <a:pPr algn="ctr"/>
            <a:r>
              <a:rPr lang="ar-SA" sz="2800" b="1" dirty="0">
                <a:latin typeface="Tajawal" panose="00000500000000000000" pitchFamily="2" charset="-78"/>
                <a:cs typeface="Tajawal" panose="00000500000000000000" pitchFamily="2" charset="-78"/>
              </a:rPr>
              <a:t>المقاومة المكافئة للمقاومات الموصولة على التوالي </a:t>
            </a:r>
            <a:r>
              <a:rPr lang="ar-SA" sz="2800" b="1" dirty="0" smtClean="0">
                <a:latin typeface="Tajawal" panose="00000500000000000000" pitchFamily="2" charset="-78"/>
                <a:cs typeface="Tajawal" panose="00000500000000000000" pitchFamily="2" charset="-78"/>
              </a:rPr>
              <a:t>والتوازي</a:t>
            </a:r>
            <a:br>
              <a:rPr lang="ar-SA" sz="2800" b="1" dirty="0" smtClean="0"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SA" sz="2800" b="1" dirty="0" smtClean="0">
                <a:latin typeface="Tajawal" panose="00000500000000000000" pitchFamily="2" charset="-78"/>
                <a:cs typeface="Tajawal" panose="00000500000000000000" pitchFamily="2" charset="-78"/>
              </a:rPr>
              <a:t>مسائل</a:t>
            </a:r>
            <a:endParaRPr lang="en-US" sz="28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785" y="3051209"/>
            <a:ext cx="3354403" cy="335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18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869565" y="760502"/>
            <a:ext cx="107980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مسألة 4: تحتوي دارة كهربائية على مقاومة 4.0 </a:t>
            </a:r>
            <a:r>
              <a:rPr lang="el-GR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 </a:t>
            </a:r>
            <a:r>
              <a:rPr lang="ar-SA" altLang="en-US" sz="2400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ومقاومة 8.0</a:t>
            </a:r>
            <a:r>
              <a:rPr lang="el-GR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 </a:t>
            </a:r>
            <a:r>
              <a:rPr lang="ar-SA" altLang="en-US" sz="2400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ربطتا على التوالي ببطارية 6.0 فولت كما في الشكل. ما شدة التيار المار في البطارية؟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3830" y="2039946"/>
            <a:ext cx="3750733" cy="3098799"/>
            <a:chOff x="0" y="0"/>
            <a:chExt cx="2160905" cy="1670892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225632"/>
              <a:ext cx="2160905" cy="1445260"/>
              <a:chOff x="0" y="0"/>
              <a:chExt cx="2160905" cy="1445260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160905" cy="144526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1" name="Group 10"/>
              <p:cNvGrpSpPr/>
              <p:nvPr/>
            </p:nvGrpSpPr>
            <p:grpSpPr>
              <a:xfrm>
                <a:off x="1199408" y="1288473"/>
                <a:ext cx="670558" cy="136529"/>
                <a:chOff x="0" y="0"/>
                <a:chExt cx="784226" cy="169548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/>
              <p:cNvGrpSpPr/>
              <p:nvPr/>
            </p:nvGrpSpPr>
            <p:grpSpPr>
              <a:xfrm>
                <a:off x="285008" y="1288473"/>
                <a:ext cx="670558" cy="136529"/>
                <a:chOff x="0" y="0"/>
                <a:chExt cx="784226" cy="169548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" name="Text Box 390"/>
            <p:cNvSpPr txBox="1"/>
            <p:nvPr/>
          </p:nvSpPr>
          <p:spPr>
            <a:xfrm>
              <a:off x="682831" y="0"/>
              <a:ext cx="753638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 فولت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427"/>
            <p:cNvSpPr txBox="1"/>
            <p:nvPr/>
          </p:nvSpPr>
          <p:spPr>
            <a:xfrm>
              <a:off x="1157844" y="1211283"/>
              <a:ext cx="753638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8.0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428"/>
            <p:cNvSpPr txBox="1"/>
            <p:nvPr/>
          </p:nvSpPr>
          <p:spPr>
            <a:xfrm>
              <a:off x="251187" y="1220404"/>
              <a:ext cx="753638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4.0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5113866" y="2796565"/>
            <a:ext cx="6096000" cy="1585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0.50 أمبير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0.75 أمبير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1.5 أمبير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2.0 أمبير</a:t>
            </a:r>
            <a:endParaRPr lang="en-US" sz="1400" dirty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548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443" y="490400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02568" y="2454442"/>
                <a:ext cx="8912994" cy="3839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أولاً: نجد المقاومة المكافئة</a:t>
                </a: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م مكافئة = 4 + 8 = 12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l-GR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Ω</a:t>
                </a:r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ثانياً: نجد شدة التيار المار في الدارة</a:t>
                </a:r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شدة </a:t>
                </a:r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التيار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المار=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الكهربائي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الجهد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فرق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المكافئة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م</m:t>
                        </m:r>
                      </m:den>
                    </m:f>
                  </m:oMath>
                </a14:m>
                <a:endParaRPr lang="en-US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0.</a:t>
                </a:r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أمبير</a:t>
                </a:r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alt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568" y="2454442"/>
                <a:ext cx="8912994" cy="3839128"/>
              </a:xfrm>
              <a:prstGeom prst="rect">
                <a:avLst/>
              </a:prstGeom>
              <a:blipFill rotWithShape="0">
                <a:blip r:embed="rId2"/>
                <a:stretch>
                  <a:fillRect t="-954" r="-684" b="-2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861884" y="5824456"/>
            <a:ext cx="193674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الإجابة: </a:t>
            </a:r>
            <a:r>
              <a:rPr lang="ar-SA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(0.5 أمبير)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79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911898" y="721371"/>
            <a:ext cx="107980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مسألة 5: في الشكل، مقاومة 3.0 </a:t>
            </a:r>
            <a:r>
              <a:rPr lang="el-GR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 </a:t>
            </a:r>
            <a:r>
              <a:rPr lang="ar-SA" altLang="en-US" sz="2400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ومقاومة 6.0 </a:t>
            </a:r>
            <a:r>
              <a:rPr lang="el-GR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 </a:t>
            </a:r>
            <a:r>
              <a:rPr lang="ar-SA" altLang="en-US" sz="2400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متصلتان على التوازي. ما قيمة المقاومة المكافئة لهذه المقاومات؟</a:t>
            </a: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 smtClean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 smtClean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81777" y="2414270"/>
            <a:ext cx="4093421" cy="2343997"/>
            <a:chOff x="0" y="0"/>
            <a:chExt cx="2701290" cy="1513634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231569"/>
              <a:ext cx="2701290" cy="1282065"/>
              <a:chOff x="0" y="0"/>
              <a:chExt cx="2701290" cy="1282065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701290" cy="1282065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1" name="Group 10"/>
              <p:cNvGrpSpPr/>
              <p:nvPr/>
            </p:nvGrpSpPr>
            <p:grpSpPr>
              <a:xfrm>
                <a:off x="961902" y="65314"/>
                <a:ext cx="670560" cy="136525"/>
                <a:chOff x="0" y="0"/>
                <a:chExt cx="784226" cy="169548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103266" y="3096"/>
                  <a:ext cx="38259" cy="7810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222568" y="3097"/>
                  <a:ext cx="86517" cy="163353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389256" y="3097"/>
                  <a:ext cx="86517" cy="163353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555944" y="3097"/>
                  <a:ext cx="86517" cy="163353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477242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 flipV="1">
                  <a:off x="644801" y="7146"/>
                  <a:ext cx="38259" cy="7810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/>
              <p:cNvGrpSpPr/>
              <p:nvPr/>
            </p:nvGrpSpPr>
            <p:grpSpPr>
              <a:xfrm>
                <a:off x="973777" y="997527"/>
                <a:ext cx="670560" cy="136525"/>
                <a:chOff x="0" y="0"/>
                <a:chExt cx="784226" cy="169548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103266" y="3096"/>
                  <a:ext cx="38259" cy="7810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flipV="1">
                  <a:off x="222568" y="3097"/>
                  <a:ext cx="86517" cy="163353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389256" y="3097"/>
                  <a:ext cx="86517" cy="163353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555944" y="3097"/>
                  <a:ext cx="86517" cy="163353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477242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644801" y="7146"/>
                  <a:ext cx="38259" cy="7810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" name="Text Box 429"/>
            <p:cNvSpPr txBox="1"/>
            <p:nvPr/>
          </p:nvSpPr>
          <p:spPr>
            <a:xfrm>
              <a:off x="938151" y="0"/>
              <a:ext cx="753638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3.0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455"/>
            <p:cNvSpPr txBox="1"/>
            <p:nvPr/>
          </p:nvSpPr>
          <p:spPr>
            <a:xfrm>
              <a:off x="955964" y="902525"/>
              <a:ext cx="753638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6.0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5018448" y="2470015"/>
            <a:ext cx="6096000" cy="1585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أقل من 3.0 </a:t>
            </a:r>
            <a:r>
              <a:rPr lang="en-US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 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3.0 </a:t>
            </a:r>
            <a:r>
              <a:rPr lang="en-US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4.5 </a:t>
            </a:r>
            <a:r>
              <a:rPr lang="en-US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en-US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أكثر من 6.0 </a:t>
            </a:r>
            <a:r>
              <a:rPr lang="en-US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</a:t>
            </a:r>
            <a:endParaRPr lang="en-US" sz="1400" dirty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751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443" y="490400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60320" y="1886552"/>
                <a:ext cx="8912994" cy="4088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algn="r" rtl="1"/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ar-SA" sz="2000" dirty="0"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m:t>م مكافئة</m:t>
                        </m:r>
                        <m:r>
                          <a:rPr lang="ar-SA" sz="2000" b="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ar-SA" sz="200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ar-SA" sz="2000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1</m:t>
                            </m:r>
                          </m:e>
                          <m:sup>
                            <m:r>
                              <a:rPr lang="ar-SA" sz="2000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م</m:t>
                            </m:r>
                          </m:sup>
                        </m:sSup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ar-SA" sz="2000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ar-SA" sz="2000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ar-SA" sz="2000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م</m:t>
                            </m:r>
                          </m:sup>
                        </m:sSup>
                      </m:den>
                    </m:f>
                  </m:oMath>
                </a14:m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نوحّد المقاومات</a:t>
                </a:r>
              </a:p>
              <a:p>
                <a:pPr algn="r" rtl="1"/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</a:t>
                </a:r>
              </a:p>
              <a:p>
                <a:pPr algn="r" rtl="1"/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ar-SA" sz="2000" dirty="0"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m:t>م مكافئة</m:t>
                        </m:r>
                        <m:r>
                          <a:rPr lang="ar-SA" sz="2000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م مكافئة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6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= 2 أوم</a:t>
                </a:r>
                <a:endParaRPr lang="ar-SA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20" y="1886552"/>
                <a:ext cx="8912994" cy="4088555"/>
              </a:xfrm>
              <a:prstGeom prst="rect">
                <a:avLst/>
              </a:prstGeom>
              <a:blipFill rotWithShape="0">
                <a:blip r:embed="rId2"/>
                <a:stretch>
                  <a:fillRect t="-745" r="-684"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92126" y="5824456"/>
            <a:ext cx="260650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الإجابة: (أقل من 3.0 </a:t>
            </a:r>
            <a:r>
              <a:rPr lang="el-GR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Ω</a:t>
            </a:r>
            <a:r>
              <a:rPr lang="ar-SA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50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869565" y="760502"/>
            <a:ext cx="107980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فكّر!! دارة كهربائية تحتوي على مقاومة 10 أوم ومقاومة 20 أوم متصلتان على التوالي كما في الشكل. ما قراءة الفولتميتر؟؟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011333" y="2432260"/>
            <a:ext cx="4331970" cy="3164205"/>
            <a:chOff x="0" y="0"/>
            <a:chExt cx="2974356" cy="1858010"/>
          </a:xfrm>
        </p:grpSpPr>
        <p:grpSp>
          <p:nvGrpSpPr>
            <p:cNvPr id="6" name="Group 5"/>
            <p:cNvGrpSpPr/>
            <p:nvPr/>
          </p:nvGrpSpPr>
          <p:grpSpPr>
            <a:xfrm>
              <a:off x="694706" y="0"/>
              <a:ext cx="2279650" cy="1858010"/>
              <a:chOff x="0" y="0"/>
              <a:chExt cx="2279650" cy="1858010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279650" cy="185801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1" name="Group 10"/>
              <p:cNvGrpSpPr/>
              <p:nvPr/>
            </p:nvGrpSpPr>
            <p:grpSpPr>
              <a:xfrm rot="16200000">
                <a:off x="798606" y="472055"/>
                <a:ext cx="611505" cy="71735"/>
                <a:chOff x="0" y="0"/>
                <a:chExt cx="784226" cy="169548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/>
              <p:cNvGrpSpPr/>
              <p:nvPr/>
            </p:nvGrpSpPr>
            <p:grpSpPr>
              <a:xfrm rot="16200000">
                <a:off x="798606" y="1303327"/>
                <a:ext cx="611505" cy="71735"/>
                <a:chOff x="0" y="0"/>
                <a:chExt cx="784226" cy="169548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" name="Text Box 472"/>
            <p:cNvSpPr txBox="1"/>
            <p:nvPr/>
          </p:nvSpPr>
          <p:spPr>
            <a:xfrm>
              <a:off x="1229096" y="314696"/>
              <a:ext cx="599704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10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474"/>
            <p:cNvSpPr txBox="1"/>
            <p:nvPr/>
          </p:nvSpPr>
          <p:spPr>
            <a:xfrm>
              <a:off x="1229096" y="1187533"/>
              <a:ext cx="599704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20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475"/>
            <p:cNvSpPr txBox="1"/>
            <p:nvPr/>
          </p:nvSpPr>
          <p:spPr>
            <a:xfrm>
              <a:off x="0" y="730333"/>
              <a:ext cx="711629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12 فولت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60" y="2315512"/>
            <a:ext cx="4335439" cy="435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07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443" y="490400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02568" y="2454442"/>
                <a:ext cx="8912994" cy="3841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أولاً: نجد المقاومة المكافئة</a:t>
                </a: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م مكافئة = 10 + 20 =30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l-GR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Ω</a:t>
                </a:r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ثانياً: نجد شدة التيار المار في الدارة</a:t>
                </a:r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شدة التيار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المار=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الكهربائي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الجهد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فرق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المكافئة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ar-SA" sz="2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م</m:t>
                        </m:r>
                      </m:den>
                    </m:f>
                  </m:oMath>
                </a14:m>
                <a:endParaRPr lang="en-US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0.4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أمبير</a:t>
                </a:r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alt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قراءة الفولتميتر= فرق </a:t>
                </a:r>
                <a:r>
                  <a:rPr lang="ar-SA" alt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الجهد بين طرفيّ المقاومة </a:t>
                </a:r>
                <a:r>
                  <a:rPr lang="ar-SA" alt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20 أوم </a:t>
                </a:r>
              </a:p>
              <a:p>
                <a:pPr algn="r" rtl="1"/>
                <a:r>
                  <a:rPr lang="ar-SA" alt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alt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                  = المقاومة × شدة التيار</a:t>
                </a:r>
              </a:p>
              <a:p>
                <a:pPr algn="r" rtl="1"/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= 20 × 0.4 = 8 فولت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568" y="2454442"/>
                <a:ext cx="8912994" cy="3841052"/>
              </a:xfrm>
              <a:prstGeom prst="rect">
                <a:avLst/>
              </a:prstGeom>
              <a:blipFill rotWithShape="0">
                <a:blip r:embed="rId2"/>
                <a:stretch>
                  <a:fillRect t="-952" r="-684" b="-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852631" y="773772"/>
            <a:ext cx="1079806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مسألة </a:t>
            </a:r>
            <a:r>
              <a:rPr lang="ar-SA" altLang="en-US" sz="2400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6</a:t>
            </a: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: ثلاثة مقاومات مربوطة على التوالي في دارة كهربائية تحتوي على مصدر جهد 6.0 فولت. ما هو فرق الجهد بين طرفيّ المقاومة 3.0 </a:t>
            </a:r>
            <a:r>
              <a:rPr lang="el-GR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Ω؟</a:t>
            </a: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 smtClean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 smtClean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 smtClean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52631" y="1995395"/>
            <a:ext cx="4284980" cy="2933277"/>
            <a:chOff x="0" y="0"/>
            <a:chExt cx="2880360" cy="1531828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207819"/>
              <a:ext cx="2880360" cy="1096010"/>
              <a:chOff x="0" y="0"/>
              <a:chExt cx="2825115" cy="1096010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825115" cy="109601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2" name="Group 11"/>
              <p:cNvGrpSpPr/>
              <p:nvPr/>
            </p:nvGrpSpPr>
            <p:grpSpPr>
              <a:xfrm>
                <a:off x="1905990" y="938150"/>
                <a:ext cx="683996" cy="107959"/>
                <a:chOff x="0" y="0"/>
                <a:chExt cx="784226" cy="169548"/>
              </a:xfrm>
            </p:grpSpPr>
            <p:cxnSp>
              <p:nvCxnSpPr>
                <p:cNvPr id="35" name="Straight Connector 3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/>
              <p:cNvGrpSpPr/>
              <p:nvPr/>
            </p:nvGrpSpPr>
            <p:grpSpPr>
              <a:xfrm>
                <a:off x="1092530" y="938150"/>
                <a:ext cx="683996" cy="107959"/>
                <a:chOff x="0" y="0"/>
                <a:chExt cx="784226" cy="169548"/>
              </a:xfrm>
            </p:grpSpPr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279070" y="938150"/>
                <a:ext cx="683996" cy="107959"/>
                <a:chOff x="0" y="0"/>
                <a:chExt cx="784226" cy="169548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" name="Text Box 524"/>
            <p:cNvSpPr txBox="1"/>
            <p:nvPr/>
          </p:nvSpPr>
          <p:spPr>
            <a:xfrm>
              <a:off x="1045029" y="0"/>
              <a:ext cx="730332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 فولت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526"/>
            <p:cNvSpPr txBox="1"/>
            <p:nvPr/>
          </p:nvSpPr>
          <p:spPr>
            <a:xfrm>
              <a:off x="350322" y="1217221"/>
              <a:ext cx="599701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527"/>
            <p:cNvSpPr txBox="1"/>
            <p:nvPr/>
          </p:nvSpPr>
          <p:spPr>
            <a:xfrm>
              <a:off x="1223158" y="1217221"/>
              <a:ext cx="599701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529"/>
            <p:cNvSpPr txBox="1"/>
            <p:nvPr/>
          </p:nvSpPr>
          <p:spPr>
            <a:xfrm>
              <a:off x="2084119" y="1217221"/>
              <a:ext cx="599701" cy="3146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5359400" y="2625740"/>
            <a:ext cx="6096000" cy="1585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0.67 فولت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1.5 فولت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2.0 فولت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6.0 فولت</a:t>
            </a:r>
            <a:endParaRPr lang="en-US" sz="1400" dirty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207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443" y="490400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02568" y="2454442"/>
                <a:ext cx="8912994" cy="2920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م مكافئة = 5 + 4+ 3 =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12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l-GR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Ω</a:t>
                </a:r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شدة التيار المار=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الكهربائي</m:t>
                        </m:r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الجهد</m:t>
                        </m:r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فرق</m:t>
                        </m:r>
                      </m:num>
                      <m:den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مكافئة</m:t>
                        </m:r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SA" sz="2000" i="1">
                            <a:latin typeface="Cambria Math" panose="02040503050406030204" pitchFamily="18" charset="0"/>
                          </a:rPr>
                          <m:t>م</m:t>
                        </m:r>
                      </m:den>
                    </m:f>
                  </m:oMath>
                </a14:m>
                <a:endParaRPr lang="en-US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ar-SA" sz="2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0.5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أمبير</a:t>
                </a:r>
                <a:endPara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endParaRPr lang="ar-SA" sz="2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ar-SA" alt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فرق </a:t>
                </a:r>
                <a:r>
                  <a:rPr lang="ar-SA" alt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الجهد بين طرفيّ المقاومة </a:t>
                </a:r>
                <a:r>
                  <a:rPr lang="ar-SA" alt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3 أوم = المقاومة × شدة التيار</a:t>
                </a:r>
              </a:p>
              <a:p>
                <a:pPr algn="r" rtl="1"/>
                <a:r>
                  <a:rPr lang="ar-SA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SA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= 3 × 0.5 = 1.5 فولت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568" y="2454442"/>
                <a:ext cx="8912994" cy="2920543"/>
              </a:xfrm>
              <a:prstGeom prst="rect">
                <a:avLst/>
              </a:prstGeom>
              <a:blipFill rotWithShape="0">
                <a:blip r:embed="rId3"/>
                <a:stretch>
                  <a:fillRect t="-1253" r="-684" b="-2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92126" y="5824456"/>
            <a:ext cx="260650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الإجابة: </a:t>
            </a:r>
            <a:r>
              <a:rPr lang="ar-SA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(1.5 فولت)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72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448733" y="760502"/>
            <a:ext cx="112188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فكّر!! تحتوي دارة كهربائية على ثلاثة أجهزة أميتر لقياس شدة التيار في أجزاء مختلفة من الدارة المبينة في الشكل. يبيّن في الشكل قراءات شدة التيار في الأجهزة.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68432" y="2112546"/>
            <a:ext cx="4224655" cy="3409844"/>
            <a:chOff x="0" y="0"/>
            <a:chExt cx="2607318" cy="1976871"/>
          </a:xfrm>
        </p:grpSpPr>
        <p:grpSp>
          <p:nvGrpSpPr>
            <p:cNvPr id="6" name="Group 5"/>
            <p:cNvGrpSpPr/>
            <p:nvPr/>
          </p:nvGrpSpPr>
          <p:grpSpPr>
            <a:xfrm>
              <a:off x="118753" y="0"/>
              <a:ext cx="2488565" cy="1751330"/>
              <a:chOff x="0" y="0"/>
              <a:chExt cx="2488565" cy="1751330"/>
            </a:xfrm>
          </p:grpSpPr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488565" cy="175133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3" name="Group 12"/>
              <p:cNvGrpSpPr/>
              <p:nvPr/>
            </p:nvGrpSpPr>
            <p:grpSpPr>
              <a:xfrm>
                <a:off x="1312223" y="771897"/>
                <a:ext cx="683896" cy="107959"/>
                <a:chOff x="0" y="0"/>
                <a:chExt cx="784226" cy="169548"/>
              </a:xfrm>
            </p:grpSpPr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1264722" y="1525980"/>
                <a:ext cx="683896" cy="107959"/>
                <a:chOff x="0" y="0"/>
                <a:chExt cx="784226" cy="169548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" name="Text Box 544"/>
            <p:cNvSpPr txBox="1"/>
            <p:nvPr/>
          </p:nvSpPr>
          <p:spPr>
            <a:xfrm>
              <a:off x="783771" y="439387"/>
              <a:ext cx="730250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2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3.0 أمبير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548"/>
            <p:cNvSpPr txBox="1"/>
            <p:nvPr/>
          </p:nvSpPr>
          <p:spPr>
            <a:xfrm>
              <a:off x="0" y="1359725"/>
              <a:ext cx="730250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2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2.0 أمبير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549"/>
            <p:cNvSpPr txBox="1"/>
            <p:nvPr/>
          </p:nvSpPr>
          <p:spPr>
            <a:xfrm>
              <a:off x="760021" y="1662546"/>
              <a:ext cx="730250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2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1.5 أمبير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551"/>
            <p:cNvSpPr txBox="1"/>
            <p:nvPr/>
          </p:nvSpPr>
          <p:spPr>
            <a:xfrm>
              <a:off x="1365662" y="849086"/>
              <a:ext cx="730250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2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18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 Box 552"/>
            <p:cNvSpPr txBox="1"/>
            <p:nvPr/>
          </p:nvSpPr>
          <p:spPr>
            <a:xfrm>
              <a:off x="1371600" y="1282535"/>
              <a:ext cx="730250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2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 أوم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287434" y="2043870"/>
            <a:ext cx="7641375" cy="2280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  <a:tabLst>
                <a:tab pos="542925" algn="r"/>
              </a:tabLst>
            </a:pPr>
            <a:r>
              <a:rPr lang="ar-SA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كيف تستطيع تحديد أن أحد هذه الأجهزة يجب أن يكون معطلاً؟</a:t>
            </a:r>
            <a:endParaRPr lang="en-US" sz="1400" b="1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يجب أن تقرأ أجهزة الأميتر الثلاثة قيم متساوية.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يجب أن يسلك جميع التيار الطريق الأسهل من خلال المقاومة 6 أوم. 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en-US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يجب أن تكون شدة التيار المار في البطارية مساويًا لمجموع شدة التيارات في المقاومتين. </a:t>
            </a:r>
            <a:endParaRPr lang="en-US" sz="1400" dirty="0" smtClean="0">
              <a:effectLst/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dirty="0" smtClean="0"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يجب أن تكون شدة التيار في المقاومتين المتوازيتين متساويًا.</a:t>
            </a:r>
            <a:endParaRPr lang="en-US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0168" y="4595836"/>
            <a:ext cx="2018641" cy="201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6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365761" y="575836"/>
            <a:ext cx="113018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مسألة 1</a:t>
            </a: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في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الدارات الكهربائية المبينة، قيمة كل مقاومة 1.0 </a:t>
            </a:r>
            <a:r>
              <a:rPr kumimoji="0" lang="en-GB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Ω</a:t>
            </a:r>
            <a:r>
              <a:rPr lang="ar-SA" altLang="en-US" sz="2400" b="1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. أي الدارات 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مقاومتها المكافئة أكبر؟</a:t>
            </a:r>
            <a:endParaRPr kumimoji="0" lang="en-US" altLang="en-US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48465" y="1981200"/>
            <a:ext cx="7388437" cy="4352347"/>
            <a:chOff x="642" y="0"/>
            <a:chExt cx="5932805" cy="4213555"/>
          </a:xfrm>
        </p:grpSpPr>
        <p:grpSp>
          <p:nvGrpSpPr>
            <p:cNvPr id="6" name="Group 5"/>
            <p:cNvGrpSpPr/>
            <p:nvPr/>
          </p:nvGrpSpPr>
          <p:grpSpPr>
            <a:xfrm>
              <a:off x="642" y="0"/>
              <a:ext cx="5932805" cy="4213555"/>
              <a:chOff x="642" y="0"/>
              <a:chExt cx="5932805" cy="4213555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642" y="0"/>
                <a:ext cx="5932805" cy="4213555"/>
                <a:chOff x="642" y="0"/>
                <a:chExt cx="5932805" cy="4213555"/>
              </a:xfrm>
            </p:grpSpPr>
            <p:pic>
              <p:nvPicPr>
                <p:cNvPr id="181" name="Picture 180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2" y="416890"/>
                  <a:ext cx="5932805" cy="379666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182" name="Text Box 23"/>
                <p:cNvSpPr txBox="1"/>
                <p:nvPr/>
              </p:nvSpPr>
              <p:spPr>
                <a:xfrm>
                  <a:off x="5574062" y="0"/>
                  <a:ext cx="320040" cy="36576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(أ)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3" name="Text Box 24"/>
                <p:cNvSpPr txBox="1"/>
                <p:nvPr/>
              </p:nvSpPr>
              <p:spPr>
                <a:xfrm>
                  <a:off x="2238451" y="0"/>
                  <a:ext cx="422252" cy="365672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(ب)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4" name="Text Box 25"/>
                <p:cNvSpPr txBox="1"/>
                <p:nvPr/>
              </p:nvSpPr>
              <p:spPr>
                <a:xfrm>
                  <a:off x="5544827" y="2377397"/>
                  <a:ext cx="388620" cy="36512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(ج)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5" name="Text Box 26"/>
                <p:cNvSpPr txBox="1"/>
                <p:nvPr/>
              </p:nvSpPr>
              <p:spPr>
                <a:xfrm>
                  <a:off x="2267709" y="2377397"/>
                  <a:ext cx="357505" cy="36512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(د)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>
                <a:off x="4798771" y="1404518"/>
                <a:ext cx="784225" cy="169545"/>
                <a:chOff x="0" y="0"/>
                <a:chExt cx="784226" cy="169548"/>
              </a:xfrm>
            </p:grpSpPr>
            <p:cxnSp>
              <p:nvCxnSpPr>
                <p:cNvPr id="171" name="Straight Connector 17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/>
              <p:cNvGrpSpPr/>
              <p:nvPr/>
            </p:nvGrpSpPr>
            <p:grpSpPr>
              <a:xfrm>
                <a:off x="3818534" y="1082649"/>
                <a:ext cx="683895" cy="182880"/>
                <a:chOff x="0" y="0"/>
                <a:chExt cx="784226" cy="169548"/>
              </a:xfrm>
            </p:grpSpPr>
            <p:cxnSp>
              <p:nvCxnSpPr>
                <p:cNvPr id="161" name="Straight Connector 16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/>
              <p:cNvGrpSpPr/>
              <p:nvPr/>
            </p:nvGrpSpPr>
            <p:grpSpPr>
              <a:xfrm>
                <a:off x="3811219" y="1704441"/>
                <a:ext cx="684000" cy="182880"/>
                <a:chOff x="0" y="0"/>
                <a:chExt cx="784226" cy="169548"/>
              </a:xfrm>
            </p:grpSpPr>
            <p:cxnSp>
              <p:nvCxnSpPr>
                <p:cNvPr id="151" name="Straight Connector 15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/>
              <p:cNvGrpSpPr/>
              <p:nvPr/>
            </p:nvGrpSpPr>
            <p:grpSpPr>
              <a:xfrm>
                <a:off x="1463040" y="1082649"/>
                <a:ext cx="683895" cy="182880"/>
                <a:chOff x="0" y="0"/>
                <a:chExt cx="784226" cy="169548"/>
              </a:xfrm>
            </p:grpSpPr>
            <p:cxnSp>
              <p:nvCxnSpPr>
                <p:cNvPr id="141" name="Straight Connector 14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Group 63"/>
              <p:cNvGrpSpPr/>
              <p:nvPr/>
            </p:nvGrpSpPr>
            <p:grpSpPr>
              <a:xfrm>
                <a:off x="1455725" y="1697126"/>
                <a:ext cx="683895" cy="182880"/>
                <a:chOff x="0" y="0"/>
                <a:chExt cx="784226" cy="169548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Group 64"/>
              <p:cNvGrpSpPr/>
              <p:nvPr/>
            </p:nvGrpSpPr>
            <p:grpSpPr>
              <a:xfrm>
                <a:off x="373075" y="1082649"/>
                <a:ext cx="683895" cy="182880"/>
                <a:chOff x="0" y="0"/>
                <a:chExt cx="784226" cy="169548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Group 65"/>
              <p:cNvGrpSpPr/>
              <p:nvPr/>
            </p:nvGrpSpPr>
            <p:grpSpPr>
              <a:xfrm>
                <a:off x="365760" y="1704441"/>
                <a:ext cx="684000" cy="182880"/>
                <a:chOff x="0" y="0"/>
                <a:chExt cx="784226" cy="169548"/>
              </a:xfrm>
            </p:grpSpPr>
            <p:cxnSp>
              <p:nvCxnSpPr>
                <p:cNvPr id="111" name="Straight Connector 11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4352544" y="3416198"/>
                <a:ext cx="683895" cy="182880"/>
                <a:chOff x="0" y="0"/>
                <a:chExt cx="784226" cy="169548"/>
              </a:xfrm>
            </p:grpSpPr>
            <p:cxnSp>
              <p:nvCxnSpPr>
                <p:cNvPr id="101" name="Straight Connector 10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8" name="Group 67"/>
              <p:cNvGrpSpPr/>
              <p:nvPr/>
            </p:nvGrpSpPr>
            <p:grpSpPr>
              <a:xfrm>
                <a:off x="4345229" y="4030675"/>
                <a:ext cx="684000" cy="182880"/>
                <a:chOff x="0" y="0"/>
                <a:chExt cx="784226" cy="169548"/>
              </a:xfrm>
            </p:grpSpPr>
            <p:cxnSp>
              <p:nvCxnSpPr>
                <p:cNvPr id="91" name="Straight Connector 9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9" name="Group 68"/>
              <p:cNvGrpSpPr/>
              <p:nvPr/>
            </p:nvGrpSpPr>
            <p:grpSpPr>
              <a:xfrm>
                <a:off x="1375258" y="3723436"/>
                <a:ext cx="784225" cy="169545"/>
                <a:chOff x="0" y="0"/>
                <a:chExt cx="784226" cy="169548"/>
              </a:xfrm>
            </p:grpSpPr>
            <p:cxnSp>
              <p:nvCxnSpPr>
                <p:cNvPr id="81" name="Straight Connector 8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358445" y="3723436"/>
                <a:ext cx="784225" cy="169545"/>
                <a:chOff x="0" y="0"/>
                <a:chExt cx="784226" cy="169548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6"/>
            <p:cNvGrpSpPr/>
            <p:nvPr/>
          </p:nvGrpSpPr>
          <p:grpSpPr>
            <a:xfrm>
              <a:off x="4242816" y="365760"/>
              <a:ext cx="866140" cy="323850"/>
              <a:chOff x="0" y="0"/>
              <a:chExt cx="866583" cy="324000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0" y="0"/>
                <a:ext cx="513117" cy="324000"/>
                <a:chOff x="0" y="0"/>
                <a:chExt cx="513117" cy="324000"/>
              </a:xfrm>
            </p:grpSpPr>
            <p:grpSp>
              <p:nvGrpSpPr>
                <p:cNvPr id="53" name="Group 52"/>
                <p:cNvGrpSpPr/>
                <p:nvPr/>
              </p:nvGrpSpPr>
              <p:grpSpPr>
                <a:xfrm>
                  <a:off x="0" y="0"/>
                  <a:ext cx="324000" cy="324000"/>
                  <a:chOff x="0" y="0"/>
                  <a:chExt cx="324000" cy="324000"/>
                </a:xfrm>
              </p:grpSpPr>
              <p:cxnSp>
                <p:nvCxnSpPr>
                  <p:cNvPr id="57" name="Straight Connector 56"/>
                  <p:cNvCxnSpPr/>
                  <p:nvPr/>
                </p:nvCxnSpPr>
                <p:spPr>
                  <a:xfrm>
                    <a:off x="0" y="156973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 rot="5400000">
                    <a:off x="160934" y="162000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Group 53"/>
                <p:cNvGrpSpPr/>
                <p:nvPr/>
              </p:nvGrpSpPr>
              <p:grpSpPr>
                <a:xfrm>
                  <a:off x="371680" y="88809"/>
                  <a:ext cx="141437" cy="144000"/>
                  <a:chOff x="0" y="0"/>
                  <a:chExt cx="141437" cy="144000"/>
                </a:xfrm>
              </p:grpSpPr>
              <p:cxnSp>
                <p:nvCxnSpPr>
                  <p:cNvPr id="55" name="Straight Connector 54"/>
                  <p:cNvCxnSpPr/>
                  <p:nvPr/>
                </p:nvCxnSpPr>
                <p:spPr>
                  <a:xfrm>
                    <a:off x="6854" y="71926"/>
                    <a:ext cx="134583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8" name="Group 47"/>
              <p:cNvGrpSpPr/>
              <p:nvPr/>
            </p:nvGrpSpPr>
            <p:grpSpPr>
              <a:xfrm>
                <a:off x="522984" y="0"/>
                <a:ext cx="343599" cy="324000"/>
                <a:chOff x="322934" y="0"/>
                <a:chExt cx="343599" cy="324000"/>
              </a:xfrm>
            </p:grpSpPr>
            <p:cxnSp>
              <p:nvCxnSpPr>
                <p:cNvPr id="49" name="Straight Connector 48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0" name="Group 49"/>
                <p:cNvGrpSpPr/>
                <p:nvPr/>
              </p:nvGrpSpPr>
              <p:grpSpPr>
                <a:xfrm>
                  <a:off x="371680" y="88809"/>
                  <a:ext cx="294853" cy="144000"/>
                  <a:chOff x="0" y="0"/>
                  <a:chExt cx="294853" cy="144000"/>
                </a:xfrm>
              </p:grpSpPr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6853" y="66402"/>
                    <a:ext cx="288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8" name="Group 7"/>
            <p:cNvGrpSpPr/>
            <p:nvPr/>
          </p:nvGrpSpPr>
          <p:grpSpPr>
            <a:xfrm>
              <a:off x="790042" y="365760"/>
              <a:ext cx="866140" cy="323850"/>
              <a:chOff x="0" y="0"/>
              <a:chExt cx="866583" cy="324000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0" y="0"/>
                <a:ext cx="513117" cy="324000"/>
                <a:chOff x="0" y="0"/>
                <a:chExt cx="513117" cy="324000"/>
              </a:xfrm>
            </p:grpSpPr>
            <p:grpSp>
              <p:nvGrpSpPr>
                <p:cNvPr id="41" name="Group 40"/>
                <p:cNvGrpSpPr/>
                <p:nvPr/>
              </p:nvGrpSpPr>
              <p:grpSpPr>
                <a:xfrm>
                  <a:off x="0" y="0"/>
                  <a:ext cx="324000" cy="324000"/>
                  <a:chOff x="0" y="0"/>
                  <a:chExt cx="324000" cy="324000"/>
                </a:xfrm>
              </p:grpSpPr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0" y="156973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 rot="5400000">
                    <a:off x="160934" y="162000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/>
                <p:cNvGrpSpPr/>
                <p:nvPr/>
              </p:nvGrpSpPr>
              <p:grpSpPr>
                <a:xfrm>
                  <a:off x="371680" y="88809"/>
                  <a:ext cx="141437" cy="144000"/>
                  <a:chOff x="0" y="0"/>
                  <a:chExt cx="141437" cy="144000"/>
                </a:xfrm>
              </p:grpSpPr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6854" y="71926"/>
                    <a:ext cx="134583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6" name="Group 35"/>
              <p:cNvGrpSpPr/>
              <p:nvPr/>
            </p:nvGrpSpPr>
            <p:grpSpPr>
              <a:xfrm>
                <a:off x="522984" y="0"/>
                <a:ext cx="343599" cy="324000"/>
                <a:chOff x="322934" y="0"/>
                <a:chExt cx="343599" cy="32400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8" name="Group 37"/>
                <p:cNvGrpSpPr/>
                <p:nvPr/>
              </p:nvGrpSpPr>
              <p:grpSpPr>
                <a:xfrm>
                  <a:off x="371680" y="88809"/>
                  <a:ext cx="294853" cy="144000"/>
                  <a:chOff x="0" y="0"/>
                  <a:chExt cx="294853" cy="144000"/>
                </a:xfrm>
              </p:grpSpPr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6853" y="66403"/>
                    <a:ext cx="288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9" name="Group 8"/>
            <p:cNvGrpSpPr/>
            <p:nvPr/>
          </p:nvGrpSpPr>
          <p:grpSpPr>
            <a:xfrm>
              <a:off x="4257446" y="2684679"/>
              <a:ext cx="866140" cy="323850"/>
              <a:chOff x="0" y="0"/>
              <a:chExt cx="866583" cy="324000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0" y="0"/>
                <a:ext cx="513117" cy="324000"/>
                <a:chOff x="0" y="0"/>
                <a:chExt cx="513117" cy="324000"/>
              </a:xfrm>
            </p:grpSpPr>
            <p:grpSp>
              <p:nvGrpSpPr>
                <p:cNvPr id="29" name="Group 28"/>
                <p:cNvGrpSpPr/>
                <p:nvPr/>
              </p:nvGrpSpPr>
              <p:grpSpPr>
                <a:xfrm>
                  <a:off x="0" y="0"/>
                  <a:ext cx="324000" cy="324000"/>
                  <a:chOff x="0" y="0"/>
                  <a:chExt cx="324000" cy="324000"/>
                </a:xfrm>
              </p:grpSpPr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0" y="151946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 rot="5400000">
                    <a:off x="160934" y="162000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/>
                <p:cNvGrpSpPr/>
                <p:nvPr/>
              </p:nvGrpSpPr>
              <p:grpSpPr>
                <a:xfrm>
                  <a:off x="371680" y="88809"/>
                  <a:ext cx="141437" cy="144000"/>
                  <a:chOff x="0" y="0"/>
                  <a:chExt cx="141437" cy="144000"/>
                </a:xfrm>
              </p:grpSpPr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6854" y="71926"/>
                    <a:ext cx="134583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" name="Group 23"/>
              <p:cNvGrpSpPr/>
              <p:nvPr/>
            </p:nvGrpSpPr>
            <p:grpSpPr>
              <a:xfrm>
                <a:off x="522984" y="0"/>
                <a:ext cx="343599" cy="324000"/>
                <a:chOff x="322934" y="0"/>
                <a:chExt cx="343599" cy="324000"/>
              </a:xfrm>
            </p:grpSpPr>
            <p:cxnSp>
              <p:nvCxnSpPr>
                <p:cNvPr id="25" name="Straight Connector 24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6" name="Group 25"/>
                <p:cNvGrpSpPr/>
                <p:nvPr/>
              </p:nvGrpSpPr>
              <p:grpSpPr>
                <a:xfrm>
                  <a:off x="371680" y="88809"/>
                  <a:ext cx="294853" cy="144000"/>
                  <a:chOff x="0" y="0"/>
                  <a:chExt cx="294853" cy="144000"/>
                </a:xfrm>
              </p:grpSpPr>
              <p:cxnSp>
                <p:nvCxnSpPr>
                  <p:cNvPr id="27" name="Straight Connector 26"/>
                  <p:cNvCxnSpPr/>
                  <p:nvPr/>
                </p:nvCxnSpPr>
                <p:spPr>
                  <a:xfrm>
                    <a:off x="6853" y="66402"/>
                    <a:ext cx="288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0" name="Group 9"/>
            <p:cNvGrpSpPr/>
            <p:nvPr/>
          </p:nvGrpSpPr>
          <p:grpSpPr>
            <a:xfrm>
              <a:off x="833933" y="2684679"/>
              <a:ext cx="866140" cy="323850"/>
              <a:chOff x="0" y="0"/>
              <a:chExt cx="866583" cy="3240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0" y="0"/>
                <a:ext cx="513117" cy="324000"/>
                <a:chOff x="0" y="0"/>
                <a:chExt cx="513117" cy="324000"/>
              </a:xfrm>
            </p:grpSpPr>
            <p:grpSp>
              <p:nvGrpSpPr>
                <p:cNvPr id="17" name="Group 16"/>
                <p:cNvGrpSpPr/>
                <p:nvPr/>
              </p:nvGrpSpPr>
              <p:grpSpPr>
                <a:xfrm>
                  <a:off x="0" y="0"/>
                  <a:ext cx="324000" cy="324000"/>
                  <a:chOff x="0" y="0"/>
                  <a:chExt cx="324000" cy="324000"/>
                </a:xfrm>
              </p:grpSpPr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0" y="151946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rot="5400000">
                    <a:off x="160934" y="162000"/>
                    <a:ext cx="32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" name="Group 17"/>
                <p:cNvGrpSpPr/>
                <p:nvPr/>
              </p:nvGrpSpPr>
              <p:grpSpPr>
                <a:xfrm>
                  <a:off x="371680" y="88809"/>
                  <a:ext cx="141437" cy="144000"/>
                  <a:chOff x="0" y="0"/>
                  <a:chExt cx="141437" cy="144000"/>
                </a:xfrm>
              </p:grpSpPr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6854" y="71926"/>
                    <a:ext cx="134583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" name="Group 11"/>
              <p:cNvGrpSpPr/>
              <p:nvPr/>
            </p:nvGrpSpPr>
            <p:grpSpPr>
              <a:xfrm>
                <a:off x="522984" y="0"/>
                <a:ext cx="343599" cy="324000"/>
                <a:chOff x="322934" y="0"/>
                <a:chExt cx="343599" cy="324000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Group 13"/>
                <p:cNvGrpSpPr/>
                <p:nvPr/>
              </p:nvGrpSpPr>
              <p:grpSpPr>
                <a:xfrm>
                  <a:off x="371680" y="88809"/>
                  <a:ext cx="294853" cy="144000"/>
                  <a:chOff x="0" y="0"/>
                  <a:chExt cx="294853" cy="144000"/>
                </a:xfrm>
              </p:grpSpPr>
              <p:cxnSp>
                <p:nvCxnSpPr>
                  <p:cNvPr id="15" name="Straight Connector 14"/>
                  <p:cNvCxnSpPr/>
                  <p:nvPr/>
                </p:nvCxnSpPr>
                <p:spPr>
                  <a:xfrm>
                    <a:off x="6853" y="66402"/>
                    <a:ext cx="288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 rot="5400000">
                    <a:off x="-72000" y="72000"/>
                    <a:ext cx="144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186" name="Rectangle 187"/>
          <p:cNvSpPr>
            <a:spLocks noChangeArrowheads="1"/>
          </p:cNvSpPr>
          <p:nvPr/>
        </p:nvSpPr>
        <p:spPr bwMode="auto">
          <a:xfrm>
            <a:off x="0" y="4670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42" y="403773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3415" y="1934678"/>
            <a:ext cx="1034715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(أ): 1 أوم، 1 أوم على التوازي                                        =      +        = 2                           م مكافئة =            أوم</a:t>
            </a:r>
          </a:p>
          <a:p>
            <a:pPr algn="r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</a:t>
            </a:r>
          </a:p>
          <a:p>
            <a:pPr algn="r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0.5 أوم، 1 أوم على التوالي                           م مكافئة = 1 + 0.5 = 1.5 أوم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ar-SA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(ب): م مكافئة = 0.5 + 0.5 = 1 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الدارة </a:t>
            </a:r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ج: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 مكافئة = 0.5 </a:t>
            </a:r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د: م مكافئة = 1 + 1 = 2 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26993" y="1842877"/>
                <a:ext cx="682879" cy="6120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مكافئة</m:t>
                          </m:r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 </m:t>
                          </m:r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م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993" y="1842877"/>
                <a:ext cx="682879" cy="61209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696407" y="1842877"/>
                <a:ext cx="18113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407" y="1842877"/>
                <a:ext cx="181139" cy="51860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04942" y="1842877"/>
                <a:ext cx="18113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4942" y="1842877"/>
                <a:ext cx="181139" cy="5186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Arrow 9"/>
          <p:cNvSpPr/>
          <p:nvPr/>
        </p:nvSpPr>
        <p:spPr>
          <a:xfrm rot="10800000">
            <a:off x="4044160" y="1715785"/>
            <a:ext cx="978408" cy="86627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49165" y="1889620"/>
                <a:ext cx="18113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ar-SA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165" y="1889620"/>
                <a:ext cx="181139" cy="51860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10653899" y="5183866"/>
            <a:ext cx="131798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الإجابة: (د)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09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869565" y="760502"/>
            <a:ext cx="107980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مسألة 2: عند إضافة مصباح على التوالي إلى الدارة الكهربائية الموضحة بالرسم، فإن إضاءة المصابيح </a:t>
            </a: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؟</a:t>
            </a:r>
            <a:endParaRPr lang="ar-SA" altLang="en-US" sz="2400" b="1" dirty="0" smtClean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378467" y="1963553"/>
            <a:ext cx="4312117" cy="2638926"/>
            <a:chOff x="0" y="0"/>
            <a:chExt cx="2278454" cy="1313512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1771153" y="661946"/>
              <a:ext cx="100796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0" y="0"/>
              <a:ext cx="2278454" cy="1313512"/>
              <a:chOff x="0" y="0"/>
              <a:chExt cx="2278454" cy="1313512"/>
            </a:xfrm>
          </p:grpSpPr>
          <p:cxnSp>
            <p:nvCxnSpPr>
              <p:cNvPr id="9" name="Straight Connector 8"/>
              <p:cNvCxnSpPr/>
              <p:nvPr/>
            </p:nvCxnSpPr>
            <p:spPr>
              <a:xfrm rot="10800000" flipV="1">
                <a:off x="0" y="1164866"/>
                <a:ext cx="28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/>
              <p:cNvGrpSpPr/>
              <p:nvPr/>
            </p:nvGrpSpPr>
            <p:grpSpPr>
              <a:xfrm>
                <a:off x="0" y="0"/>
                <a:ext cx="2278454" cy="1313512"/>
                <a:chOff x="0" y="0"/>
                <a:chExt cx="2278454" cy="1313512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rot="5400000">
                  <a:off x="-498944" y="661946"/>
                  <a:ext cx="1007969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/>
                <p:cNvGrpSpPr/>
                <p:nvPr/>
              </p:nvGrpSpPr>
              <p:grpSpPr>
                <a:xfrm>
                  <a:off x="0" y="0"/>
                  <a:ext cx="2278454" cy="1313512"/>
                  <a:chOff x="0" y="0"/>
                  <a:chExt cx="2278454" cy="1313512"/>
                </a:xfrm>
              </p:grpSpPr>
              <p:grpSp>
                <p:nvGrpSpPr>
                  <p:cNvPr id="13" name="Group 12"/>
                  <p:cNvGrpSpPr/>
                  <p:nvPr/>
                </p:nvGrpSpPr>
                <p:grpSpPr>
                  <a:xfrm>
                    <a:off x="0" y="0"/>
                    <a:ext cx="2278454" cy="323850"/>
                    <a:chOff x="-700982" y="0"/>
                    <a:chExt cx="2294648" cy="324000"/>
                  </a:xfrm>
                </p:grpSpPr>
                <p:grpSp>
                  <p:nvGrpSpPr>
                    <p:cNvPr id="44" name="Group 43"/>
                    <p:cNvGrpSpPr/>
                    <p:nvPr/>
                  </p:nvGrpSpPr>
                  <p:grpSpPr>
                    <a:xfrm>
                      <a:off x="-700982" y="0"/>
                      <a:ext cx="1214099" cy="324000"/>
                      <a:chOff x="-700982" y="0"/>
                      <a:chExt cx="1214099" cy="324000"/>
                    </a:xfrm>
                  </p:grpSpPr>
                  <p:grpSp>
                    <p:nvGrpSpPr>
                      <p:cNvPr id="50" name="Group 49"/>
                      <p:cNvGrpSpPr/>
                      <p:nvPr/>
                    </p:nvGrpSpPr>
                    <p:grpSpPr>
                      <a:xfrm>
                        <a:off x="-700982" y="0"/>
                        <a:ext cx="1023916" cy="324000"/>
                        <a:chOff x="-700982" y="0"/>
                        <a:chExt cx="1023916" cy="324000"/>
                      </a:xfrm>
                    </p:grpSpPr>
                    <p:cxnSp>
                      <p:nvCxnSpPr>
                        <p:cNvPr id="54" name="Straight Connector 53"/>
                        <p:cNvCxnSpPr/>
                        <p:nvPr/>
                      </p:nvCxnSpPr>
                      <p:spPr>
                        <a:xfrm>
                          <a:off x="-700982" y="161999"/>
                          <a:ext cx="1015166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5" name="Straight Connector 54"/>
                        <p:cNvCxnSpPr/>
                        <p:nvPr/>
                      </p:nvCxnSpPr>
                      <p:spPr>
                        <a:xfrm rot="5400000">
                          <a:off x="160934" y="162000"/>
                          <a:ext cx="324000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51" name="Group 50"/>
                      <p:cNvGrpSpPr/>
                      <p:nvPr/>
                    </p:nvGrpSpPr>
                    <p:grpSpPr>
                      <a:xfrm>
                        <a:off x="371680" y="88809"/>
                        <a:ext cx="141437" cy="144000"/>
                        <a:chOff x="0" y="0"/>
                        <a:chExt cx="141437" cy="144000"/>
                      </a:xfrm>
                    </p:grpSpPr>
                    <p:cxnSp>
                      <p:nvCxnSpPr>
                        <p:cNvPr id="52" name="Straight Connector 51"/>
                        <p:cNvCxnSpPr/>
                        <p:nvPr/>
                      </p:nvCxnSpPr>
                      <p:spPr>
                        <a:xfrm>
                          <a:off x="6854" y="71926"/>
                          <a:ext cx="134583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Straight Connector 52"/>
                        <p:cNvCxnSpPr/>
                        <p:nvPr/>
                      </p:nvCxnSpPr>
                      <p:spPr>
                        <a:xfrm rot="5400000">
                          <a:off x="-72000" y="72000"/>
                          <a:ext cx="144000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45" name="Group 44"/>
                    <p:cNvGrpSpPr/>
                    <p:nvPr/>
                  </p:nvGrpSpPr>
                  <p:grpSpPr>
                    <a:xfrm>
                      <a:off x="522984" y="0"/>
                      <a:ext cx="1070682" cy="324000"/>
                      <a:chOff x="322934" y="0"/>
                      <a:chExt cx="1070682" cy="324000"/>
                    </a:xfrm>
                  </p:grpSpPr>
                  <p:cxnSp>
                    <p:nvCxnSpPr>
                      <p:cNvPr id="46" name="Straight Connector 45"/>
                      <p:cNvCxnSpPr/>
                      <p:nvPr/>
                    </p:nvCxnSpPr>
                    <p:spPr>
                      <a:xfrm rot="5400000">
                        <a:off x="160934" y="162000"/>
                        <a:ext cx="324000" cy="0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47" name="Group 46"/>
                      <p:cNvGrpSpPr/>
                      <p:nvPr/>
                    </p:nvGrpSpPr>
                    <p:grpSpPr>
                      <a:xfrm>
                        <a:off x="371680" y="88809"/>
                        <a:ext cx="1021936" cy="144000"/>
                        <a:chOff x="0" y="0"/>
                        <a:chExt cx="1021936" cy="144000"/>
                      </a:xfrm>
                    </p:grpSpPr>
                    <p:cxnSp>
                      <p:nvCxnSpPr>
                        <p:cNvPr id="48" name="Straight Connector 47"/>
                        <p:cNvCxnSpPr/>
                        <p:nvPr/>
                      </p:nvCxnSpPr>
                      <p:spPr>
                        <a:xfrm>
                          <a:off x="6837" y="71926"/>
                          <a:ext cx="1015099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Straight Connector 48"/>
                        <p:cNvCxnSpPr/>
                        <p:nvPr/>
                      </p:nvCxnSpPr>
                      <p:spPr>
                        <a:xfrm rot="5400000">
                          <a:off x="-72000" y="72000"/>
                          <a:ext cx="144000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grpSp>
                <p:nvGrpSpPr>
                  <p:cNvPr id="14" name="Group 13"/>
                  <p:cNvGrpSpPr/>
                  <p:nvPr/>
                </p:nvGrpSpPr>
                <p:grpSpPr>
                  <a:xfrm>
                    <a:off x="43733" y="1013792"/>
                    <a:ext cx="798195" cy="299720"/>
                    <a:chOff x="0" y="0"/>
                    <a:chExt cx="799653" cy="299720"/>
                  </a:xfrm>
                </p:grpSpPr>
                <p:grpSp>
                  <p:nvGrpSpPr>
                    <p:cNvPr id="35" name="Group 34"/>
                    <p:cNvGrpSpPr/>
                    <p:nvPr/>
                  </p:nvGrpSpPr>
                  <p:grpSpPr>
                    <a:xfrm>
                      <a:off x="0" y="0"/>
                      <a:ext cx="799653" cy="299720"/>
                      <a:chOff x="0" y="0"/>
                      <a:chExt cx="799653" cy="299720"/>
                    </a:xfrm>
                  </p:grpSpPr>
                  <p:grpSp>
                    <p:nvGrpSpPr>
                      <p:cNvPr id="38" name="Group 37"/>
                      <p:cNvGrpSpPr/>
                      <p:nvPr/>
                    </p:nvGrpSpPr>
                    <p:grpSpPr>
                      <a:xfrm>
                        <a:off x="329184" y="0"/>
                        <a:ext cx="288000" cy="299720"/>
                        <a:chOff x="0" y="0"/>
                        <a:chExt cx="288000" cy="299720"/>
                      </a:xfrm>
                    </p:grpSpPr>
                    <p:sp>
                      <p:nvSpPr>
                        <p:cNvPr id="42" name="Oval 41"/>
                        <p:cNvSpPr/>
                        <p:nvPr/>
                      </p:nvSpPr>
                      <p:spPr>
                        <a:xfrm>
                          <a:off x="0" y="3658"/>
                          <a:ext cx="288000" cy="288000"/>
                        </a:xfrm>
                        <a:prstGeom prst="ellipse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" name="Text Box 345"/>
                        <p:cNvSpPr txBox="1"/>
                        <p:nvPr/>
                      </p:nvSpPr>
                      <p:spPr>
                        <a:xfrm>
                          <a:off x="7312" y="0"/>
                          <a:ext cx="274320" cy="299720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non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1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39" name="Group 38"/>
                      <p:cNvGrpSpPr/>
                      <p:nvPr/>
                    </p:nvGrpSpPr>
                    <p:grpSpPr>
                      <a:xfrm>
                        <a:off x="0" y="149962"/>
                        <a:ext cx="799653" cy="635"/>
                        <a:chOff x="0" y="160809"/>
                        <a:chExt cx="800298" cy="1190"/>
                      </a:xfrm>
                    </p:grpSpPr>
                    <p:cxnSp>
                      <p:nvCxnSpPr>
                        <p:cNvPr id="40" name="Straight Connector 39"/>
                        <p:cNvCxnSpPr/>
                        <p:nvPr/>
                      </p:nvCxnSpPr>
                      <p:spPr>
                        <a:xfrm>
                          <a:off x="0" y="161999"/>
                          <a:ext cx="324000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1" name="Straight Connector 40"/>
                        <p:cNvCxnSpPr/>
                        <p:nvPr/>
                      </p:nvCxnSpPr>
                      <p:spPr>
                        <a:xfrm>
                          <a:off x="619886" y="160809"/>
                          <a:ext cx="180412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 flipV="1">
                      <a:off x="380390" y="40234"/>
                      <a:ext cx="196215" cy="21526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 flipH="1" flipV="1">
                      <a:off x="369418" y="47549"/>
                      <a:ext cx="208280" cy="20764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5" name="Group 14"/>
                  <p:cNvGrpSpPr/>
                  <p:nvPr/>
                </p:nvGrpSpPr>
                <p:grpSpPr>
                  <a:xfrm>
                    <a:off x="691764" y="1013792"/>
                    <a:ext cx="798195" cy="299720"/>
                    <a:chOff x="0" y="0"/>
                    <a:chExt cx="799653" cy="299720"/>
                  </a:xfrm>
                </p:grpSpPr>
                <p:grpSp>
                  <p:nvGrpSpPr>
                    <p:cNvPr id="26" name="Group 25"/>
                    <p:cNvGrpSpPr/>
                    <p:nvPr/>
                  </p:nvGrpSpPr>
                  <p:grpSpPr>
                    <a:xfrm>
                      <a:off x="0" y="0"/>
                      <a:ext cx="799653" cy="299720"/>
                      <a:chOff x="0" y="0"/>
                      <a:chExt cx="799653" cy="299720"/>
                    </a:xfrm>
                  </p:grpSpPr>
                  <p:grpSp>
                    <p:nvGrpSpPr>
                      <p:cNvPr id="29" name="Group 28"/>
                      <p:cNvGrpSpPr/>
                      <p:nvPr/>
                    </p:nvGrpSpPr>
                    <p:grpSpPr>
                      <a:xfrm>
                        <a:off x="329184" y="0"/>
                        <a:ext cx="288000" cy="299720"/>
                        <a:chOff x="0" y="0"/>
                        <a:chExt cx="288000" cy="299720"/>
                      </a:xfrm>
                    </p:grpSpPr>
                    <p:sp>
                      <p:nvSpPr>
                        <p:cNvPr id="33" name="Oval 32"/>
                        <p:cNvSpPr/>
                        <p:nvPr/>
                      </p:nvSpPr>
                      <p:spPr>
                        <a:xfrm>
                          <a:off x="0" y="3658"/>
                          <a:ext cx="288000" cy="288000"/>
                        </a:xfrm>
                        <a:prstGeom prst="ellipse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4" name="Text Box 365"/>
                        <p:cNvSpPr txBox="1"/>
                        <p:nvPr/>
                      </p:nvSpPr>
                      <p:spPr>
                        <a:xfrm>
                          <a:off x="7312" y="0"/>
                          <a:ext cx="274320" cy="299720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non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1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30" name="Group 29"/>
                      <p:cNvGrpSpPr/>
                      <p:nvPr/>
                    </p:nvGrpSpPr>
                    <p:grpSpPr>
                      <a:xfrm>
                        <a:off x="0" y="149962"/>
                        <a:ext cx="799653" cy="635"/>
                        <a:chOff x="0" y="160809"/>
                        <a:chExt cx="800298" cy="1190"/>
                      </a:xfrm>
                    </p:grpSpPr>
                    <p:cxnSp>
                      <p:nvCxnSpPr>
                        <p:cNvPr id="31" name="Straight Connector 30"/>
                        <p:cNvCxnSpPr/>
                        <p:nvPr/>
                      </p:nvCxnSpPr>
                      <p:spPr>
                        <a:xfrm>
                          <a:off x="0" y="161999"/>
                          <a:ext cx="324000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2" name="Straight Connector 31"/>
                        <p:cNvCxnSpPr/>
                        <p:nvPr/>
                      </p:nvCxnSpPr>
                      <p:spPr>
                        <a:xfrm>
                          <a:off x="619886" y="160809"/>
                          <a:ext cx="180412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7" name="Straight Connector 26"/>
                    <p:cNvCxnSpPr/>
                    <p:nvPr/>
                  </p:nvCxnSpPr>
                  <p:spPr>
                    <a:xfrm flipV="1">
                      <a:off x="380390" y="40234"/>
                      <a:ext cx="196215" cy="21526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flipH="1" flipV="1">
                      <a:off x="369418" y="47549"/>
                      <a:ext cx="208280" cy="20764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" name="Group 15"/>
                  <p:cNvGrpSpPr/>
                  <p:nvPr/>
                </p:nvGrpSpPr>
                <p:grpSpPr>
                  <a:xfrm flipH="1">
                    <a:off x="1478943" y="1013792"/>
                    <a:ext cx="798195" cy="299720"/>
                    <a:chOff x="0" y="0"/>
                    <a:chExt cx="799653" cy="299720"/>
                  </a:xfrm>
                </p:grpSpPr>
                <p:grpSp>
                  <p:nvGrpSpPr>
                    <p:cNvPr id="17" name="Group 16"/>
                    <p:cNvGrpSpPr/>
                    <p:nvPr/>
                  </p:nvGrpSpPr>
                  <p:grpSpPr>
                    <a:xfrm>
                      <a:off x="0" y="0"/>
                      <a:ext cx="799653" cy="299720"/>
                      <a:chOff x="0" y="0"/>
                      <a:chExt cx="799653" cy="299720"/>
                    </a:xfrm>
                  </p:grpSpPr>
                  <p:grpSp>
                    <p:nvGrpSpPr>
                      <p:cNvPr id="20" name="Group 19"/>
                      <p:cNvGrpSpPr/>
                      <p:nvPr/>
                    </p:nvGrpSpPr>
                    <p:grpSpPr>
                      <a:xfrm>
                        <a:off x="329184" y="0"/>
                        <a:ext cx="288000" cy="299720"/>
                        <a:chOff x="0" y="0"/>
                        <a:chExt cx="288000" cy="299720"/>
                      </a:xfrm>
                    </p:grpSpPr>
                    <p:sp>
                      <p:nvSpPr>
                        <p:cNvPr id="24" name="Oval 23"/>
                        <p:cNvSpPr/>
                        <p:nvPr/>
                      </p:nvSpPr>
                      <p:spPr>
                        <a:xfrm>
                          <a:off x="0" y="3658"/>
                          <a:ext cx="288000" cy="288000"/>
                        </a:xfrm>
                        <a:prstGeom prst="ellipse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5" name="Text Box 375"/>
                        <p:cNvSpPr txBox="1"/>
                        <p:nvPr/>
                      </p:nvSpPr>
                      <p:spPr>
                        <a:xfrm>
                          <a:off x="7312" y="0"/>
                          <a:ext cx="274320" cy="299720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non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1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21" name="Group 20"/>
                      <p:cNvGrpSpPr/>
                      <p:nvPr/>
                    </p:nvGrpSpPr>
                    <p:grpSpPr>
                      <a:xfrm>
                        <a:off x="0" y="149962"/>
                        <a:ext cx="799653" cy="635"/>
                        <a:chOff x="0" y="160809"/>
                        <a:chExt cx="800298" cy="1190"/>
                      </a:xfrm>
                    </p:grpSpPr>
                    <p:cxnSp>
                      <p:nvCxnSpPr>
                        <p:cNvPr id="22" name="Straight Connector 21"/>
                        <p:cNvCxnSpPr/>
                        <p:nvPr/>
                      </p:nvCxnSpPr>
                      <p:spPr>
                        <a:xfrm>
                          <a:off x="0" y="161999"/>
                          <a:ext cx="324000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" name="Straight Connector 22"/>
                        <p:cNvCxnSpPr/>
                        <p:nvPr/>
                      </p:nvCxnSpPr>
                      <p:spPr>
                        <a:xfrm>
                          <a:off x="619886" y="160809"/>
                          <a:ext cx="180412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18" name="Straight Connector 17"/>
                    <p:cNvCxnSpPr/>
                    <p:nvPr/>
                  </p:nvCxnSpPr>
                  <p:spPr>
                    <a:xfrm flipV="1">
                      <a:off x="380390" y="40234"/>
                      <a:ext cx="196215" cy="21526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Connector 18"/>
                    <p:cNvCxnSpPr/>
                    <p:nvPr/>
                  </p:nvCxnSpPr>
                  <p:spPr>
                    <a:xfrm flipH="1" flipV="1">
                      <a:off x="369418" y="47549"/>
                      <a:ext cx="208280" cy="20764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151846" y="2383634"/>
            <a:ext cx="301987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altLang="en-US" sz="2400" b="1" dirty="0"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تزداد </a:t>
            </a:r>
            <a:endParaRPr lang="en-US" altLang="en-US" sz="2400" b="1" dirty="0"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altLang="en-US" sz="2400" b="1" dirty="0"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تزداد ثم تقل</a:t>
            </a:r>
            <a:endParaRPr lang="en-US" altLang="en-US" sz="2400" b="1" dirty="0"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altLang="en-US" sz="2400" b="1" dirty="0" smtClean="0"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تقل</a:t>
            </a:r>
            <a:endParaRPr lang="en-US" altLang="en-US" sz="2400" b="1" dirty="0"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542925" algn="r"/>
              </a:tabLst>
            </a:pPr>
            <a:r>
              <a:rPr lang="ar-SA" altLang="en-US" sz="2400" b="1" dirty="0" smtClean="0"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تقل </a:t>
            </a:r>
            <a:r>
              <a:rPr lang="ar-SA" altLang="en-US" sz="2400" b="1" dirty="0"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ثم </a:t>
            </a:r>
            <a:r>
              <a:rPr lang="ar-SA" altLang="en-US" sz="2400" b="1" dirty="0" smtClean="0"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تزداد</a:t>
            </a:r>
            <a:endParaRPr lang="en-US" altLang="en-US" sz="2400" b="1" dirty="0"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02" y="3712361"/>
            <a:ext cx="3045969" cy="304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03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42" y="403773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3171" y="2348564"/>
            <a:ext cx="10347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تقل إضاءة المصابيح الأخرى وذلك لأنه عند إضافة مصباح تزداد المقاومة فتقل شدة التيار الكهربائي حسب قانون أوم</a:t>
            </a:r>
          </a:p>
          <a:p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فرق الجهد الكهربائي = المقاومة × شدة التيار المار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285063" y="5650593"/>
            <a:ext cx="151515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الإجابة: (تقل)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69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375385" y="575836"/>
            <a:ext cx="1129224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فكّر!! في الشكل، دارة كهربائية تحتوي على بطارية وأربعة مصابيح. جميع المصابيح مضاءة، فاذا تعطل أحد المصابيح انطفأت جميع المصابيح الأخرى. أي مصباح تعطل؟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069485" y="2164292"/>
            <a:ext cx="4398222" cy="3804708"/>
            <a:chOff x="0" y="0"/>
            <a:chExt cx="2683824" cy="213995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379" y="0"/>
              <a:ext cx="2232025" cy="21399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 Box 359"/>
            <p:cNvSpPr txBox="1"/>
            <p:nvPr/>
          </p:nvSpPr>
          <p:spPr>
            <a:xfrm>
              <a:off x="0" y="486888"/>
              <a:ext cx="396875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(أ)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387"/>
            <p:cNvSpPr txBox="1"/>
            <p:nvPr/>
          </p:nvSpPr>
          <p:spPr>
            <a:xfrm>
              <a:off x="1033153" y="653143"/>
              <a:ext cx="468630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(ب)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388"/>
            <p:cNvSpPr txBox="1"/>
            <p:nvPr/>
          </p:nvSpPr>
          <p:spPr>
            <a:xfrm>
              <a:off x="1045029" y="1525979"/>
              <a:ext cx="469076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(ج)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389"/>
            <p:cNvSpPr txBox="1"/>
            <p:nvPr/>
          </p:nvSpPr>
          <p:spPr>
            <a:xfrm>
              <a:off x="2214748" y="1347849"/>
              <a:ext cx="469076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(د)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557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192505" y="575837"/>
            <a:ext cx="1147512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/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مسألة </a:t>
            </a:r>
            <a:r>
              <a:rPr lang="en-US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3</a:t>
            </a:r>
            <a:r>
              <a:rPr lang="ar-SA" alt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: </a:t>
            </a:r>
            <a:r>
              <a:rPr lang="ar-SA" sz="2400" b="1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رُبط مصباح كهربائي بطرق مختلفة في أربع دارات كهربائية كما في الأشكال المبينة، فاذا كانت جميع البطاريات والمقاومات </a:t>
            </a:r>
            <a:r>
              <a:rPr lang="ar-SA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متطابقة.</a:t>
            </a:r>
            <a:r>
              <a:rPr lang="en-US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sz="2400" b="1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في </a:t>
            </a:r>
            <a:r>
              <a:rPr lang="ar-SA" sz="2400" b="1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أي دارة تكون اضاءة المصباح أكثر سطوعًا؟</a:t>
            </a:r>
            <a:endParaRPr lang="en-US" sz="2400" b="1" dirty="0">
              <a:solidFill>
                <a:schemeClr val="bg1"/>
              </a:solidFill>
              <a:latin typeface="Tajawal" panose="00000500000000000000" pitchFamily="2" charset="-78"/>
              <a:ea typeface="Calibri" panose="020F0502020204030204" pitchFamily="34" charset="0"/>
              <a:cs typeface="Tajawal" panose="00000500000000000000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30600" y="1921934"/>
            <a:ext cx="5956790" cy="4000718"/>
            <a:chOff x="-29690" y="0"/>
            <a:chExt cx="5936615" cy="4769826"/>
          </a:xfrm>
        </p:grpSpPr>
        <p:grpSp>
          <p:nvGrpSpPr>
            <p:cNvPr id="6" name="Group 5"/>
            <p:cNvGrpSpPr/>
            <p:nvPr/>
          </p:nvGrpSpPr>
          <p:grpSpPr>
            <a:xfrm>
              <a:off x="-29690" y="0"/>
              <a:ext cx="5936615" cy="4769826"/>
              <a:chOff x="-29690" y="0"/>
              <a:chExt cx="5936615" cy="4769826"/>
            </a:xfrm>
          </p:grpSpPr>
          <p:pic>
            <p:nvPicPr>
              <p:cNvPr id="97" name="Picture 9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9690" y="388961"/>
                <a:ext cx="5936615" cy="4380865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98" name="Group 97"/>
              <p:cNvGrpSpPr/>
              <p:nvPr/>
            </p:nvGrpSpPr>
            <p:grpSpPr>
              <a:xfrm>
                <a:off x="1821976" y="0"/>
                <a:ext cx="3916525" cy="3087824"/>
                <a:chOff x="0" y="0"/>
                <a:chExt cx="3916525" cy="3087824"/>
              </a:xfrm>
            </p:grpSpPr>
            <p:sp>
              <p:nvSpPr>
                <p:cNvPr id="99" name="Text Box 221"/>
                <p:cNvSpPr txBox="1"/>
                <p:nvPr/>
              </p:nvSpPr>
              <p:spPr>
                <a:xfrm>
                  <a:off x="3561786" y="0"/>
                  <a:ext cx="320040" cy="36512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(أ)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0" name="Text Box 222"/>
                <p:cNvSpPr txBox="1"/>
                <p:nvPr/>
              </p:nvSpPr>
              <p:spPr>
                <a:xfrm>
                  <a:off x="0" y="0"/>
                  <a:ext cx="422275" cy="36512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(ب)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1" name="Text Box 223"/>
                <p:cNvSpPr txBox="1"/>
                <p:nvPr/>
              </p:nvSpPr>
              <p:spPr>
                <a:xfrm>
                  <a:off x="3527946" y="2722728"/>
                  <a:ext cx="388579" cy="36509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(ج)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2" name="Text Box 224"/>
                <p:cNvSpPr txBox="1"/>
                <p:nvPr/>
              </p:nvSpPr>
              <p:spPr>
                <a:xfrm>
                  <a:off x="27293" y="2722328"/>
                  <a:ext cx="357505" cy="36512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rtl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ar-SA" sz="13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(د)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4872251" y="1630907"/>
              <a:ext cx="690820" cy="558336"/>
              <a:chOff x="0" y="0"/>
              <a:chExt cx="690820" cy="558336"/>
            </a:xfrm>
          </p:grpSpPr>
          <p:grpSp>
            <p:nvGrpSpPr>
              <p:cNvPr id="75" name="Group 74"/>
              <p:cNvGrpSpPr/>
              <p:nvPr/>
            </p:nvGrpSpPr>
            <p:grpSpPr>
              <a:xfrm>
                <a:off x="0" y="0"/>
                <a:ext cx="683896" cy="107959"/>
                <a:chOff x="0" y="0"/>
                <a:chExt cx="784226" cy="169548"/>
              </a:xfrm>
            </p:grpSpPr>
            <p:cxnSp>
              <p:nvCxnSpPr>
                <p:cNvPr id="87" name="Straight Connector 86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Group 75"/>
              <p:cNvGrpSpPr/>
              <p:nvPr/>
            </p:nvGrpSpPr>
            <p:grpSpPr>
              <a:xfrm>
                <a:off x="6824" y="450377"/>
                <a:ext cx="683996" cy="107959"/>
                <a:chOff x="0" y="0"/>
                <a:chExt cx="784226" cy="169548"/>
              </a:xfrm>
            </p:grpSpPr>
            <p:cxnSp>
              <p:nvCxnSpPr>
                <p:cNvPr id="77" name="Straight Connector 76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7"/>
            <p:cNvGrpSpPr/>
            <p:nvPr/>
          </p:nvGrpSpPr>
          <p:grpSpPr>
            <a:xfrm>
              <a:off x="900752" y="4196687"/>
              <a:ext cx="690820" cy="558336"/>
              <a:chOff x="0" y="0"/>
              <a:chExt cx="690820" cy="558336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0" y="0"/>
                <a:ext cx="683896" cy="107959"/>
                <a:chOff x="0" y="0"/>
                <a:chExt cx="784226" cy="169548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/>
              <p:cNvGrpSpPr/>
              <p:nvPr/>
            </p:nvGrpSpPr>
            <p:grpSpPr>
              <a:xfrm>
                <a:off x="6824" y="450377"/>
                <a:ext cx="683996" cy="107959"/>
                <a:chOff x="0" y="0"/>
                <a:chExt cx="784226" cy="169548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8"/>
            <p:cNvGrpSpPr/>
            <p:nvPr/>
          </p:nvGrpSpPr>
          <p:grpSpPr>
            <a:xfrm>
              <a:off x="887104" y="1862919"/>
              <a:ext cx="683896" cy="107959"/>
              <a:chOff x="0" y="0"/>
              <a:chExt cx="784226" cy="169548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flipV="1">
                <a:off x="0" y="82631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103266" y="309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222568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V="1">
                <a:off x="389256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555944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 flipV="1">
                <a:off x="683261" y="85487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141685" y="3097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 flipV="1">
                <a:off x="310553" y="0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H="1" flipV="1">
                <a:off x="477241" y="7146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H="1" flipV="1">
                <a:off x="644801" y="714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3978322" y="4428699"/>
              <a:ext cx="683996" cy="107959"/>
              <a:chOff x="0" y="0"/>
              <a:chExt cx="784226" cy="169548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0" y="82631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103266" y="309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222568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389256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555944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 flipV="1">
                <a:off x="683261" y="85487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 flipV="1">
                <a:off x="141685" y="3097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 flipV="1">
                <a:off x="310553" y="0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 flipV="1">
                <a:off x="477241" y="7146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644801" y="714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4906370" y="4428699"/>
              <a:ext cx="702944" cy="107959"/>
              <a:chOff x="0" y="0"/>
              <a:chExt cx="807717" cy="169548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flipV="1">
                <a:off x="0" y="82631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103266" y="309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V="1">
                <a:off x="222568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389256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555944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 flipV="1">
                <a:off x="706753" y="85487"/>
                <a:ext cx="100964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 flipV="1">
                <a:off x="141685" y="3097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 flipV="1">
                <a:off x="310553" y="0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 flipV="1">
                <a:off x="477241" y="7146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H="1" flipV="1">
                <a:off x="644801" y="714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3889612" y="1862919"/>
              <a:ext cx="683896" cy="107959"/>
              <a:chOff x="0" y="0"/>
              <a:chExt cx="784226" cy="169548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V="1">
                <a:off x="0" y="82631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103266" y="309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222568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389256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555944" y="3097"/>
                <a:ext cx="86517" cy="16335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 flipV="1">
                <a:off x="683261" y="85487"/>
                <a:ext cx="100965" cy="19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 flipV="1">
                <a:off x="141685" y="3097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 flipV="1">
                <a:off x="310553" y="0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 flipV="1">
                <a:off x="477241" y="7146"/>
                <a:ext cx="76121" cy="16240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 flipV="1">
                <a:off x="644801" y="7146"/>
                <a:ext cx="38259" cy="7810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5592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42" y="403773"/>
            <a:ext cx="11029616" cy="1013800"/>
          </a:xfrm>
        </p:spPr>
        <p:txBody>
          <a:bodyPr/>
          <a:lstStyle/>
          <a:p>
            <a:pPr algn="r"/>
            <a:r>
              <a:rPr lang="ar-S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14914" y="2473693"/>
            <a:ext cx="1034715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إضاءة أكثر سطوعاً                        أعلى شدة تيار كهربائي                                أقل مقاومة مكافئة</a:t>
            </a:r>
          </a:p>
          <a:p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لنبدأ بالحل، افترض قيمة المقاومات جميعها = 1 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أ:   م مكافئة = 0.5 + 1 = 1.5 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ب: م مكافئة = 1 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ج: م مكافئة = 1 + 1 = 2 أوم</a:t>
            </a:r>
          </a:p>
          <a:p>
            <a:pPr algn="r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الدارة د: م مكافئة = 0.5 أوم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7" y="3859243"/>
            <a:ext cx="2662187" cy="266218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0800000">
            <a:off x="8912993" y="2282273"/>
            <a:ext cx="978408" cy="86627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10800000">
            <a:off x="5610084" y="2282274"/>
            <a:ext cx="978408" cy="86627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151" y="6132734"/>
            <a:ext cx="131798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الإجابة: (د)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6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2"/>
          <p:cNvSpPr>
            <a:spLocks noChangeArrowheads="1"/>
          </p:cNvSpPr>
          <p:nvPr/>
        </p:nvSpPr>
        <p:spPr bwMode="auto">
          <a:xfrm>
            <a:off x="869565" y="760502"/>
            <a:ext cx="107980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فكّر!!</a:t>
            </a:r>
            <a:r>
              <a:rPr lang="ar-SA" altLang="en-US" sz="2400" dirty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 </a:t>
            </a:r>
            <a:r>
              <a:rPr lang="ar-SA" altLang="en-US" sz="2400" dirty="0" smtClean="0">
                <a:solidFill>
                  <a:schemeClr val="bg1"/>
                </a:solidFill>
                <a:latin typeface="Tajawal" panose="00000500000000000000" pitchFamily="2" charset="-78"/>
                <a:ea typeface="Calibri" panose="020F0502020204030204" pitchFamily="34" charset="0"/>
                <a:cs typeface="Tajawal" panose="00000500000000000000" pitchFamily="2" charset="-78"/>
              </a:rPr>
              <a:t>في الشكل، قراءة الأميتر 1.0 أمبير، تم ربط جهاز أميتر آخر في الدارة وكانت قراءته 1.0 أمبير أيضًا. في أي نقطة يجب ربطه؟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28595" y="2099733"/>
            <a:ext cx="5333471" cy="3280304"/>
            <a:chOff x="0" y="0"/>
            <a:chExt cx="3876889" cy="1870363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3876889" cy="1627505"/>
              <a:chOff x="0" y="0"/>
              <a:chExt cx="3876889" cy="1627505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1584" y="0"/>
                <a:ext cx="3075305" cy="1627505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2" name="Group 11"/>
              <p:cNvGrpSpPr/>
              <p:nvPr/>
            </p:nvGrpSpPr>
            <p:grpSpPr>
              <a:xfrm>
                <a:off x="2327564" y="1039091"/>
                <a:ext cx="612004" cy="107959"/>
                <a:chOff x="0" y="0"/>
                <a:chExt cx="784226" cy="169548"/>
              </a:xfrm>
            </p:grpSpPr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/>
              <p:cNvGrpSpPr/>
              <p:nvPr/>
            </p:nvGrpSpPr>
            <p:grpSpPr>
              <a:xfrm>
                <a:off x="2327564" y="1448789"/>
                <a:ext cx="612004" cy="107959"/>
                <a:chOff x="0" y="0"/>
                <a:chExt cx="784226" cy="169548"/>
              </a:xfrm>
            </p:grpSpPr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1181595" y="1246909"/>
                <a:ext cx="612004" cy="107959"/>
                <a:chOff x="0" y="0"/>
                <a:chExt cx="784226" cy="169548"/>
              </a:xfrm>
            </p:grpSpPr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0" y="82631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03266" y="309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222568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389256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V="1">
                  <a:off x="555944" y="3097"/>
                  <a:ext cx="86517" cy="16335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683261" y="85487"/>
                  <a:ext cx="100965" cy="19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141685" y="3097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310553" y="0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 flipV="1">
                  <a:off x="477241" y="7146"/>
                  <a:ext cx="76121" cy="16240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H="1" flipV="1">
                  <a:off x="644801" y="7146"/>
                  <a:ext cx="38259" cy="78105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head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Text Box 217"/>
              <p:cNvSpPr txBox="1"/>
              <p:nvPr/>
            </p:nvSpPr>
            <p:spPr>
              <a:xfrm>
                <a:off x="0" y="421574"/>
                <a:ext cx="931792" cy="31469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r" rtl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1.0 أمبير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Text Box 354"/>
            <p:cNvSpPr txBox="1"/>
            <p:nvPr/>
          </p:nvSpPr>
          <p:spPr>
            <a:xfrm>
              <a:off x="2861953" y="736270"/>
              <a:ext cx="397156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(أ)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356"/>
            <p:cNvSpPr txBox="1"/>
            <p:nvPr/>
          </p:nvSpPr>
          <p:spPr>
            <a:xfrm>
              <a:off x="1953491" y="1555667"/>
              <a:ext cx="450314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(ب)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357"/>
            <p:cNvSpPr txBox="1"/>
            <p:nvPr/>
          </p:nvSpPr>
          <p:spPr>
            <a:xfrm>
              <a:off x="2820389" y="1543792"/>
              <a:ext cx="463138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(ج)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358"/>
            <p:cNvSpPr txBox="1"/>
            <p:nvPr/>
          </p:nvSpPr>
          <p:spPr>
            <a:xfrm>
              <a:off x="3307278" y="1300348"/>
              <a:ext cx="397156" cy="31469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ar-SA" sz="1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(د)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89" y="2513261"/>
            <a:ext cx="3775739" cy="377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36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scie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3918B"/>
      </a:accent1>
      <a:accent2>
        <a:srgbClr val="6BD7CF"/>
      </a:accent2>
      <a:accent3>
        <a:srgbClr val="A5A5A5"/>
      </a:accent3>
      <a:accent4>
        <a:srgbClr val="E74667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108</TotalTime>
  <Words>736</Words>
  <Application>Microsoft Office PowerPoint</Application>
  <PresentationFormat>Widescreen</PresentationFormat>
  <Paragraphs>153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Gill Sans MT</vt:lpstr>
      <vt:lpstr>Majalla UI</vt:lpstr>
      <vt:lpstr>Tajawal</vt:lpstr>
      <vt:lpstr>Wingdings 2</vt:lpstr>
      <vt:lpstr>Dividend</vt:lpstr>
      <vt:lpstr>المقاومة المكافئة للمقاومات الموصولة على التوالي والتوازي مسائل</vt:lpstr>
      <vt:lpstr>PowerPoint Presentation</vt:lpstr>
      <vt:lpstr>الحل</vt:lpstr>
      <vt:lpstr>PowerPoint Presentation</vt:lpstr>
      <vt:lpstr>الحل</vt:lpstr>
      <vt:lpstr>PowerPoint Presentation</vt:lpstr>
      <vt:lpstr>PowerPoint Presentation</vt:lpstr>
      <vt:lpstr>الحل</vt:lpstr>
      <vt:lpstr>PowerPoint Presentation</vt:lpstr>
      <vt:lpstr>PowerPoint Presentation</vt:lpstr>
      <vt:lpstr>الحل</vt:lpstr>
      <vt:lpstr>PowerPoint Presentation</vt:lpstr>
      <vt:lpstr>الحل</vt:lpstr>
      <vt:lpstr>PowerPoint Presentation</vt:lpstr>
      <vt:lpstr>الحل</vt:lpstr>
      <vt:lpstr>PowerPoint Presentation</vt:lpstr>
      <vt:lpstr>الحل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المقاومة المكافئة للمقاومات الموصولة على التوالي والتوازي</dc:title>
  <dc:creator>cce1</dc:creator>
  <cp:lastModifiedBy>Hamdan</cp:lastModifiedBy>
  <cp:revision>14</cp:revision>
  <dcterms:created xsi:type="dcterms:W3CDTF">2022-08-06T11:34:15Z</dcterms:created>
  <dcterms:modified xsi:type="dcterms:W3CDTF">2022-08-18T10:09:24Z</dcterms:modified>
</cp:coreProperties>
</file>