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57" r:id="rId5"/>
    <p:sldId id="270" r:id="rId6"/>
    <p:sldId id="258" r:id="rId7"/>
    <p:sldId id="259" r:id="rId8"/>
    <p:sldId id="271" r:id="rId9"/>
    <p:sldId id="260" r:id="rId10"/>
    <p:sldId id="261" r:id="rId11"/>
    <p:sldId id="272" r:id="rId12"/>
    <p:sldId id="273" r:id="rId13"/>
    <p:sldId id="274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" y="72"/>
      </p:cViewPr>
      <p:guideLst>
        <p:guide orient="horz" pos="2137"/>
        <p:guide pos="27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2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0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4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84A2DD6-F54F-41B1-B09C-8D6A0B8FCF66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45A1F8-BB33-4847-8208-ED5D2D9915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014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974365" y="1314319"/>
            <a:ext cx="9857232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aa-E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طرق توصيل المقاومات في الدارات الكهربائية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1" y="2915908"/>
            <a:ext cx="5350301" cy="35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61155" y="927452"/>
            <a:ext cx="93742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a-ET" sz="2200" b="1" spc="50" dirty="0" smtClean="0">
                <a:ln w="11430"/>
                <a:solidFill>
                  <a:srgbClr val="C00000"/>
                </a:solidFill>
              </a:rPr>
              <a:t>مثال </a:t>
            </a:r>
            <a:r>
              <a:rPr lang="en-US" sz="2200" b="1" spc="50" dirty="0" smtClean="0">
                <a:ln w="11430"/>
                <a:solidFill>
                  <a:srgbClr val="C00000"/>
                </a:solidFill>
              </a:rPr>
              <a:t>2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4" name="Picture 53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4887" y="1059611"/>
            <a:ext cx="856061" cy="856061"/>
          </a:xfrm>
          <a:prstGeom prst="rect">
            <a:avLst/>
          </a:prstGeom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076247" y="1393423"/>
            <a:ext cx="7187959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rtl="1"/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وصلت ثلاث مقاومات على التوازي كما في الشكل</a:t>
            </a:r>
            <a:r>
              <a:rPr lang="en-US" alt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المجاور، جد قيمة المقاومة المكافئة.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8777543" y="2099532"/>
            <a:ext cx="1373689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kumimoji="0" lang="aa-ET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التوازي: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303293" y="2844985"/>
            <a:ext cx="3616319" cy="709521"/>
            <a:chOff x="7321552" y="3937668"/>
            <a:chExt cx="3616319" cy="709521"/>
          </a:xfrm>
        </p:grpSpPr>
        <p:grpSp>
          <p:nvGrpSpPr>
            <p:cNvPr id="132" name="Group 131"/>
            <p:cNvGrpSpPr/>
            <p:nvPr/>
          </p:nvGrpSpPr>
          <p:grpSpPr>
            <a:xfrm>
              <a:off x="7321552" y="3939215"/>
              <a:ext cx="3126474" cy="707974"/>
              <a:chOff x="6969332" y="3032330"/>
              <a:chExt cx="3126474" cy="707974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8852942" y="3032330"/>
                <a:ext cx="1242864" cy="707974"/>
                <a:chOff x="6876443" y="3908825"/>
                <a:chExt cx="1343631" cy="707974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7448757" y="4059797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6876443" y="3908825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882622" y="4216689"/>
                  <a:ext cx="752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0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152" name="Straight Arrow Connector 151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137"/>
              <p:cNvGrpSpPr/>
              <p:nvPr/>
            </p:nvGrpSpPr>
            <p:grpSpPr>
              <a:xfrm>
                <a:off x="7917862" y="3032330"/>
                <a:ext cx="1526957" cy="707974"/>
                <a:chOff x="6876443" y="3908825"/>
                <a:chExt cx="1650757" cy="707974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755883" y="3978229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7448757" y="4059797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76443" y="3908825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82622" y="4216689"/>
                  <a:ext cx="752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0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20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148" name="Straight Arrow Connector 147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38"/>
              <p:cNvGrpSpPr/>
              <p:nvPr/>
            </p:nvGrpSpPr>
            <p:grpSpPr>
              <a:xfrm>
                <a:off x="6969332" y="3032330"/>
                <a:ext cx="1179878" cy="707974"/>
                <a:chOff x="6876443" y="3908825"/>
                <a:chExt cx="1343631" cy="707974"/>
              </a:xfrm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7448757" y="4059797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876443" y="3908825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6882622" y="4216689"/>
                  <a:ext cx="752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0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3</a:t>
                  </a:r>
                  <a:endParaRPr lang="en-US" sz="20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143" name="Straight Arrow Connector 142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3" name="Group 132"/>
            <p:cNvGrpSpPr/>
            <p:nvPr/>
          </p:nvGrpSpPr>
          <p:grpSpPr>
            <a:xfrm>
              <a:off x="10155491" y="3937668"/>
              <a:ext cx="782380" cy="705147"/>
              <a:chOff x="9141043" y="5041035"/>
              <a:chExt cx="782380" cy="70514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199737" y="5041035"/>
                <a:ext cx="6773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141043" y="5346072"/>
                <a:ext cx="7823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20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20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>
              <a:xfrm flipV="1">
                <a:off x="9230345" y="5438228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Group 152"/>
          <p:cNvGrpSpPr/>
          <p:nvPr/>
        </p:nvGrpSpPr>
        <p:grpSpPr>
          <a:xfrm>
            <a:off x="6337914" y="3683932"/>
            <a:ext cx="3616319" cy="786627"/>
            <a:chOff x="7321552" y="3937668"/>
            <a:chExt cx="3616319" cy="786627"/>
          </a:xfrm>
        </p:grpSpPr>
        <p:grpSp>
          <p:nvGrpSpPr>
            <p:cNvPr id="154" name="Group 153"/>
            <p:cNvGrpSpPr/>
            <p:nvPr/>
          </p:nvGrpSpPr>
          <p:grpSpPr>
            <a:xfrm>
              <a:off x="7321552" y="3939215"/>
              <a:ext cx="3126474" cy="785080"/>
              <a:chOff x="6969332" y="3032330"/>
              <a:chExt cx="3126474" cy="785080"/>
            </a:xfrm>
          </p:grpSpPr>
          <p:grpSp>
            <p:nvGrpSpPr>
              <p:cNvPr id="159" name="Group 158"/>
              <p:cNvGrpSpPr/>
              <p:nvPr/>
            </p:nvGrpSpPr>
            <p:grpSpPr>
              <a:xfrm>
                <a:off x="8852942" y="3032330"/>
                <a:ext cx="1242864" cy="772916"/>
                <a:chOff x="6876443" y="3908825"/>
                <a:chExt cx="1343631" cy="772916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7448757" y="4059797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876443" y="3908825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905175" y="4281631"/>
                  <a:ext cx="752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20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174" name="Straight Arrow Connector 173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/>
              <p:cNvGrpSpPr/>
              <p:nvPr/>
            </p:nvGrpSpPr>
            <p:grpSpPr>
              <a:xfrm>
                <a:off x="7917862" y="3032330"/>
                <a:ext cx="1526957" cy="785080"/>
                <a:chOff x="6876443" y="3908825"/>
                <a:chExt cx="1650757" cy="785080"/>
              </a:xfrm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7755883" y="3978229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448757" y="4059797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876443" y="3908825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904196" y="4293795"/>
                  <a:ext cx="752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4</a:t>
                  </a:r>
                  <a:endParaRPr lang="en-US" sz="20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170" name="Straight Arrow Connector 169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6969332" y="3032330"/>
                <a:ext cx="1179878" cy="772916"/>
                <a:chOff x="6876443" y="3908825"/>
                <a:chExt cx="1343631" cy="772916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7448757" y="4059797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876443" y="3908825"/>
                  <a:ext cx="77131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904381" y="4281631"/>
                  <a:ext cx="75249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0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6</a:t>
                  </a:r>
                  <a:endParaRPr lang="en-US" sz="20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165" name="Straight Arrow Connector 164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" name="Group 154"/>
            <p:cNvGrpSpPr/>
            <p:nvPr/>
          </p:nvGrpSpPr>
          <p:grpSpPr>
            <a:xfrm>
              <a:off x="10155491" y="3937668"/>
              <a:ext cx="782380" cy="705147"/>
              <a:chOff x="9141043" y="5041035"/>
              <a:chExt cx="782380" cy="70514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9199737" y="5041035"/>
                <a:ext cx="6773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141043" y="5346072"/>
                <a:ext cx="7823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20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20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158" name="Straight Arrow Connector 157"/>
              <p:cNvCxnSpPr/>
              <p:nvPr/>
            </p:nvCxnSpPr>
            <p:spPr>
              <a:xfrm flipV="1">
                <a:off x="9230345" y="5438228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5322504" y="3722151"/>
            <a:ext cx="1122728" cy="820541"/>
            <a:chOff x="4654737" y="5055829"/>
            <a:chExt cx="1122728" cy="820541"/>
          </a:xfrm>
        </p:grpSpPr>
        <p:sp>
          <p:nvSpPr>
            <p:cNvPr id="175" name="Rectangle 174"/>
            <p:cNvSpPr/>
            <p:nvPr/>
          </p:nvSpPr>
          <p:spPr>
            <a:xfrm>
              <a:off x="5100151" y="5206801"/>
              <a:ext cx="677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aa-E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654737" y="5055829"/>
              <a:ext cx="677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660220" y="5476260"/>
              <a:ext cx="6607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 flipV="1">
              <a:off x="4752020" y="5453022"/>
              <a:ext cx="51263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320725" y="4593830"/>
            <a:ext cx="1757485" cy="820541"/>
            <a:chOff x="8320725" y="5260580"/>
            <a:chExt cx="1757485" cy="820541"/>
          </a:xfrm>
        </p:grpSpPr>
        <p:grpSp>
          <p:nvGrpSpPr>
            <p:cNvPr id="179" name="Group 178"/>
            <p:cNvGrpSpPr/>
            <p:nvPr/>
          </p:nvGrpSpPr>
          <p:grpSpPr>
            <a:xfrm>
              <a:off x="8829380" y="5303838"/>
              <a:ext cx="1248830" cy="512455"/>
              <a:chOff x="7448757" y="3978229"/>
              <a:chExt cx="1449088" cy="512455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7755882" y="3978229"/>
                <a:ext cx="114196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22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22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448757" y="4059797"/>
                <a:ext cx="7713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8320725" y="5260580"/>
              <a:ext cx="677314" cy="820541"/>
              <a:chOff x="4654737" y="5055829"/>
              <a:chExt cx="677314" cy="820541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4654737" y="5055829"/>
                <a:ext cx="6773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660220" y="5476260"/>
                <a:ext cx="66078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en-US" sz="20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 flipV="1">
                <a:off x="4752020" y="5453022"/>
                <a:ext cx="512634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0" name="Rectangle 189"/>
          <p:cNvSpPr/>
          <p:nvPr/>
        </p:nvSpPr>
        <p:spPr>
          <a:xfrm>
            <a:off x="8012806" y="3715279"/>
            <a:ext cx="67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×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012806" y="4087605"/>
            <a:ext cx="67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×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071621" y="3733287"/>
            <a:ext cx="67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×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071621" y="4105613"/>
            <a:ext cx="67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×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108406" y="3715279"/>
            <a:ext cx="67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×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108406" y="4087605"/>
            <a:ext cx="67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×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32226" y="4711542"/>
            <a:ext cx="1542099" cy="430887"/>
            <a:chOff x="7132226" y="5378292"/>
            <a:chExt cx="1542099" cy="430887"/>
          </a:xfrm>
        </p:grpSpPr>
        <p:sp>
          <p:nvSpPr>
            <p:cNvPr id="196" name="Rectangle 195"/>
            <p:cNvSpPr/>
            <p:nvPr/>
          </p:nvSpPr>
          <p:spPr>
            <a:xfrm>
              <a:off x="7690177" y="5378292"/>
              <a:ext cx="9841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</a:t>
              </a:r>
              <a:endPara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32226" y="5378292"/>
              <a:ext cx="9841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1.1 </a:t>
              </a:r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أوم</a:t>
              </a:r>
              <a:endPara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62699" y="2547559"/>
            <a:ext cx="2224732" cy="2939733"/>
            <a:chOff x="1465046" y="2887837"/>
            <a:chExt cx="2224732" cy="29397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1474570" y="5268310"/>
              <a:ext cx="2191831" cy="169548"/>
              <a:chOff x="1880965" y="3060608"/>
              <a:chExt cx="2191831" cy="169548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880965" y="3151803"/>
                <a:ext cx="828000" cy="3"/>
                <a:chOff x="3325836" y="5662346"/>
                <a:chExt cx="2589860" cy="3"/>
              </a:xfrm>
            </p:grpSpPr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3325836" y="5662346"/>
                  <a:ext cx="2589860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4076906" y="5662349"/>
                  <a:ext cx="1200578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 flipV="1">
                <a:off x="3496796" y="3142918"/>
                <a:ext cx="576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/>
            <p:cNvGrpSpPr/>
            <p:nvPr/>
          </p:nvGrpSpPr>
          <p:grpSpPr>
            <a:xfrm>
              <a:off x="1480517" y="4533045"/>
              <a:ext cx="2191831" cy="169548"/>
              <a:chOff x="1880965" y="3060608"/>
              <a:chExt cx="2191831" cy="169548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1880965" y="3151803"/>
                <a:ext cx="828000" cy="3"/>
                <a:chOff x="3325836" y="5662346"/>
                <a:chExt cx="2589860" cy="3"/>
              </a:xfrm>
            </p:grpSpPr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3325836" y="5662346"/>
                  <a:ext cx="2589860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4076906" y="5662349"/>
                  <a:ext cx="1200578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7" name="Straight Connector 216"/>
              <p:cNvCxnSpPr/>
              <p:nvPr/>
            </p:nvCxnSpPr>
            <p:spPr>
              <a:xfrm flipV="1">
                <a:off x="3496796" y="3142918"/>
                <a:ext cx="576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/>
            <p:cNvGrpSpPr/>
            <p:nvPr/>
          </p:nvGrpSpPr>
          <p:grpSpPr>
            <a:xfrm>
              <a:off x="1484096" y="3790010"/>
              <a:ext cx="2191831" cy="169548"/>
              <a:chOff x="1880965" y="3060608"/>
              <a:chExt cx="2191831" cy="169548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880965" y="3151803"/>
                <a:ext cx="828000" cy="3"/>
                <a:chOff x="3325836" y="5662346"/>
                <a:chExt cx="2589860" cy="3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3325836" y="5662346"/>
                  <a:ext cx="2589860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4076906" y="5662349"/>
                  <a:ext cx="1200578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3" name="Straight Connector 232"/>
              <p:cNvCxnSpPr/>
              <p:nvPr/>
            </p:nvCxnSpPr>
            <p:spPr>
              <a:xfrm flipV="1">
                <a:off x="3496796" y="3142918"/>
                <a:ext cx="576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>
              <a:off x="1465046" y="2887837"/>
              <a:ext cx="2224732" cy="468000"/>
              <a:chOff x="3439107" y="1767772"/>
              <a:chExt cx="2224732" cy="468000"/>
            </a:xfrm>
          </p:grpSpPr>
          <p:grpSp>
            <p:nvGrpSpPr>
              <p:cNvPr id="247" name="Group 246"/>
              <p:cNvGrpSpPr/>
              <p:nvPr/>
            </p:nvGrpSpPr>
            <p:grpSpPr>
              <a:xfrm>
                <a:off x="3439107" y="1767772"/>
                <a:ext cx="1149614" cy="468000"/>
                <a:chOff x="3835107" y="2492896"/>
                <a:chExt cx="1149614" cy="468000"/>
              </a:xfrm>
            </p:grpSpPr>
            <p:cxnSp>
              <p:nvCxnSpPr>
                <p:cNvPr id="251" name="Straight Connector 250"/>
                <p:cNvCxnSpPr/>
                <p:nvPr/>
              </p:nvCxnSpPr>
              <p:spPr>
                <a:xfrm flipV="1">
                  <a:off x="3835107" y="2723889"/>
                  <a:ext cx="1149614" cy="3007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16200000">
                  <a:off x="4745832" y="2726896"/>
                  <a:ext cx="468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/>
            </p:nvGrpSpPr>
            <p:grpSpPr>
              <a:xfrm>
                <a:off x="4655839" y="1875772"/>
                <a:ext cx="1008000" cy="252000"/>
                <a:chOff x="5159895" y="2618896"/>
                <a:chExt cx="1008000" cy="252000"/>
              </a:xfrm>
            </p:grpSpPr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5159895" y="2744896"/>
                  <a:ext cx="1008000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>
                  <a:off x="5033896" y="2744896"/>
                  <a:ext cx="252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3" name="Straight Connector 252"/>
            <p:cNvCxnSpPr/>
            <p:nvPr/>
          </p:nvCxnSpPr>
          <p:spPr>
            <a:xfrm flipH="1" flipV="1">
              <a:off x="3680872" y="3118046"/>
              <a:ext cx="1216" cy="22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1465046" y="3123909"/>
              <a:ext cx="0" cy="22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2330944" y="3462234"/>
              <a:ext cx="687336" cy="309417"/>
              <a:chOff x="3236667" y="5909312"/>
              <a:chExt cx="687336" cy="309417"/>
            </a:xfrm>
          </p:grpSpPr>
          <p:sp>
            <p:nvSpPr>
              <p:cNvPr id="262" name="TextBox 261"/>
              <p:cNvSpPr txBox="1"/>
              <p:nvPr/>
            </p:nvSpPr>
            <p:spPr>
              <a:xfrm>
                <a:off x="3646347" y="5909312"/>
                <a:ext cx="27765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000" dirty="0" smtClean="0"/>
                  <a:t> 6</a:t>
                </a:r>
                <a:endParaRPr lang="en-US" sz="2000" dirty="0"/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3236667" y="5910952"/>
                <a:ext cx="5769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000" dirty="0" smtClean="0">
                    <a:latin typeface="Calibri" panose="020F0502020204030204" pitchFamily="34" charset="0"/>
                  </a:rPr>
                  <a:t>أوم</a:t>
                </a:r>
                <a:endParaRPr lang="en-US" sz="2000" dirty="0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2284251" y="4770381"/>
              <a:ext cx="687336" cy="309417"/>
              <a:chOff x="3236667" y="5909312"/>
              <a:chExt cx="687336" cy="309417"/>
            </a:xfrm>
          </p:grpSpPr>
          <p:sp>
            <p:nvSpPr>
              <p:cNvPr id="265" name="TextBox 264"/>
              <p:cNvSpPr txBox="1"/>
              <p:nvPr/>
            </p:nvSpPr>
            <p:spPr>
              <a:xfrm>
                <a:off x="3646347" y="5909312"/>
                <a:ext cx="27765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000" dirty="0" smtClean="0"/>
                  <a:t> </a:t>
                </a:r>
                <a:r>
                  <a:rPr lang="en-US" sz="2000" dirty="0" smtClean="0"/>
                  <a:t>4</a:t>
                </a:r>
                <a:endParaRPr lang="en-US" sz="2000" dirty="0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3236667" y="5910952"/>
                <a:ext cx="5769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000" dirty="0" smtClean="0">
                    <a:latin typeface="Calibri" panose="020F0502020204030204" pitchFamily="34" charset="0"/>
                  </a:rPr>
                  <a:t>أوم</a:t>
                </a:r>
                <a:endParaRPr lang="en-US" sz="2000" dirty="0"/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312096" y="5518153"/>
              <a:ext cx="687336" cy="309417"/>
              <a:chOff x="3236667" y="5909312"/>
              <a:chExt cx="687336" cy="309417"/>
            </a:xfrm>
          </p:grpSpPr>
          <p:sp>
            <p:nvSpPr>
              <p:cNvPr id="268" name="TextBox 267"/>
              <p:cNvSpPr txBox="1"/>
              <p:nvPr/>
            </p:nvSpPr>
            <p:spPr>
              <a:xfrm>
                <a:off x="3646347" y="5909312"/>
                <a:ext cx="27765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en-US" sz="2000" dirty="0" smtClean="0"/>
                  <a:t>2</a:t>
                </a:r>
                <a:endParaRPr lang="en-US" sz="2000" dirty="0"/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3236667" y="5910952"/>
                <a:ext cx="5769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000" dirty="0" smtClean="0">
                    <a:latin typeface="Calibri" panose="020F0502020204030204" pitchFamily="34" charset="0"/>
                  </a:rPr>
                  <a:t>أوم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59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90" grpId="0"/>
      <p:bldP spid="191" grpId="0"/>
      <p:bldP spid="192" grpId="0"/>
      <p:bldP spid="193" grpId="0"/>
      <p:bldP spid="194" grpId="0"/>
      <p:bldP spid="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14144" y="951484"/>
            <a:ext cx="93742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a-ET" sz="2200" b="1" spc="50" dirty="0" smtClean="0">
                <a:ln w="11430"/>
                <a:solidFill>
                  <a:srgbClr val="C00000"/>
                </a:solidFill>
              </a:rPr>
              <a:t>مثال </a:t>
            </a:r>
            <a:r>
              <a:rPr lang="en-US" sz="2200" b="1" spc="50" dirty="0" smtClean="0">
                <a:ln w="11430"/>
                <a:solidFill>
                  <a:srgbClr val="C00000"/>
                </a:solidFill>
              </a:rPr>
              <a:t>3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4" name="Picture 53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7354" y="982717"/>
            <a:ext cx="856061" cy="856061"/>
          </a:xfrm>
          <a:prstGeom prst="rect">
            <a:avLst/>
          </a:prstGeom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959395" y="1395060"/>
            <a:ext cx="7187959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rtl="1"/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وصلت ثلاث مقاومات كما في الشكل</a:t>
            </a:r>
            <a:r>
              <a:rPr lang="en-US" alt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المجاور، جد قيمة المقاومة المكافئة.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8421065" y="2614030"/>
            <a:ext cx="0" cy="841598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10285683" y="3028166"/>
            <a:ext cx="401367" cy="1404"/>
          </a:xfrm>
          <a:prstGeom prst="line">
            <a:avLst/>
          </a:prstGeom>
          <a:ln w="1905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V="1">
            <a:off x="10285683" y="2614030"/>
            <a:ext cx="0" cy="841598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7165038" y="3194692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2060"/>
                </a:solidFill>
              </a:rPr>
              <a:t> 2 أوم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8749818" y="2130428"/>
            <a:ext cx="1345721" cy="1786548"/>
          </a:xfrm>
          <a:custGeom>
            <a:avLst/>
            <a:gdLst>
              <a:gd name="connsiteX0" fmla="*/ 500332 w 1345721"/>
              <a:gd name="connsiteY0" fmla="*/ 60385 h 2113472"/>
              <a:gd name="connsiteX1" fmla="*/ 181155 w 1345721"/>
              <a:gd name="connsiteY1" fmla="*/ 69011 h 2113472"/>
              <a:gd name="connsiteX2" fmla="*/ 138023 w 1345721"/>
              <a:gd name="connsiteY2" fmla="*/ 103517 h 2113472"/>
              <a:gd name="connsiteX3" fmla="*/ 69011 w 1345721"/>
              <a:gd name="connsiteY3" fmla="*/ 207034 h 2113472"/>
              <a:gd name="connsiteX4" fmla="*/ 34506 w 1345721"/>
              <a:gd name="connsiteY4" fmla="*/ 293298 h 2113472"/>
              <a:gd name="connsiteX5" fmla="*/ 25879 w 1345721"/>
              <a:gd name="connsiteY5" fmla="*/ 379562 h 2113472"/>
              <a:gd name="connsiteX6" fmla="*/ 8626 w 1345721"/>
              <a:gd name="connsiteY6" fmla="*/ 465826 h 2113472"/>
              <a:gd name="connsiteX7" fmla="*/ 0 w 1345721"/>
              <a:gd name="connsiteY7" fmla="*/ 1526875 h 2113472"/>
              <a:gd name="connsiteX8" fmla="*/ 17253 w 1345721"/>
              <a:gd name="connsiteY8" fmla="*/ 1811547 h 2113472"/>
              <a:gd name="connsiteX9" fmla="*/ 34506 w 1345721"/>
              <a:gd name="connsiteY9" fmla="*/ 1846053 h 2113472"/>
              <a:gd name="connsiteX10" fmla="*/ 43132 w 1345721"/>
              <a:gd name="connsiteY10" fmla="*/ 1871932 h 2113472"/>
              <a:gd name="connsiteX11" fmla="*/ 77638 w 1345721"/>
              <a:gd name="connsiteY11" fmla="*/ 1906438 h 2113472"/>
              <a:gd name="connsiteX12" fmla="*/ 94891 w 1345721"/>
              <a:gd name="connsiteY12" fmla="*/ 1932317 h 2113472"/>
              <a:gd name="connsiteX13" fmla="*/ 103517 w 1345721"/>
              <a:gd name="connsiteY13" fmla="*/ 1966823 h 2113472"/>
              <a:gd name="connsiteX14" fmla="*/ 129396 w 1345721"/>
              <a:gd name="connsiteY14" fmla="*/ 1992702 h 2113472"/>
              <a:gd name="connsiteX15" fmla="*/ 258792 w 1345721"/>
              <a:gd name="connsiteY15" fmla="*/ 2044460 h 2113472"/>
              <a:gd name="connsiteX16" fmla="*/ 310551 w 1345721"/>
              <a:gd name="connsiteY16" fmla="*/ 2061713 h 2113472"/>
              <a:gd name="connsiteX17" fmla="*/ 353683 w 1345721"/>
              <a:gd name="connsiteY17" fmla="*/ 2078966 h 2113472"/>
              <a:gd name="connsiteX18" fmla="*/ 500332 w 1345721"/>
              <a:gd name="connsiteY18" fmla="*/ 2113472 h 2113472"/>
              <a:gd name="connsiteX19" fmla="*/ 888521 w 1345721"/>
              <a:gd name="connsiteY19" fmla="*/ 2104845 h 2113472"/>
              <a:gd name="connsiteX20" fmla="*/ 914400 w 1345721"/>
              <a:gd name="connsiteY20" fmla="*/ 2096219 h 2113472"/>
              <a:gd name="connsiteX21" fmla="*/ 983411 w 1345721"/>
              <a:gd name="connsiteY21" fmla="*/ 2035834 h 2113472"/>
              <a:gd name="connsiteX22" fmla="*/ 1035170 w 1345721"/>
              <a:gd name="connsiteY22" fmla="*/ 2018581 h 2113472"/>
              <a:gd name="connsiteX23" fmla="*/ 1104181 w 1345721"/>
              <a:gd name="connsiteY23" fmla="*/ 1984075 h 2113472"/>
              <a:gd name="connsiteX24" fmla="*/ 1164566 w 1345721"/>
              <a:gd name="connsiteY24" fmla="*/ 1940943 h 2113472"/>
              <a:gd name="connsiteX25" fmla="*/ 1216324 w 1345721"/>
              <a:gd name="connsiteY25" fmla="*/ 1923690 h 2113472"/>
              <a:gd name="connsiteX26" fmla="*/ 1268083 w 1345721"/>
              <a:gd name="connsiteY26" fmla="*/ 1871932 h 2113472"/>
              <a:gd name="connsiteX27" fmla="*/ 1311215 w 1345721"/>
              <a:gd name="connsiteY27" fmla="*/ 1794294 h 2113472"/>
              <a:gd name="connsiteX28" fmla="*/ 1328468 w 1345721"/>
              <a:gd name="connsiteY28" fmla="*/ 1716656 h 2113472"/>
              <a:gd name="connsiteX29" fmla="*/ 1345721 w 1345721"/>
              <a:gd name="connsiteY29" fmla="*/ 1664898 h 2113472"/>
              <a:gd name="connsiteX30" fmla="*/ 1328468 w 1345721"/>
              <a:gd name="connsiteY30" fmla="*/ 1414732 h 2113472"/>
              <a:gd name="connsiteX31" fmla="*/ 1302589 w 1345721"/>
              <a:gd name="connsiteY31" fmla="*/ 1362973 h 2113472"/>
              <a:gd name="connsiteX32" fmla="*/ 1276709 w 1345721"/>
              <a:gd name="connsiteY32" fmla="*/ 1276709 h 2113472"/>
              <a:gd name="connsiteX33" fmla="*/ 1250830 w 1345721"/>
              <a:gd name="connsiteY33" fmla="*/ 1216324 h 2113472"/>
              <a:gd name="connsiteX34" fmla="*/ 1233577 w 1345721"/>
              <a:gd name="connsiteY34" fmla="*/ 1147313 h 2113472"/>
              <a:gd name="connsiteX35" fmla="*/ 1216324 w 1345721"/>
              <a:gd name="connsiteY35" fmla="*/ 1086928 h 2113472"/>
              <a:gd name="connsiteX36" fmla="*/ 1242204 w 1345721"/>
              <a:gd name="connsiteY36" fmla="*/ 681487 h 2113472"/>
              <a:gd name="connsiteX37" fmla="*/ 1259457 w 1345721"/>
              <a:gd name="connsiteY37" fmla="*/ 655607 h 2113472"/>
              <a:gd name="connsiteX38" fmla="*/ 1276709 w 1345721"/>
              <a:gd name="connsiteY38" fmla="*/ 621102 h 2113472"/>
              <a:gd name="connsiteX39" fmla="*/ 1293962 w 1345721"/>
              <a:gd name="connsiteY39" fmla="*/ 543464 h 2113472"/>
              <a:gd name="connsiteX40" fmla="*/ 1302589 w 1345721"/>
              <a:gd name="connsiteY40" fmla="*/ 517585 h 2113472"/>
              <a:gd name="connsiteX41" fmla="*/ 1285336 w 1345721"/>
              <a:gd name="connsiteY41" fmla="*/ 284672 h 2113472"/>
              <a:gd name="connsiteX42" fmla="*/ 1276709 w 1345721"/>
              <a:gd name="connsiteY42" fmla="*/ 250166 h 2113472"/>
              <a:gd name="connsiteX43" fmla="*/ 1190445 w 1345721"/>
              <a:gd name="connsiteY43" fmla="*/ 146649 h 2113472"/>
              <a:gd name="connsiteX44" fmla="*/ 1138687 w 1345721"/>
              <a:gd name="connsiteY44" fmla="*/ 112143 h 2113472"/>
              <a:gd name="connsiteX45" fmla="*/ 1052423 w 1345721"/>
              <a:gd name="connsiteY45" fmla="*/ 69011 h 2113472"/>
              <a:gd name="connsiteX46" fmla="*/ 992038 w 1345721"/>
              <a:gd name="connsiteY46" fmla="*/ 43132 h 2113472"/>
              <a:gd name="connsiteX47" fmla="*/ 957532 w 1345721"/>
              <a:gd name="connsiteY47" fmla="*/ 25879 h 2113472"/>
              <a:gd name="connsiteX48" fmla="*/ 871268 w 1345721"/>
              <a:gd name="connsiteY48" fmla="*/ 8626 h 2113472"/>
              <a:gd name="connsiteX49" fmla="*/ 828136 w 1345721"/>
              <a:gd name="connsiteY49" fmla="*/ 0 h 2113472"/>
              <a:gd name="connsiteX50" fmla="*/ 595223 w 1345721"/>
              <a:gd name="connsiteY50" fmla="*/ 8626 h 2113472"/>
              <a:gd name="connsiteX51" fmla="*/ 517585 w 1345721"/>
              <a:gd name="connsiteY51" fmla="*/ 25879 h 2113472"/>
              <a:gd name="connsiteX52" fmla="*/ 500332 w 1345721"/>
              <a:gd name="connsiteY52" fmla="*/ 60385 h 21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45721" h="2113472">
                <a:moveTo>
                  <a:pt x="500332" y="60385"/>
                </a:moveTo>
                <a:cubicBezTo>
                  <a:pt x="444260" y="67574"/>
                  <a:pt x="378731" y="36081"/>
                  <a:pt x="181155" y="69011"/>
                </a:cubicBezTo>
                <a:cubicBezTo>
                  <a:pt x="162993" y="72038"/>
                  <a:pt x="150408" y="89893"/>
                  <a:pt x="138023" y="103517"/>
                </a:cubicBezTo>
                <a:cubicBezTo>
                  <a:pt x="126367" y="116339"/>
                  <a:pt x="79676" y="184180"/>
                  <a:pt x="69011" y="207034"/>
                </a:cubicBezTo>
                <a:cubicBezTo>
                  <a:pt x="55914" y="235098"/>
                  <a:pt x="34506" y="293298"/>
                  <a:pt x="34506" y="293298"/>
                </a:cubicBezTo>
                <a:cubicBezTo>
                  <a:pt x="31630" y="322053"/>
                  <a:pt x="30166" y="350984"/>
                  <a:pt x="25879" y="379562"/>
                </a:cubicBezTo>
                <a:cubicBezTo>
                  <a:pt x="21529" y="408562"/>
                  <a:pt x="9287" y="436509"/>
                  <a:pt x="8626" y="465826"/>
                </a:cubicBezTo>
                <a:cubicBezTo>
                  <a:pt x="650" y="819431"/>
                  <a:pt x="2875" y="1173192"/>
                  <a:pt x="0" y="1526875"/>
                </a:cubicBezTo>
                <a:cubicBezTo>
                  <a:pt x="5751" y="1621766"/>
                  <a:pt x="7035" y="1717033"/>
                  <a:pt x="17253" y="1811547"/>
                </a:cubicBezTo>
                <a:cubicBezTo>
                  <a:pt x="18635" y="1824332"/>
                  <a:pt x="29440" y="1834233"/>
                  <a:pt x="34506" y="1846053"/>
                </a:cubicBezTo>
                <a:cubicBezTo>
                  <a:pt x="38088" y="1854411"/>
                  <a:pt x="37847" y="1864533"/>
                  <a:pt x="43132" y="1871932"/>
                </a:cubicBezTo>
                <a:cubicBezTo>
                  <a:pt x="52587" y="1885168"/>
                  <a:pt x="67052" y="1894088"/>
                  <a:pt x="77638" y="1906438"/>
                </a:cubicBezTo>
                <a:cubicBezTo>
                  <a:pt x="84385" y="1914310"/>
                  <a:pt x="89140" y="1923691"/>
                  <a:pt x="94891" y="1932317"/>
                </a:cubicBezTo>
                <a:cubicBezTo>
                  <a:pt x="97766" y="1943819"/>
                  <a:pt x="97635" y="1956529"/>
                  <a:pt x="103517" y="1966823"/>
                </a:cubicBezTo>
                <a:cubicBezTo>
                  <a:pt x="109570" y="1977415"/>
                  <a:pt x="119104" y="1986152"/>
                  <a:pt x="129396" y="1992702"/>
                </a:cubicBezTo>
                <a:cubicBezTo>
                  <a:pt x="187720" y="2029817"/>
                  <a:pt x="197617" y="2025637"/>
                  <a:pt x="258792" y="2044460"/>
                </a:cubicBezTo>
                <a:cubicBezTo>
                  <a:pt x="276174" y="2049808"/>
                  <a:pt x="293460" y="2055498"/>
                  <a:pt x="310551" y="2061713"/>
                </a:cubicBezTo>
                <a:cubicBezTo>
                  <a:pt x="325104" y="2067005"/>
                  <a:pt x="338744" y="2074892"/>
                  <a:pt x="353683" y="2078966"/>
                </a:cubicBezTo>
                <a:cubicBezTo>
                  <a:pt x="402131" y="2092179"/>
                  <a:pt x="500332" y="2113472"/>
                  <a:pt x="500332" y="2113472"/>
                </a:cubicBezTo>
                <a:lnTo>
                  <a:pt x="888521" y="2104845"/>
                </a:lnTo>
                <a:cubicBezTo>
                  <a:pt x="897606" y="2104466"/>
                  <a:pt x="906267" y="2100285"/>
                  <a:pt x="914400" y="2096219"/>
                </a:cubicBezTo>
                <a:cubicBezTo>
                  <a:pt x="973503" y="2066668"/>
                  <a:pt x="900969" y="2088297"/>
                  <a:pt x="983411" y="2035834"/>
                </a:cubicBezTo>
                <a:cubicBezTo>
                  <a:pt x="998754" y="2026070"/>
                  <a:pt x="1017917" y="2024332"/>
                  <a:pt x="1035170" y="2018581"/>
                </a:cubicBezTo>
                <a:cubicBezTo>
                  <a:pt x="1123376" y="1959776"/>
                  <a:pt x="977576" y="2054411"/>
                  <a:pt x="1104181" y="1984075"/>
                </a:cubicBezTo>
                <a:cubicBezTo>
                  <a:pt x="1116917" y="1976999"/>
                  <a:pt x="1148404" y="1948126"/>
                  <a:pt x="1164566" y="1940943"/>
                </a:cubicBezTo>
                <a:cubicBezTo>
                  <a:pt x="1181184" y="1933557"/>
                  <a:pt x="1216324" y="1923690"/>
                  <a:pt x="1216324" y="1923690"/>
                </a:cubicBezTo>
                <a:cubicBezTo>
                  <a:pt x="1300910" y="1810914"/>
                  <a:pt x="1192394" y="1947621"/>
                  <a:pt x="1268083" y="1871932"/>
                </a:cubicBezTo>
                <a:cubicBezTo>
                  <a:pt x="1282061" y="1857954"/>
                  <a:pt x="1306701" y="1803323"/>
                  <a:pt x="1311215" y="1794294"/>
                </a:cubicBezTo>
                <a:cubicBezTo>
                  <a:pt x="1316966" y="1768415"/>
                  <a:pt x="1321637" y="1742271"/>
                  <a:pt x="1328468" y="1716656"/>
                </a:cubicBezTo>
                <a:cubicBezTo>
                  <a:pt x="1333154" y="1699084"/>
                  <a:pt x="1345721" y="1683084"/>
                  <a:pt x="1345721" y="1664898"/>
                </a:cubicBezTo>
                <a:cubicBezTo>
                  <a:pt x="1345721" y="1581311"/>
                  <a:pt x="1340289" y="1497479"/>
                  <a:pt x="1328468" y="1414732"/>
                </a:cubicBezTo>
                <a:cubicBezTo>
                  <a:pt x="1325740" y="1395637"/>
                  <a:pt x="1309362" y="1381034"/>
                  <a:pt x="1302589" y="1362973"/>
                </a:cubicBezTo>
                <a:cubicBezTo>
                  <a:pt x="1292048" y="1334864"/>
                  <a:pt x="1286701" y="1305018"/>
                  <a:pt x="1276709" y="1276709"/>
                </a:cubicBezTo>
                <a:cubicBezTo>
                  <a:pt x="1269421" y="1256059"/>
                  <a:pt x="1257755" y="1237099"/>
                  <a:pt x="1250830" y="1216324"/>
                </a:cubicBezTo>
                <a:cubicBezTo>
                  <a:pt x="1243332" y="1193829"/>
                  <a:pt x="1239687" y="1170224"/>
                  <a:pt x="1233577" y="1147313"/>
                </a:cubicBezTo>
                <a:cubicBezTo>
                  <a:pt x="1228183" y="1127086"/>
                  <a:pt x="1222075" y="1107056"/>
                  <a:pt x="1216324" y="1086928"/>
                </a:cubicBezTo>
                <a:cubicBezTo>
                  <a:pt x="1218313" y="1007388"/>
                  <a:pt x="1194646" y="800382"/>
                  <a:pt x="1242204" y="681487"/>
                </a:cubicBezTo>
                <a:cubicBezTo>
                  <a:pt x="1246055" y="671861"/>
                  <a:pt x="1254313" y="664609"/>
                  <a:pt x="1259457" y="655607"/>
                </a:cubicBezTo>
                <a:cubicBezTo>
                  <a:pt x="1265837" y="644442"/>
                  <a:pt x="1270958" y="632604"/>
                  <a:pt x="1276709" y="621102"/>
                </a:cubicBezTo>
                <a:cubicBezTo>
                  <a:pt x="1282636" y="591470"/>
                  <a:pt x="1285844" y="571878"/>
                  <a:pt x="1293962" y="543464"/>
                </a:cubicBezTo>
                <a:cubicBezTo>
                  <a:pt x="1296460" y="534721"/>
                  <a:pt x="1299713" y="526211"/>
                  <a:pt x="1302589" y="517585"/>
                </a:cubicBezTo>
                <a:cubicBezTo>
                  <a:pt x="1296838" y="439947"/>
                  <a:pt x="1292835" y="362160"/>
                  <a:pt x="1285336" y="284672"/>
                </a:cubicBezTo>
                <a:cubicBezTo>
                  <a:pt x="1284194" y="272871"/>
                  <a:pt x="1282011" y="260770"/>
                  <a:pt x="1276709" y="250166"/>
                </a:cubicBezTo>
                <a:cubicBezTo>
                  <a:pt x="1260794" y="218336"/>
                  <a:pt x="1219066" y="165730"/>
                  <a:pt x="1190445" y="146649"/>
                </a:cubicBezTo>
                <a:cubicBezTo>
                  <a:pt x="1173192" y="135147"/>
                  <a:pt x="1157233" y="121416"/>
                  <a:pt x="1138687" y="112143"/>
                </a:cubicBezTo>
                <a:cubicBezTo>
                  <a:pt x="1109932" y="97766"/>
                  <a:pt x="1079172" y="86844"/>
                  <a:pt x="1052423" y="69011"/>
                </a:cubicBezTo>
                <a:cubicBezTo>
                  <a:pt x="1016678" y="45182"/>
                  <a:pt x="1036601" y="54273"/>
                  <a:pt x="992038" y="43132"/>
                </a:cubicBezTo>
                <a:cubicBezTo>
                  <a:pt x="980536" y="37381"/>
                  <a:pt x="969573" y="30394"/>
                  <a:pt x="957532" y="25879"/>
                </a:cubicBezTo>
                <a:cubicBezTo>
                  <a:pt x="935997" y="17803"/>
                  <a:pt x="890552" y="12132"/>
                  <a:pt x="871268" y="8626"/>
                </a:cubicBezTo>
                <a:cubicBezTo>
                  <a:pt x="856842" y="6003"/>
                  <a:pt x="842513" y="2875"/>
                  <a:pt x="828136" y="0"/>
                </a:cubicBezTo>
                <a:cubicBezTo>
                  <a:pt x="750498" y="2875"/>
                  <a:pt x="672772" y="3926"/>
                  <a:pt x="595223" y="8626"/>
                </a:cubicBezTo>
                <a:cubicBezTo>
                  <a:pt x="580147" y="9540"/>
                  <a:pt x="536325" y="16509"/>
                  <a:pt x="517585" y="25879"/>
                </a:cubicBezTo>
                <a:cubicBezTo>
                  <a:pt x="513948" y="27698"/>
                  <a:pt x="556404" y="53196"/>
                  <a:pt x="500332" y="60385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>
            <a:spLocks noChangeArrowheads="1"/>
          </p:cNvSpPr>
          <p:nvPr/>
        </p:nvSpPr>
        <p:spPr bwMode="auto">
          <a:xfrm>
            <a:off x="8760302" y="2870395"/>
            <a:ext cx="1373689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التوازي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6843117" y="2943392"/>
            <a:ext cx="1558831" cy="169548"/>
            <a:chOff x="2261965" y="3060608"/>
            <a:chExt cx="1558831" cy="169548"/>
          </a:xfrm>
        </p:grpSpPr>
        <p:cxnSp>
          <p:nvCxnSpPr>
            <p:cNvPr id="290" name="Straight Connector 289"/>
            <p:cNvCxnSpPr/>
            <p:nvPr/>
          </p:nvCxnSpPr>
          <p:spPr>
            <a:xfrm flipV="1">
              <a:off x="2261965" y="3142278"/>
              <a:ext cx="432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Group 277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280" name="Straight Connector 279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9" name="Straight Connector 278"/>
            <p:cNvCxnSpPr/>
            <p:nvPr/>
          </p:nvCxnSpPr>
          <p:spPr>
            <a:xfrm flipV="1">
              <a:off x="3496796" y="3142918"/>
              <a:ext cx="324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TextBox 291"/>
          <p:cNvSpPr txBox="1"/>
          <p:nvPr/>
        </p:nvSpPr>
        <p:spPr>
          <a:xfrm>
            <a:off x="8926755" y="2225111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4</a:t>
            </a:r>
            <a:r>
              <a:rPr lang="aa-ET" sz="1600" b="1" dirty="0" smtClean="0">
                <a:solidFill>
                  <a:srgbClr val="002060"/>
                </a:solidFill>
              </a:rPr>
              <a:t> أوم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293" name="Group 292"/>
          <p:cNvGrpSpPr/>
          <p:nvPr/>
        </p:nvGrpSpPr>
        <p:grpSpPr>
          <a:xfrm>
            <a:off x="8424598" y="2527055"/>
            <a:ext cx="1864756" cy="169548"/>
            <a:chOff x="2100040" y="3060608"/>
            <a:chExt cx="1864756" cy="169548"/>
          </a:xfrm>
        </p:grpSpPr>
        <p:cxnSp>
          <p:nvCxnSpPr>
            <p:cNvPr id="294" name="Straight Connector 293"/>
            <p:cNvCxnSpPr/>
            <p:nvPr/>
          </p:nvCxnSpPr>
          <p:spPr>
            <a:xfrm flipV="1">
              <a:off x="2100040" y="3142278"/>
              <a:ext cx="612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5" name="Group 294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297" name="Straight Connector 296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6" name="Straight Connector 295"/>
            <p:cNvCxnSpPr/>
            <p:nvPr/>
          </p:nvCxnSpPr>
          <p:spPr>
            <a:xfrm flipV="1">
              <a:off x="3496796" y="3142918"/>
              <a:ext cx="468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TextBox 306"/>
          <p:cNvSpPr txBox="1"/>
          <p:nvPr/>
        </p:nvSpPr>
        <p:spPr>
          <a:xfrm>
            <a:off x="8933466" y="3568523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8</a:t>
            </a:r>
            <a:r>
              <a:rPr lang="aa-ET" sz="1600" b="1" dirty="0" smtClean="0">
                <a:solidFill>
                  <a:srgbClr val="002060"/>
                </a:solidFill>
              </a:rPr>
              <a:t> أوم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308" name="Group 307"/>
          <p:cNvGrpSpPr/>
          <p:nvPr/>
        </p:nvGrpSpPr>
        <p:grpSpPr>
          <a:xfrm>
            <a:off x="8421784" y="3366790"/>
            <a:ext cx="1864756" cy="169548"/>
            <a:chOff x="2100040" y="3060608"/>
            <a:chExt cx="1864756" cy="169548"/>
          </a:xfrm>
        </p:grpSpPr>
        <p:cxnSp>
          <p:nvCxnSpPr>
            <p:cNvPr id="309" name="Straight Connector 308"/>
            <p:cNvCxnSpPr/>
            <p:nvPr/>
          </p:nvCxnSpPr>
          <p:spPr>
            <a:xfrm flipV="1">
              <a:off x="2100040" y="3142278"/>
              <a:ext cx="612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Group 309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312" name="Straight Connector 31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Straight Connector 310"/>
            <p:cNvCxnSpPr/>
            <p:nvPr/>
          </p:nvCxnSpPr>
          <p:spPr>
            <a:xfrm flipV="1">
              <a:off x="3496796" y="3142918"/>
              <a:ext cx="468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Freeform 329"/>
          <p:cNvSpPr/>
          <p:nvPr/>
        </p:nvSpPr>
        <p:spPr>
          <a:xfrm>
            <a:off x="2721768" y="2204740"/>
            <a:ext cx="3311190" cy="1162050"/>
          </a:xfrm>
          <a:custGeom>
            <a:avLst/>
            <a:gdLst>
              <a:gd name="connsiteX0" fmla="*/ 3165094 w 3311190"/>
              <a:gd name="connsiteY0" fmla="*/ 142875 h 1162050"/>
              <a:gd name="connsiteX1" fmla="*/ 2603119 w 3311190"/>
              <a:gd name="connsiteY1" fmla="*/ 114300 h 1162050"/>
              <a:gd name="connsiteX2" fmla="*/ 2422144 w 3311190"/>
              <a:gd name="connsiteY2" fmla="*/ 85725 h 1162050"/>
              <a:gd name="connsiteX3" fmla="*/ 2184019 w 3311190"/>
              <a:gd name="connsiteY3" fmla="*/ 66675 h 1162050"/>
              <a:gd name="connsiteX4" fmla="*/ 1793494 w 3311190"/>
              <a:gd name="connsiteY4" fmla="*/ 0 h 1162050"/>
              <a:gd name="connsiteX5" fmla="*/ 860044 w 3311190"/>
              <a:gd name="connsiteY5" fmla="*/ 47625 h 1162050"/>
              <a:gd name="connsiteX6" fmla="*/ 726694 w 3311190"/>
              <a:gd name="connsiteY6" fmla="*/ 104775 h 1162050"/>
              <a:gd name="connsiteX7" fmla="*/ 564769 w 3311190"/>
              <a:gd name="connsiteY7" fmla="*/ 209550 h 1162050"/>
              <a:gd name="connsiteX8" fmla="*/ 450469 w 3311190"/>
              <a:gd name="connsiteY8" fmla="*/ 266700 h 1162050"/>
              <a:gd name="connsiteX9" fmla="*/ 212344 w 3311190"/>
              <a:gd name="connsiteY9" fmla="*/ 371475 h 1162050"/>
              <a:gd name="connsiteX10" fmla="*/ 145669 w 3311190"/>
              <a:gd name="connsiteY10" fmla="*/ 428625 h 1162050"/>
              <a:gd name="connsiteX11" fmla="*/ 78994 w 3311190"/>
              <a:gd name="connsiteY11" fmla="*/ 533400 h 1162050"/>
              <a:gd name="connsiteX12" fmla="*/ 12319 w 3311190"/>
              <a:gd name="connsiteY12" fmla="*/ 733425 h 1162050"/>
              <a:gd name="connsiteX13" fmla="*/ 2794 w 3311190"/>
              <a:gd name="connsiteY13" fmla="*/ 828675 h 1162050"/>
              <a:gd name="connsiteX14" fmla="*/ 59944 w 3311190"/>
              <a:gd name="connsiteY14" fmla="*/ 895350 h 1162050"/>
              <a:gd name="connsiteX15" fmla="*/ 574294 w 3311190"/>
              <a:gd name="connsiteY15" fmla="*/ 1095375 h 1162050"/>
              <a:gd name="connsiteX16" fmla="*/ 812419 w 3311190"/>
              <a:gd name="connsiteY16" fmla="*/ 1133475 h 1162050"/>
              <a:gd name="connsiteX17" fmla="*/ 1098169 w 3311190"/>
              <a:gd name="connsiteY17" fmla="*/ 1162050 h 1162050"/>
              <a:gd name="connsiteX18" fmla="*/ 1660144 w 3311190"/>
              <a:gd name="connsiteY18" fmla="*/ 1123950 h 1162050"/>
              <a:gd name="connsiteX19" fmla="*/ 1888744 w 3311190"/>
              <a:gd name="connsiteY19" fmla="*/ 1076325 h 1162050"/>
              <a:gd name="connsiteX20" fmla="*/ 2364994 w 3311190"/>
              <a:gd name="connsiteY20" fmla="*/ 1019175 h 1162050"/>
              <a:gd name="connsiteX21" fmla="*/ 2498344 w 3311190"/>
              <a:gd name="connsiteY21" fmla="*/ 971550 h 1162050"/>
              <a:gd name="connsiteX22" fmla="*/ 2745994 w 3311190"/>
              <a:gd name="connsiteY22" fmla="*/ 895350 h 1162050"/>
              <a:gd name="connsiteX23" fmla="*/ 2869819 w 3311190"/>
              <a:gd name="connsiteY23" fmla="*/ 838200 h 1162050"/>
              <a:gd name="connsiteX24" fmla="*/ 3136519 w 3311190"/>
              <a:gd name="connsiteY24" fmla="*/ 752475 h 1162050"/>
              <a:gd name="connsiteX25" fmla="*/ 3193669 w 3311190"/>
              <a:gd name="connsiteY25" fmla="*/ 723900 h 1162050"/>
              <a:gd name="connsiteX26" fmla="*/ 3250819 w 3311190"/>
              <a:gd name="connsiteY26" fmla="*/ 666750 h 1162050"/>
              <a:gd name="connsiteX27" fmla="*/ 3288919 w 3311190"/>
              <a:gd name="connsiteY27" fmla="*/ 609600 h 1162050"/>
              <a:gd name="connsiteX28" fmla="*/ 3288919 w 3311190"/>
              <a:gd name="connsiteY28" fmla="*/ 333375 h 1162050"/>
              <a:gd name="connsiteX29" fmla="*/ 3269869 w 3311190"/>
              <a:gd name="connsiteY29" fmla="*/ 295275 h 1162050"/>
              <a:gd name="connsiteX30" fmla="*/ 3212719 w 3311190"/>
              <a:gd name="connsiteY30" fmla="*/ 180975 h 1162050"/>
              <a:gd name="connsiteX31" fmla="*/ 3165094 w 3311190"/>
              <a:gd name="connsiteY31" fmla="*/ 142875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1190" h="1162050">
                <a:moveTo>
                  <a:pt x="3165094" y="142875"/>
                </a:moveTo>
                <a:cubicBezTo>
                  <a:pt x="2977769" y="133350"/>
                  <a:pt x="2790134" y="128686"/>
                  <a:pt x="2603119" y="114300"/>
                </a:cubicBezTo>
                <a:cubicBezTo>
                  <a:pt x="2542227" y="109616"/>
                  <a:pt x="2482826" y="92621"/>
                  <a:pt x="2422144" y="85725"/>
                </a:cubicBezTo>
                <a:cubicBezTo>
                  <a:pt x="2343025" y="76734"/>
                  <a:pt x="2263102" y="75979"/>
                  <a:pt x="2184019" y="66675"/>
                </a:cubicBezTo>
                <a:cubicBezTo>
                  <a:pt x="2018323" y="47181"/>
                  <a:pt x="1942697" y="29841"/>
                  <a:pt x="1793494" y="0"/>
                </a:cubicBezTo>
                <a:cubicBezTo>
                  <a:pt x="1482344" y="15875"/>
                  <a:pt x="1170107" y="17172"/>
                  <a:pt x="860044" y="47625"/>
                </a:cubicBezTo>
                <a:cubicBezTo>
                  <a:pt x="811915" y="52352"/>
                  <a:pt x="770321" y="83910"/>
                  <a:pt x="726694" y="104775"/>
                </a:cubicBezTo>
                <a:cubicBezTo>
                  <a:pt x="555426" y="186686"/>
                  <a:pt x="723249" y="114462"/>
                  <a:pt x="564769" y="209550"/>
                </a:cubicBezTo>
                <a:cubicBezTo>
                  <a:pt x="528242" y="231466"/>
                  <a:pt x="489554" y="249763"/>
                  <a:pt x="450469" y="266700"/>
                </a:cubicBezTo>
                <a:cubicBezTo>
                  <a:pt x="370329" y="301427"/>
                  <a:pt x="284183" y="320162"/>
                  <a:pt x="212344" y="371475"/>
                </a:cubicBezTo>
                <a:cubicBezTo>
                  <a:pt x="188524" y="388489"/>
                  <a:pt x="164277" y="406029"/>
                  <a:pt x="145669" y="428625"/>
                </a:cubicBezTo>
                <a:cubicBezTo>
                  <a:pt x="119353" y="460581"/>
                  <a:pt x="97507" y="496373"/>
                  <a:pt x="78994" y="533400"/>
                </a:cubicBezTo>
                <a:cubicBezTo>
                  <a:pt x="57369" y="576650"/>
                  <a:pt x="26773" y="685246"/>
                  <a:pt x="12319" y="733425"/>
                </a:cubicBezTo>
                <a:cubicBezTo>
                  <a:pt x="9144" y="765175"/>
                  <a:pt x="-6209" y="798063"/>
                  <a:pt x="2794" y="828675"/>
                </a:cubicBezTo>
                <a:cubicBezTo>
                  <a:pt x="11054" y="856758"/>
                  <a:pt x="34611" y="880684"/>
                  <a:pt x="59944" y="895350"/>
                </a:cubicBezTo>
                <a:cubicBezTo>
                  <a:pt x="238195" y="998548"/>
                  <a:pt x="380443" y="1054130"/>
                  <a:pt x="574294" y="1095375"/>
                </a:cubicBezTo>
                <a:cubicBezTo>
                  <a:pt x="652919" y="1112104"/>
                  <a:pt x="732678" y="1123326"/>
                  <a:pt x="812419" y="1133475"/>
                </a:cubicBezTo>
                <a:cubicBezTo>
                  <a:pt x="907378" y="1145561"/>
                  <a:pt x="1002919" y="1152525"/>
                  <a:pt x="1098169" y="1162050"/>
                </a:cubicBezTo>
                <a:cubicBezTo>
                  <a:pt x="1285494" y="1149350"/>
                  <a:pt x="1473483" y="1144190"/>
                  <a:pt x="1660144" y="1123950"/>
                </a:cubicBezTo>
                <a:cubicBezTo>
                  <a:pt x="1737526" y="1115559"/>
                  <a:pt x="1812012" y="1089386"/>
                  <a:pt x="1888744" y="1076325"/>
                </a:cubicBezTo>
                <a:cubicBezTo>
                  <a:pt x="1988336" y="1059373"/>
                  <a:pt x="2274738" y="1029203"/>
                  <a:pt x="2364994" y="1019175"/>
                </a:cubicBezTo>
                <a:cubicBezTo>
                  <a:pt x="2409444" y="1003300"/>
                  <a:pt x="2453390" y="985935"/>
                  <a:pt x="2498344" y="971550"/>
                </a:cubicBezTo>
                <a:cubicBezTo>
                  <a:pt x="2646552" y="924123"/>
                  <a:pt x="2575709" y="962248"/>
                  <a:pt x="2745994" y="895350"/>
                </a:cubicBezTo>
                <a:cubicBezTo>
                  <a:pt x="2788305" y="878728"/>
                  <a:pt x="2827127" y="853819"/>
                  <a:pt x="2869819" y="838200"/>
                </a:cubicBezTo>
                <a:cubicBezTo>
                  <a:pt x="2957514" y="806117"/>
                  <a:pt x="3052998" y="794236"/>
                  <a:pt x="3136519" y="752475"/>
                </a:cubicBezTo>
                <a:cubicBezTo>
                  <a:pt x="3155569" y="742950"/>
                  <a:pt x="3176630" y="736679"/>
                  <a:pt x="3193669" y="723900"/>
                </a:cubicBezTo>
                <a:cubicBezTo>
                  <a:pt x="3215222" y="707736"/>
                  <a:pt x="3233572" y="687446"/>
                  <a:pt x="3250819" y="666750"/>
                </a:cubicBezTo>
                <a:cubicBezTo>
                  <a:pt x="3265476" y="649161"/>
                  <a:pt x="3276219" y="628650"/>
                  <a:pt x="3288919" y="609600"/>
                </a:cubicBezTo>
                <a:cubicBezTo>
                  <a:pt x="3317975" y="478848"/>
                  <a:pt x="3319248" y="515351"/>
                  <a:pt x="3288919" y="333375"/>
                </a:cubicBezTo>
                <a:cubicBezTo>
                  <a:pt x="3286585" y="319369"/>
                  <a:pt x="3275142" y="308458"/>
                  <a:pt x="3269869" y="295275"/>
                </a:cubicBezTo>
                <a:cubicBezTo>
                  <a:pt x="3260765" y="272516"/>
                  <a:pt x="3242362" y="190856"/>
                  <a:pt x="3212719" y="180975"/>
                </a:cubicBezTo>
                <a:lnTo>
                  <a:pt x="3165094" y="14287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3963071" y="2918020"/>
            <a:ext cx="1373689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التوالي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90646" y="2694676"/>
            <a:ext cx="3079935" cy="179073"/>
            <a:chOff x="2890646" y="3199501"/>
            <a:chExt cx="3079935" cy="179073"/>
          </a:xfrm>
        </p:grpSpPr>
        <p:grpSp>
          <p:nvGrpSpPr>
            <p:cNvPr id="332" name="Group 331"/>
            <p:cNvGrpSpPr/>
            <p:nvPr/>
          </p:nvGrpSpPr>
          <p:grpSpPr>
            <a:xfrm>
              <a:off x="2890646" y="3199501"/>
              <a:ext cx="1558831" cy="169548"/>
              <a:chOff x="2261965" y="3060608"/>
              <a:chExt cx="1558831" cy="169548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4" name="Group 333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336" name="Straight Connector 335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5" name="Straight Connector 334"/>
              <p:cNvCxnSpPr/>
              <p:nvPr/>
            </p:nvCxnSpPr>
            <p:spPr>
              <a:xfrm flipV="1">
                <a:off x="3496796" y="3142918"/>
                <a:ext cx="324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/>
            <p:cNvGrpSpPr/>
            <p:nvPr/>
          </p:nvGrpSpPr>
          <p:grpSpPr>
            <a:xfrm>
              <a:off x="4411750" y="3209026"/>
              <a:ext cx="1558831" cy="169548"/>
              <a:chOff x="2261965" y="3060608"/>
              <a:chExt cx="1558831" cy="169548"/>
            </a:xfrm>
          </p:grpSpPr>
          <p:cxnSp>
            <p:nvCxnSpPr>
              <p:cNvPr id="347" name="Straight Connector 346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Group 347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350" name="Straight Connector 349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348"/>
              <p:cNvCxnSpPr/>
              <p:nvPr/>
            </p:nvCxnSpPr>
            <p:spPr>
              <a:xfrm flipV="1">
                <a:off x="3496796" y="3142918"/>
                <a:ext cx="324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0" name="TextBox 359"/>
          <p:cNvSpPr txBox="1"/>
          <p:nvPr/>
        </p:nvSpPr>
        <p:spPr>
          <a:xfrm>
            <a:off x="4748566" y="2411208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C00000"/>
                </a:solidFill>
              </a:rPr>
              <a:t> 2.67 أوم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3144396" y="2894483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002060"/>
                </a:solidFill>
              </a:rPr>
              <a:t> 2 أوم</a:t>
            </a:r>
            <a:endParaRPr lang="en-US" sz="1600" b="1" dirty="0">
              <a:solidFill>
                <a:srgbClr val="002060"/>
              </a:solidFill>
            </a:endParaRPr>
          </a:p>
        </p:txBody>
      </p:sp>
      <p:grpSp>
        <p:nvGrpSpPr>
          <p:cNvPr id="366" name="Group 365"/>
          <p:cNvGrpSpPr/>
          <p:nvPr/>
        </p:nvGrpSpPr>
        <p:grpSpPr>
          <a:xfrm>
            <a:off x="7531786" y="4027961"/>
            <a:ext cx="3136214" cy="590815"/>
            <a:chOff x="8270082" y="3937668"/>
            <a:chExt cx="2667789" cy="590815"/>
          </a:xfrm>
        </p:grpSpPr>
        <p:grpSp>
          <p:nvGrpSpPr>
            <p:cNvPr id="367" name="Group 366"/>
            <p:cNvGrpSpPr/>
            <p:nvPr/>
          </p:nvGrpSpPr>
          <p:grpSpPr>
            <a:xfrm>
              <a:off x="8270082" y="3939215"/>
              <a:ext cx="2177944" cy="589268"/>
              <a:chOff x="7917862" y="3032330"/>
              <a:chExt cx="2177944" cy="589268"/>
            </a:xfrm>
          </p:grpSpPr>
          <p:grpSp>
            <p:nvGrpSpPr>
              <p:cNvPr id="372" name="Group 371"/>
              <p:cNvGrpSpPr/>
              <p:nvPr/>
            </p:nvGrpSpPr>
            <p:grpSpPr>
              <a:xfrm>
                <a:off x="8852942" y="3032330"/>
                <a:ext cx="1242864" cy="589268"/>
                <a:chOff x="6876443" y="3908825"/>
                <a:chExt cx="1343631" cy="589268"/>
              </a:xfrm>
            </p:grpSpPr>
            <p:sp>
              <p:nvSpPr>
                <p:cNvPr id="384" name="Rectangle 383"/>
                <p:cNvSpPr/>
                <p:nvPr/>
              </p:nvSpPr>
              <p:spPr>
                <a:xfrm>
                  <a:off x="7448757" y="4059797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6876443" y="3908825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6882622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387" name="Straight Arrow Connector 386"/>
                <p:cNvCxnSpPr/>
                <p:nvPr/>
              </p:nvCxnSpPr>
              <p:spPr>
                <a:xfrm flipV="1">
                  <a:off x="6987228" y="424886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/>
              <p:cNvGrpSpPr/>
              <p:nvPr/>
            </p:nvGrpSpPr>
            <p:grpSpPr>
              <a:xfrm>
                <a:off x="7917862" y="3032330"/>
                <a:ext cx="1526957" cy="589268"/>
                <a:chOff x="6876443" y="3908825"/>
                <a:chExt cx="1650757" cy="589268"/>
              </a:xfrm>
            </p:grpSpPr>
            <p:sp>
              <p:nvSpPr>
                <p:cNvPr id="379" name="Rectangle 378"/>
                <p:cNvSpPr/>
                <p:nvPr/>
              </p:nvSpPr>
              <p:spPr>
                <a:xfrm>
                  <a:off x="7755883" y="3978229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7448757" y="4059797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>
                <a:xfrm>
                  <a:off x="6876443" y="3908825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6882622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383" name="Straight Arrow Connector 382"/>
                <p:cNvCxnSpPr/>
                <p:nvPr/>
              </p:nvCxnSpPr>
              <p:spPr>
                <a:xfrm flipV="1">
                  <a:off x="6987228" y="424886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8" name="Group 367"/>
            <p:cNvGrpSpPr/>
            <p:nvPr/>
          </p:nvGrpSpPr>
          <p:grpSpPr>
            <a:xfrm>
              <a:off x="10155491" y="3937668"/>
              <a:ext cx="782380" cy="576916"/>
              <a:chOff x="9141043" y="5041035"/>
              <a:chExt cx="782380" cy="576916"/>
            </a:xfrm>
          </p:grpSpPr>
          <p:sp>
            <p:nvSpPr>
              <p:cNvPr id="369" name="Rectangle 368"/>
              <p:cNvSpPr/>
              <p:nvPr/>
            </p:nvSpPr>
            <p:spPr>
              <a:xfrm>
                <a:off x="9167327" y="5041035"/>
                <a:ext cx="6773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9141043" y="5279397"/>
                <a:ext cx="7823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371" name="Straight Arrow Connector 370"/>
              <p:cNvCxnSpPr/>
              <p:nvPr/>
            </p:nvCxnSpPr>
            <p:spPr>
              <a:xfrm flipV="1">
                <a:off x="9230345" y="5371553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9" name="Group 388"/>
          <p:cNvGrpSpPr/>
          <p:nvPr/>
        </p:nvGrpSpPr>
        <p:grpSpPr>
          <a:xfrm>
            <a:off x="7996501" y="4735390"/>
            <a:ext cx="1996977" cy="647324"/>
            <a:chOff x="8098826" y="3032330"/>
            <a:chExt cx="1996977" cy="647324"/>
          </a:xfrm>
        </p:grpSpPr>
        <p:grpSp>
          <p:nvGrpSpPr>
            <p:cNvPr id="394" name="Group 393"/>
            <p:cNvGrpSpPr/>
            <p:nvPr/>
          </p:nvGrpSpPr>
          <p:grpSpPr>
            <a:xfrm>
              <a:off x="8881514" y="3032330"/>
              <a:ext cx="1214289" cy="635160"/>
              <a:chOff x="6907334" y="3908825"/>
              <a:chExt cx="1312740" cy="635160"/>
            </a:xfrm>
          </p:grpSpPr>
          <p:sp>
            <p:nvSpPr>
              <p:cNvPr id="406" name="Rectangle 405"/>
              <p:cNvSpPr/>
              <p:nvPr/>
            </p:nvSpPr>
            <p:spPr>
              <a:xfrm>
                <a:off x="7448757" y="4059797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6907334" y="3908825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6936066" y="4205431"/>
                <a:ext cx="75249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4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409" name="Straight Arrow Connector 408"/>
              <p:cNvCxnSpPr/>
              <p:nvPr/>
            </p:nvCxnSpPr>
            <p:spPr>
              <a:xfrm flipV="1">
                <a:off x="7100495" y="4229818"/>
                <a:ext cx="428107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394"/>
            <p:cNvGrpSpPr/>
            <p:nvPr/>
          </p:nvGrpSpPr>
          <p:grpSpPr>
            <a:xfrm>
              <a:off x="8098826" y="3032330"/>
              <a:ext cx="1345982" cy="647324"/>
              <a:chOff x="7072088" y="3908825"/>
              <a:chExt cx="1455112" cy="647324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7755883" y="3978229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7520838" y="4059797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7072088" y="3908825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7216974" y="4217595"/>
                <a:ext cx="50149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8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405" name="Straight Arrow Connector 404"/>
              <p:cNvCxnSpPr/>
              <p:nvPr/>
            </p:nvCxnSpPr>
            <p:spPr>
              <a:xfrm flipV="1">
                <a:off x="7258163" y="4229818"/>
                <a:ext cx="4158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0" name="Group 409"/>
          <p:cNvGrpSpPr/>
          <p:nvPr/>
        </p:nvGrpSpPr>
        <p:grpSpPr>
          <a:xfrm>
            <a:off x="8872811" y="5406233"/>
            <a:ext cx="1671760" cy="616110"/>
            <a:chOff x="8406450" y="5260580"/>
            <a:chExt cx="1671760" cy="616110"/>
          </a:xfrm>
        </p:grpSpPr>
        <p:grpSp>
          <p:nvGrpSpPr>
            <p:cNvPr id="411" name="Group 410"/>
            <p:cNvGrpSpPr/>
            <p:nvPr/>
          </p:nvGrpSpPr>
          <p:grpSpPr>
            <a:xfrm>
              <a:off x="8829380" y="5303838"/>
              <a:ext cx="1248830" cy="420122"/>
              <a:chOff x="7448757" y="3978229"/>
              <a:chExt cx="1449088" cy="420122"/>
            </a:xfrm>
          </p:grpSpPr>
          <p:sp>
            <p:nvSpPr>
              <p:cNvPr id="416" name="Rectangle 415"/>
              <p:cNvSpPr/>
              <p:nvPr/>
            </p:nvSpPr>
            <p:spPr>
              <a:xfrm>
                <a:off x="7755882" y="3978229"/>
                <a:ext cx="114196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7448757" y="4059797"/>
                <a:ext cx="7713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412" name="Group 411"/>
            <p:cNvGrpSpPr/>
            <p:nvPr/>
          </p:nvGrpSpPr>
          <p:grpSpPr>
            <a:xfrm>
              <a:off x="8406450" y="5260580"/>
              <a:ext cx="685318" cy="616110"/>
              <a:chOff x="4740462" y="5055829"/>
              <a:chExt cx="685318" cy="616110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4740462" y="5055829"/>
                <a:ext cx="6773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4764995" y="5333385"/>
                <a:ext cx="6607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5" name="Straight Arrow Connector 414"/>
              <p:cNvCxnSpPr/>
              <p:nvPr/>
            </p:nvCxnSpPr>
            <p:spPr>
              <a:xfrm flipV="1">
                <a:off x="4904420" y="5376822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8" name="Group 417"/>
          <p:cNvGrpSpPr/>
          <p:nvPr/>
        </p:nvGrpSpPr>
        <p:grpSpPr>
          <a:xfrm>
            <a:off x="7752756" y="5540249"/>
            <a:ext cx="1542099" cy="338554"/>
            <a:chOff x="7132226" y="5378292"/>
            <a:chExt cx="1542099" cy="338554"/>
          </a:xfrm>
        </p:grpSpPr>
        <p:sp>
          <p:nvSpPr>
            <p:cNvPr id="419" name="Rectangle 418"/>
            <p:cNvSpPr/>
            <p:nvPr/>
          </p:nvSpPr>
          <p:spPr>
            <a:xfrm>
              <a:off x="7690177" y="5378292"/>
              <a:ext cx="984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7132226" y="5378292"/>
              <a:ext cx="984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2.67 أوم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07646" y="4765174"/>
            <a:ext cx="1128565" cy="647324"/>
            <a:chOff x="7207646" y="5269999"/>
            <a:chExt cx="1128565" cy="647324"/>
          </a:xfrm>
        </p:grpSpPr>
        <p:sp>
          <p:nvSpPr>
            <p:cNvPr id="421" name="Rectangle 420"/>
            <p:cNvSpPr/>
            <p:nvPr/>
          </p:nvSpPr>
          <p:spPr>
            <a:xfrm>
              <a:off x="7622741" y="5401921"/>
              <a:ext cx="713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7207646" y="5269999"/>
              <a:ext cx="713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7341666" y="5578769"/>
              <a:ext cx="4638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424" name="Straight Arrow Connector 423"/>
            <p:cNvCxnSpPr/>
            <p:nvPr/>
          </p:nvCxnSpPr>
          <p:spPr>
            <a:xfrm flipV="1">
              <a:off x="7379766" y="5590992"/>
              <a:ext cx="38463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5" name="Group 424"/>
          <p:cNvGrpSpPr/>
          <p:nvPr/>
        </p:nvGrpSpPr>
        <p:grpSpPr>
          <a:xfrm>
            <a:off x="3507177" y="3663498"/>
            <a:ext cx="2336396" cy="471190"/>
            <a:chOff x="7252322" y="4348767"/>
            <a:chExt cx="2336396" cy="471190"/>
          </a:xfrm>
        </p:grpSpPr>
        <p:sp>
          <p:nvSpPr>
            <p:cNvPr id="426" name="Rectangle 425"/>
            <p:cNvSpPr/>
            <p:nvPr/>
          </p:nvSpPr>
          <p:spPr>
            <a:xfrm>
              <a:off x="7766902" y="4348767"/>
              <a:ext cx="1821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 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مكافئة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م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7684664" y="4358292"/>
              <a:ext cx="354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7252322" y="4358292"/>
              <a:ext cx="4597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3191043" y="4268265"/>
            <a:ext cx="2872097" cy="461665"/>
            <a:chOff x="6975565" y="4358292"/>
            <a:chExt cx="2872097" cy="461665"/>
          </a:xfrm>
        </p:grpSpPr>
        <p:sp>
          <p:nvSpPr>
            <p:cNvPr id="432" name="Rectangle 431"/>
            <p:cNvSpPr/>
            <p:nvPr/>
          </p:nvSpPr>
          <p:spPr>
            <a:xfrm>
              <a:off x="8025846" y="4358292"/>
              <a:ext cx="1821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684664" y="4358292"/>
              <a:ext cx="354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6975565" y="4389070"/>
              <a:ext cx="78316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2.67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6" name="Rectangle 435"/>
          <p:cNvSpPr/>
          <p:nvPr/>
        </p:nvSpPr>
        <p:spPr>
          <a:xfrm>
            <a:off x="3423859" y="4934451"/>
            <a:ext cx="182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a-E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4.67</a:t>
            </a: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a-E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أوم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8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71" grpId="0"/>
      <p:bldP spid="274" grpId="0" animBg="1"/>
      <p:bldP spid="275" grpId="0"/>
      <p:bldP spid="292" grpId="0"/>
      <p:bldP spid="307" grpId="0"/>
      <p:bldP spid="330" grpId="0" animBg="1"/>
      <p:bldP spid="331" grpId="0"/>
      <p:bldP spid="360" grpId="0"/>
      <p:bldP spid="361" grpId="0"/>
      <p:bldP spid="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02689" y="1076184"/>
            <a:ext cx="93742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a-ET" sz="2200" b="1" spc="50" dirty="0" smtClean="0">
                <a:ln w="11430"/>
                <a:solidFill>
                  <a:srgbClr val="C00000"/>
                </a:solidFill>
              </a:rPr>
              <a:t>مثال </a:t>
            </a:r>
            <a:r>
              <a:rPr lang="en-US" sz="2200" b="1" spc="50" dirty="0" smtClean="0">
                <a:ln w="11430"/>
                <a:solidFill>
                  <a:srgbClr val="C00000"/>
                </a:solidFill>
              </a:rPr>
              <a:t>4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4" name="Picture 53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823" y="1104990"/>
            <a:ext cx="856061" cy="856061"/>
          </a:xfrm>
          <a:prstGeom prst="rect">
            <a:avLst/>
          </a:prstGeom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047876" y="1533020"/>
            <a:ext cx="8092834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rtl="1"/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وصلت أربعة مقاومات قيمة كل منها 1.5 أوم كما في الشكل</a:t>
            </a:r>
            <a:r>
              <a:rPr lang="en-US" alt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المجاور، جد قيمة المقاومة المكافئة.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6207840" y="2060908"/>
            <a:ext cx="1496875" cy="1556681"/>
          </a:xfrm>
          <a:custGeom>
            <a:avLst/>
            <a:gdLst>
              <a:gd name="connsiteX0" fmla="*/ 500332 w 1345721"/>
              <a:gd name="connsiteY0" fmla="*/ 60385 h 2113472"/>
              <a:gd name="connsiteX1" fmla="*/ 181155 w 1345721"/>
              <a:gd name="connsiteY1" fmla="*/ 69011 h 2113472"/>
              <a:gd name="connsiteX2" fmla="*/ 138023 w 1345721"/>
              <a:gd name="connsiteY2" fmla="*/ 103517 h 2113472"/>
              <a:gd name="connsiteX3" fmla="*/ 69011 w 1345721"/>
              <a:gd name="connsiteY3" fmla="*/ 207034 h 2113472"/>
              <a:gd name="connsiteX4" fmla="*/ 34506 w 1345721"/>
              <a:gd name="connsiteY4" fmla="*/ 293298 h 2113472"/>
              <a:gd name="connsiteX5" fmla="*/ 25879 w 1345721"/>
              <a:gd name="connsiteY5" fmla="*/ 379562 h 2113472"/>
              <a:gd name="connsiteX6" fmla="*/ 8626 w 1345721"/>
              <a:gd name="connsiteY6" fmla="*/ 465826 h 2113472"/>
              <a:gd name="connsiteX7" fmla="*/ 0 w 1345721"/>
              <a:gd name="connsiteY7" fmla="*/ 1526875 h 2113472"/>
              <a:gd name="connsiteX8" fmla="*/ 17253 w 1345721"/>
              <a:gd name="connsiteY8" fmla="*/ 1811547 h 2113472"/>
              <a:gd name="connsiteX9" fmla="*/ 34506 w 1345721"/>
              <a:gd name="connsiteY9" fmla="*/ 1846053 h 2113472"/>
              <a:gd name="connsiteX10" fmla="*/ 43132 w 1345721"/>
              <a:gd name="connsiteY10" fmla="*/ 1871932 h 2113472"/>
              <a:gd name="connsiteX11" fmla="*/ 77638 w 1345721"/>
              <a:gd name="connsiteY11" fmla="*/ 1906438 h 2113472"/>
              <a:gd name="connsiteX12" fmla="*/ 94891 w 1345721"/>
              <a:gd name="connsiteY12" fmla="*/ 1932317 h 2113472"/>
              <a:gd name="connsiteX13" fmla="*/ 103517 w 1345721"/>
              <a:gd name="connsiteY13" fmla="*/ 1966823 h 2113472"/>
              <a:gd name="connsiteX14" fmla="*/ 129396 w 1345721"/>
              <a:gd name="connsiteY14" fmla="*/ 1992702 h 2113472"/>
              <a:gd name="connsiteX15" fmla="*/ 258792 w 1345721"/>
              <a:gd name="connsiteY15" fmla="*/ 2044460 h 2113472"/>
              <a:gd name="connsiteX16" fmla="*/ 310551 w 1345721"/>
              <a:gd name="connsiteY16" fmla="*/ 2061713 h 2113472"/>
              <a:gd name="connsiteX17" fmla="*/ 353683 w 1345721"/>
              <a:gd name="connsiteY17" fmla="*/ 2078966 h 2113472"/>
              <a:gd name="connsiteX18" fmla="*/ 500332 w 1345721"/>
              <a:gd name="connsiteY18" fmla="*/ 2113472 h 2113472"/>
              <a:gd name="connsiteX19" fmla="*/ 888521 w 1345721"/>
              <a:gd name="connsiteY19" fmla="*/ 2104845 h 2113472"/>
              <a:gd name="connsiteX20" fmla="*/ 914400 w 1345721"/>
              <a:gd name="connsiteY20" fmla="*/ 2096219 h 2113472"/>
              <a:gd name="connsiteX21" fmla="*/ 983411 w 1345721"/>
              <a:gd name="connsiteY21" fmla="*/ 2035834 h 2113472"/>
              <a:gd name="connsiteX22" fmla="*/ 1035170 w 1345721"/>
              <a:gd name="connsiteY22" fmla="*/ 2018581 h 2113472"/>
              <a:gd name="connsiteX23" fmla="*/ 1104181 w 1345721"/>
              <a:gd name="connsiteY23" fmla="*/ 1984075 h 2113472"/>
              <a:gd name="connsiteX24" fmla="*/ 1164566 w 1345721"/>
              <a:gd name="connsiteY24" fmla="*/ 1940943 h 2113472"/>
              <a:gd name="connsiteX25" fmla="*/ 1216324 w 1345721"/>
              <a:gd name="connsiteY25" fmla="*/ 1923690 h 2113472"/>
              <a:gd name="connsiteX26" fmla="*/ 1268083 w 1345721"/>
              <a:gd name="connsiteY26" fmla="*/ 1871932 h 2113472"/>
              <a:gd name="connsiteX27" fmla="*/ 1311215 w 1345721"/>
              <a:gd name="connsiteY27" fmla="*/ 1794294 h 2113472"/>
              <a:gd name="connsiteX28" fmla="*/ 1328468 w 1345721"/>
              <a:gd name="connsiteY28" fmla="*/ 1716656 h 2113472"/>
              <a:gd name="connsiteX29" fmla="*/ 1345721 w 1345721"/>
              <a:gd name="connsiteY29" fmla="*/ 1664898 h 2113472"/>
              <a:gd name="connsiteX30" fmla="*/ 1328468 w 1345721"/>
              <a:gd name="connsiteY30" fmla="*/ 1414732 h 2113472"/>
              <a:gd name="connsiteX31" fmla="*/ 1302589 w 1345721"/>
              <a:gd name="connsiteY31" fmla="*/ 1362973 h 2113472"/>
              <a:gd name="connsiteX32" fmla="*/ 1276709 w 1345721"/>
              <a:gd name="connsiteY32" fmla="*/ 1276709 h 2113472"/>
              <a:gd name="connsiteX33" fmla="*/ 1250830 w 1345721"/>
              <a:gd name="connsiteY33" fmla="*/ 1216324 h 2113472"/>
              <a:gd name="connsiteX34" fmla="*/ 1233577 w 1345721"/>
              <a:gd name="connsiteY34" fmla="*/ 1147313 h 2113472"/>
              <a:gd name="connsiteX35" fmla="*/ 1216324 w 1345721"/>
              <a:gd name="connsiteY35" fmla="*/ 1086928 h 2113472"/>
              <a:gd name="connsiteX36" fmla="*/ 1242204 w 1345721"/>
              <a:gd name="connsiteY36" fmla="*/ 681487 h 2113472"/>
              <a:gd name="connsiteX37" fmla="*/ 1259457 w 1345721"/>
              <a:gd name="connsiteY37" fmla="*/ 655607 h 2113472"/>
              <a:gd name="connsiteX38" fmla="*/ 1276709 w 1345721"/>
              <a:gd name="connsiteY38" fmla="*/ 621102 h 2113472"/>
              <a:gd name="connsiteX39" fmla="*/ 1293962 w 1345721"/>
              <a:gd name="connsiteY39" fmla="*/ 543464 h 2113472"/>
              <a:gd name="connsiteX40" fmla="*/ 1302589 w 1345721"/>
              <a:gd name="connsiteY40" fmla="*/ 517585 h 2113472"/>
              <a:gd name="connsiteX41" fmla="*/ 1285336 w 1345721"/>
              <a:gd name="connsiteY41" fmla="*/ 284672 h 2113472"/>
              <a:gd name="connsiteX42" fmla="*/ 1276709 w 1345721"/>
              <a:gd name="connsiteY42" fmla="*/ 250166 h 2113472"/>
              <a:gd name="connsiteX43" fmla="*/ 1190445 w 1345721"/>
              <a:gd name="connsiteY43" fmla="*/ 146649 h 2113472"/>
              <a:gd name="connsiteX44" fmla="*/ 1138687 w 1345721"/>
              <a:gd name="connsiteY44" fmla="*/ 112143 h 2113472"/>
              <a:gd name="connsiteX45" fmla="*/ 1052423 w 1345721"/>
              <a:gd name="connsiteY45" fmla="*/ 69011 h 2113472"/>
              <a:gd name="connsiteX46" fmla="*/ 992038 w 1345721"/>
              <a:gd name="connsiteY46" fmla="*/ 43132 h 2113472"/>
              <a:gd name="connsiteX47" fmla="*/ 957532 w 1345721"/>
              <a:gd name="connsiteY47" fmla="*/ 25879 h 2113472"/>
              <a:gd name="connsiteX48" fmla="*/ 871268 w 1345721"/>
              <a:gd name="connsiteY48" fmla="*/ 8626 h 2113472"/>
              <a:gd name="connsiteX49" fmla="*/ 828136 w 1345721"/>
              <a:gd name="connsiteY49" fmla="*/ 0 h 2113472"/>
              <a:gd name="connsiteX50" fmla="*/ 595223 w 1345721"/>
              <a:gd name="connsiteY50" fmla="*/ 8626 h 2113472"/>
              <a:gd name="connsiteX51" fmla="*/ 517585 w 1345721"/>
              <a:gd name="connsiteY51" fmla="*/ 25879 h 2113472"/>
              <a:gd name="connsiteX52" fmla="*/ 500332 w 1345721"/>
              <a:gd name="connsiteY52" fmla="*/ 60385 h 21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45721" h="2113472">
                <a:moveTo>
                  <a:pt x="500332" y="60385"/>
                </a:moveTo>
                <a:cubicBezTo>
                  <a:pt x="444260" y="67574"/>
                  <a:pt x="378731" y="36081"/>
                  <a:pt x="181155" y="69011"/>
                </a:cubicBezTo>
                <a:cubicBezTo>
                  <a:pt x="162993" y="72038"/>
                  <a:pt x="150408" y="89893"/>
                  <a:pt x="138023" y="103517"/>
                </a:cubicBezTo>
                <a:cubicBezTo>
                  <a:pt x="126367" y="116339"/>
                  <a:pt x="79676" y="184180"/>
                  <a:pt x="69011" y="207034"/>
                </a:cubicBezTo>
                <a:cubicBezTo>
                  <a:pt x="55914" y="235098"/>
                  <a:pt x="34506" y="293298"/>
                  <a:pt x="34506" y="293298"/>
                </a:cubicBezTo>
                <a:cubicBezTo>
                  <a:pt x="31630" y="322053"/>
                  <a:pt x="30166" y="350984"/>
                  <a:pt x="25879" y="379562"/>
                </a:cubicBezTo>
                <a:cubicBezTo>
                  <a:pt x="21529" y="408562"/>
                  <a:pt x="9287" y="436509"/>
                  <a:pt x="8626" y="465826"/>
                </a:cubicBezTo>
                <a:cubicBezTo>
                  <a:pt x="650" y="819431"/>
                  <a:pt x="2875" y="1173192"/>
                  <a:pt x="0" y="1526875"/>
                </a:cubicBezTo>
                <a:cubicBezTo>
                  <a:pt x="5751" y="1621766"/>
                  <a:pt x="7035" y="1717033"/>
                  <a:pt x="17253" y="1811547"/>
                </a:cubicBezTo>
                <a:cubicBezTo>
                  <a:pt x="18635" y="1824332"/>
                  <a:pt x="29440" y="1834233"/>
                  <a:pt x="34506" y="1846053"/>
                </a:cubicBezTo>
                <a:cubicBezTo>
                  <a:pt x="38088" y="1854411"/>
                  <a:pt x="37847" y="1864533"/>
                  <a:pt x="43132" y="1871932"/>
                </a:cubicBezTo>
                <a:cubicBezTo>
                  <a:pt x="52587" y="1885168"/>
                  <a:pt x="67052" y="1894088"/>
                  <a:pt x="77638" y="1906438"/>
                </a:cubicBezTo>
                <a:cubicBezTo>
                  <a:pt x="84385" y="1914310"/>
                  <a:pt x="89140" y="1923691"/>
                  <a:pt x="94891" y="1932317"/>
                </a:cubicBezTo>
                <a:cubicBezTo>
                  <a:pt x="97766" y="1943819"/>
                  <a:pt x="97635" y="1956529"/>
                  <a:pt x="103517" y="1966823"/>
                </a:cubicBezTo>
                <a:cubicBezTo>
                  <a:pt x="109570" y="1977415"/>
                  <a:pt x="119104" y="1986152"/>
                  <a:pt x="129396" y="1992702"/>
                </a:cubicBezTo>
                <a:cubicBezTo>
                  <a:pt x="187720" y="2029817"/>
                  <a:pt x="197617" y="2025637"/>
                  <a:pt x="258792" y="2044460"/>
                </a:cubicBezTo>
                <a:cubicBezTo>
                  <a:pt x="276174" y="2049808"/>
                  <a:pt x="293460" y="2055498"/>
                  <a:pt x="310551" y="2061713"/>
                </a:cubicBezTo>
                <a:cubicBezTo>
                  <a:pt x="325104" y="2067005"/>
                  <a:pt x="338744" y="2074892"/>
                  <a:pt x="353683" y="2078966"/>
                </a:cubicBezTo>
                <a:cubicBezTo>
                  <a:pt x="402131" y="2092179"/>
                  <a:pt x="500332" y="2113472"/>
                  <a:pt x="500332" y="2113472"/>
                </a:cubicBezTo>
                <a:lnTo>
                  <a:pt x="888521" y="2104845"/>
                </a:lnTo>
                <a:cubicBezTo>
                  <a:pt x="897606" y="2104466"/>
                  <a:pt x="906267" y="2100285"/>
                  <a:pt x="914400" y="2096219"/>
                </a:cubicBezTo>
                <a:cubicBezTo>
                  <a:pt x="973503" y="2066668"/>
                  <a:pt x="900969" y="2088297"/>
                  <a:pt x="983411" y="2035834"/>
                </a:cubicBezTo>
                <a:cubicBezTo>
                  <a:pt x="998754" y="2026070"/>
                  <a:pt x="1017917" y="2024332"/>
                  <a:pt x="1035170" y="2018581"/>
                </a:cubicBezTo>
                <a:cubicBezTo>
                  <a:pt x="1123376" y="1959776"/>
                  <a:pt x="977576" y="2054411"/>
                  <a:pt x="1104181" y="1984075"/>
                </a:cubicBezTo>
                <a:cubicBezTo>
                  <a:pt x="1116917" y="1976999"/>
                  <a:pt x="1148404" y="1948126"/>
                  <a:pt x="1164566" y="1940943"/>
                </a:cubicBezTo>
                <a:cubicBezTo>
                  <a:pt x="1181184" y="1933557"/>
                  <a:pt x="1216324" y="1923690"/>
                  <a:pt x="1216324" y="1923690"/>
                </a:cubicBezTo>
                <a:cubicBezTo>
                  <a:pt x="1300910" y="1810914"/>
                  <a:pt x="1192394" y="1947621"/>
                  <a:pt x="1268083" y="1871932"/>
                </a:cubicBezTo>
                <a:cubicBezTo>
                  <a:pt x="1282061" y="1857954"/>
                  <a:pt x="1306701" y="1803323"/>
                  <a:pt x="1311215" y="1794294"/>
                </a:cubicBezTo>
                <a:cubicBezTo>
                  <a:pt x="1316966" y="1768415"/>
                  <a:pt x="1321637" y="1742271"/>
                  <a:pt x="1328468" y="1716656"/>
                </a:cubicBezTo>
                <a:cubicBezTo>
                  <a:pt x="1333154" y="1699084"/>
                  <a:pt x="1345721" y="1683084"/>
                  <a:pt x="1345721" y="1664898"/>
                </a:cubicBezTo>
                <a:cubicBezTo>
                  <a:pt x="1345721" y="1581311"/>
                  <a:pt x="1340289" y="1497479"/>
                  <a:pt x="1328468" y="1414732"/>
                </a:cubicBezTo>
                <a:cubicBezTo>
                  <a:pt x="1325740" y="1395637"/>
                  <a:pt x="1309362" y="1381034"/>
                  <a:pt x="1302589" y="1362973"/>
                </a:cubicBezTo>
                <a:cubicBezTo>
                  <a:pt x="1292048" y="1334864"/>
                  <a:pt x="1286701" y="1305018"/>
                  <a:pt x="1276709" y="1276709"/>
                </a:cubicBezTo>
                <a:cubicBezTo>
                  <a:pt x="1269421" y="1256059"/>
                  <a:pt x="1257755" y="1237099"/>
                  <a:pt x="1250830" y="1216324"/>
                </a:cubicBezTo>
                <a:cubicBezTo>
                  <a:pt x="1243332" y="1193829"/>
                  <a:pt x="1239687" y="1170224"/>
                  <a:pt x="1233577" y="1147313"/>
                </a:cubicBezTo>
                <a:cubicBezTo>
                  <a:pt x="1228183" y="1127086"/>
                  <a:pt x="1222075" y="1107056"/>
                  <a:pt x="1216324" y="1086928"/>
                </a:cubicBezTo>
                <a:cubicBezTo>
                  <a:pt x="1218313" y="1007388"/>
                  <a:pt x="1194646" y="800382"/>
                  <a:pt x="1242204" y="681487"/>
                </a:cubicBezTo>
                <a:cubicBezTo>
                  <a:pt x="1246055" y="671861"/>
                  <a:pt x="1254313" y="664609"/>
                  <a:pt x="1259457" y="655607"/>
                </a:cubicBezTo>
                <a:cubicBezTo>
                  <a:pt x="1265837" y="644442"/>
                  <a:pt x="1270958" y="632604"/>
                  <a:pt x="1276709" y="621102"/>
                </a:cubicBezTo>
                <a:cubicBezTo>
                  <a:pt x="1282636" y="591470"/>
                  <a:pt x="1285844" y="571878"/>
                  <a:pt x="1293962" y="543464"/>
                </a:cubicBezTo>
                <a:cubicBezTo>
                  <a:pt x="1296460" y="534721"/>
                  <a:pt x="1299713" y="526211"/>
                  <a:pt x="1302589" y="517585"/>
                </a:cubicBezTo>
                <a:cubicBezTo>
                  <a:pt x="1296838" y="439947"/>
                  <a:pt x="1292835" y="362160"/>
                  <a:pt x="1285336" y="284672"/>
                </a:cubicBezTo>
                <a:cubicBezTo>
                  <a:pt x="1284194" y="272871"/>
                  <a:pt x="1282011" y="260770"/>
                  <a:pt x="1276709" y="250166"/>
                </a:cubicBezTo>
                <a:cubicBezTo>
                  <a:pt x="1260794" y="218336"/>
                  <a:pt x="1219066" y="165730"/>
                  <a:pt x="1190445" y="146649"/>
                </a:cubicBezTo>
                <a:cubicBezTo>
                  <a:pt x="1173192" y="135147"/>
                  <a:pt x="1157233" y="121416"/>
                  <a:pt x="1138687" y="112143"/>
                </a:cubicBezTo>
                <a:cubicBezTo>
                  <a:pt x="1109932" y="97766"/>
                  <a:pt x="1079172" y="86844"/>
                  <a:pt x="1052423" y="69011"/>
                </a:cubicBezTo>
                <a:cubicBezTo>
                  <a:pt x="1016678" y="45182"/>
                  <a:pt x="1036601" y="54273"/>
                  <a:pt x="992038" y="43132"/>
                </a:cubicBezTo>
                <a:cubicBezTo>
                  <a:pt x="980536" y="37381"/>
                  <a:pt x="969573" y="30394"/>
                  <a:pt x="957532" y="25879"/>
                </a:cubicBezTo>
                <a:cubicBezTo>
                  <a:pt x="935997" y="17803"/>
                  <a:pt x="890552" y="12132"/>
                  <a:pt x="871268" y="8626"/>
                </a:cubicBezTo>
                <a:cubicBezTo>
                  <a:pt x="856842" y="6003"/>
                  <a:pt x="842513" y="2875"/>
                  <a:pt x="828136" y="0"/>
                </a:cubicBezTo>
                <a:cubicBezTo>
                  <a:pt x="750498" y="2875"/>
                  <a:pt x="672772" y="3926"/>
                  <a:pt x="595223" y="8626"/>
                </a:cubicBezTo>
                <a:cubicBezTo>
                  <a:pt x="580147" y="9540"/>
                  <a:pt x="536325" y="16509"/>
                  <a:pt x="517585" y="25879"/>
                </a:cubicBezTo>
                <a:cubicBezTo>
                  <a:pt x="513948" y="27698"/>
                  <a:pt x="556404" y="53196"/>
                  <a:pt x="500332" y="60385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6259679" y="2710055"/>
            <a:ext cx="1373689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التوازي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8481715" y="2016295"/>
            <a:ext cx="1496875" cy="1556681"/>
          </a:xfrm>
          <a:custGeom>
            <a:avLst/>
            <a:gdLst>
              <a:gd name="connsiteX0" fmla="*/ 500332 w 1345721"/>
              <a:gd name="connsiteY0" fmla="*/ 60385 h 2113472"/>
              <a:gd name="connsiteX1" fmla="*/ 181155 w 1345721"/>
              <a:gd name="connsiteY1" fmla="*/ 69011 h 2113472"/>
              <a:gd name="connsiteX2" fmla="*/ 138023 w 1345721"/>
              <a:gd name="connsiteY2" fmla="*/ 103517 h 2113472"/>
              <a:gd name="connsiteX3" fmla="*/ 69011 w 1345721"/>
              <a:gd name="connsiteY3" fmla="*/ 207034 h 2113472"/>
              <a:gd name="connsiteX4" fmla="*/ 34506 w 1345721"/>
              <a:gd name="connsiteY4" fmla="*/ 293298 h 2113472"/>
              <a:gd name="connsiteX5" fmla="*/ 25879 w 1345721"/>
              <a:gd name="connsiteY5" fmla="*/ 379562 h 2113472"/>
              <a:gd name="connsiteX6" fmla="*/ 8626 w 1345721"/>
              <a:gd name="connsiteY6" fmla="*/ 465826 h 2113472"/>
              <a:gd name="connsiteX7" fmla="*/ 0 w 1345721"/>
              <a:gd name="connsiteY7" fmla="*/ 1526875 h 2113472"/>
              <a:gd name="connsiteX8" fmla="*/ 17253 w 1345721"/>
              <a:gd name="connsiteY8" fmla="*/ 1811547 h 2113472"/>
              <a:gd name="connsiteX9" fmla="*/ 34506 w 1345721"/>
              <a:gd name="connsiteY9" fmla="*/ 1846053 h 2113472"/>
              <a:gd name="connsiteX10" fmla="*/ 43132 w 1345721"/>
              <a:gd name="connsiteY10" fmla="*/ 1871932 h 2113472"/>
              <a:gd name="connsiteX11" fmla="*/ 77638 w 1345721"/>
              <a:gd name="connsiteY11" fmla="*/ 1906438 h 2113472"/>
              <a:gd name="connsiteX12" fmla="*/ 94891 w 1345721"/>
              <a:gd name="connsiteY12" fmla="*/ 1932317 h 2113472"/>
              <a:gd name="connsiteX13" fmla="*/ 103517 w 1345721"/>
              <a:gd name="connsiteY13" fmla="*/ 1966823 h 2113472"/>
              <a:gd name="connsiteX14" fmla="*/ 129396 w 1345721"/>
              <a:gd name="connsiteY14" fmla="*/ 1992702 h 2113472"/>
              <a:gd name="connsiteX15" fmla="*/ 258792 w 1345721"/>
              <a:gd name="connsiteY15" fmla="*/ 2044460 h 2113472"/>
              <a:gd name="connsiteX16" fmla="*/ 310551 w 1345721"/>
              <a:gd name="connsiteY16" fmla="*/ 2061713 h 2113472"/>
              <a:gd name="connsiteX17" fmla="*/ 353683 w 1345721"/>
              <a:gd name="connsiteY17" fmla="*/ 2078966 h 2113472"/>
              <a:gd name="connsiteX18" fmla="*/ 500332 w 1345721"/>
              <a:gd name="connsiteY18" fmla="*/ 2113472 h 2113472"/>
              <a:gd name="connsiteX19" fmla="*/ 888521 w 1345721"/>
              <a:gd name="connsiteY19" fmla="*/ 2104845 h 2113472"/>
              <a:gd name="connsiteX20" fmla="*/ 914400 w 1345721"/>
              <a:gd name="connsiteY20" fmla="*/ 2096219 h 2113472"/>
              <a:gd name="connsiteX21" fmla="*/ 983411 w 1345721"/>
              <a:gd name="connsiteY21" fmla="*/ 2035834 h 2113472"/>
              <a:gd name="connsiteX22" fmla="*/ 1035170 w 1345721"/>
              <a:gd name="connsiteY22" fmla="*/ 2018581 h 2113472"/>
              <a:gd name="connsiteX23" fmla="*/ 1104181 w 1345721"/>
              <a:gd name="connsiteY23" fmla="*/ 1984075 h 2113472"/>
              <a:gd name="connsiteX24" fmla="*/ 1164566 w 1345721"/>
              <a:gd name="connsiteY24" fmla="*/ 1940943 h 2113472"/>
              <a:gd name="connsiteX25" fmla="*/ 1216324 w 1345721"/>
              <a:gd name="connsiteY25" fmla="*/ 1923690 h 2113472"/>
              <a:gd name="connsiteX26" fmla="*/ 1268083 w 1345721"/>
              <a:gd name="connsiteY26" fmla="*/ 1871932 h 2113472"/>
              <a:gd name="connsiteX27" fmla="*/ 1311215 w 1345721"/>
              <a:gd name="connsiteY27" fmla="*/ 1794294 h 2113472"/>
              <a:gd name="connsiteX28" fmla="*/ 1328468 w 1345721"/>
              <a:gd name="connsiteY28" fmla="*/ 1716656 h 2113472"/>
              <a:gd name="connsiteX29" fmla="*/ 1345721 w 1345721"/>
              <a:gd name="connsiteY29" fmla="*/ 1664898 h 2113472"/>
              <a:gd name="connsiteX30" fmla="*/ 1328468 w 1345721"/>
              <a:gd name="connsiteY30" fmla="*/ 1414732 h 2113472"/>
              <a:gd name="connsiteX31" fmla="*/ 1302589 w 1345721"/>
              <a:gd name="connsiteY31" fmla="*/ 1362973 h 2113472"/>
              <a:gd name="connsiteX32" fmla="*/ 1276709 w 1345721"/>
              <a:gd name="connsiteY32" fmla="*/ 1276709 h 2113472"/>
              <a:gd name="connsiteX33" fmla="*/ 1250830 w 1345721"/>
              <a:gd name="connsiteY33" fmla="*/ 1216324 h 2113472"/>
              <a:gd name="connsiteX34" fmla="*/ 1233577 w 1345721"/>
              <a:gd name="connsiteY34" fmla="*/ 1147313 h 2113472"/>
              <a:gd name="connsiteX35" fmla="*/ 1216324 w 1345721"/>
              <a:gd name="connsiteY35" fmla="*/ 1086928 h 2113472"/>
              <a:gd name="connsiteX36" fmla="*/ 1242204 w 1345721"/>
              <a:gd name="connsiteY36" fmla="*/ 681487 h 2113472"/>
              <a:gd name="connsiteX37" fmla="*/ 1259457 w 1345721"/>
              <a:gd name="connsiteY37" fmla="*/ 655607 h 2113472"/>
              <a:gd name="connsiteX38" fmla="*/ 1276709 w 1345721"/>
              <a:gd name="connsiteY38" fmla="*/ 621102 h 2113472"/>
              <a:gd name="connsiteX39" fmla="*/ 1293962 w 1345721"/>
              <a:gd name="connsiteY39" fmla="*/ 543464 h 2113472"/>
              <a:gd name="connsiteX40" fmla="*/ 1302589 w 1345721"/>
              <a:gd name="connsiteY40" fmla="*/ 517585 h 2113472"/>
              <a:gd name="connsiteX41" fmla="*/ 1285336 w 1345721"/>
              <a:gd name="connsiteY41" fmla="*/ 284672 h 2113472"/>
              <a:gd name="connsiteX42" fmla="*/ 1276709 w 1345721"/>
              <a:gd name="connsiteY42" fmla="*/ 250166 h 2113472"/>
              <a:gd name="connsiteX43" fmla="*/ 1190445 w 1345721"/>
              <a:gd name="connsiteY43" fmla="*/ 146649 h 2113472"/>
              <a:gd name="connsiteX44" fmla="*/ 1138687 w 1345721"/>
              <a:gd name="connsiteY44" fmla="*/ 112143 h 2113472"/>
              <a:gd name="connsiteX45" fmla="*/ 1052423 w 1345721"/>
              <a:gd name="connsiteY45" fmla="*/ 69011 h 2113472"/>
              <a:gd name="connsiteX46" fmla="*/ 992038 w 1345721"/>
              <a:gd name="connsiteY46" fmla="*/ 43132 h 2113472"/>
              <a:gd name="connsiteX47" fmla="*/ 957532 w 1345721"/>
              <a:gd name="connsiteY47" fmla="*/ 25879 h 2113472"/>
              <a:gd name="connsiteX48" fmla="*/ 871268 w 1345721"/>
              <a:gd name="connsiteY48" fmla="*/ 8626 h 2113472"/>
              <a:gd name="connsiteX49" fmla="*/ 828136 w 1345721"/>
              <a:gd name="connsiteY49" fmla="*/ 0 h 2113472"/>
              <a:gd name="connsiteX50" fmla="*/ 595223 w 1345721"/>
              <a:gd name="connsiteY50" fmla="*/ 8626 h 2113472"/>
              <a:gd name="connsiteX51" fmla="*/ 517585 w 1345721"/>
              <a:gd name="connsiteY51" fmla="*/ 25879 h 2113472"/>
              <a:gd name="connsiteX52" fmla="*/ 500332 w 1345721"/>
              <a:gd name="connsiteY52" fmla="*/ 60385 h 211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45721" h="2113472">
                <a:moveTo>
                  <a:pt x="500332" y="60385"/>
                </a:moveTo>
                <a:cubicBezTo>
                  <a:pt x="444260" y="67574"/>
                  <a:pt x="378731" y="36081"/>
                  <a:pt x="181155" y="69011"/>
                </a:cubicBezTo>
                <a:cubicBezTo>
                  <a:pt x="162993" y="72038"/>
                  <a:pt x="150408" y="89893"/>
                  <a:pt x="138023" y="103517"/>
                </a:cubicBezTo>
                <a:cubicBezTo>
                  <a:pt x="126367" y="116339"/>
                  <a:pt x="79676" y="184180"/>
                  <a:pt x="69011" y="207034"/>
                </a:cubicBezTo>
                <a:cubicBezTo>
                  <a:pt x="55914" y="235098"/>
                  <a:pt x="34506" y="293298"/>
                  <a:pt x="34506" y="293298"/>
                </a:cubicBezTo>
                <a:cubicBezTo>
                  <a:pt x="31630" y="322053"/>
                  <a:pt x="30166" y="350984"/>
                  <a:pt x="25879" y="379562"/>
                </a:cubicBezTo>
                <a:cubicBezTo>
                  <a:pt x="21529" y="408562"/>
                  <a:pt x="9287" y="436509"/>
                  <a:pt x="8626" y="465826"/>
                </a:cubicBezTo>
                <a:cubicBezTo>
                  <a:pt x="650" y="819431"/>
                  <a:pt x="2875" y="1173192"/>
                  <a:pt x="0" y="1526875"/>
                </a:cubicBezTo>
                <a:cubicBezTo>
                  <a:pt x="5751" y="1621766"/>
                  <a:pt x="7035" y="1717033"/>
                  <a:pt x="17253" y="1811547"/>
                </a:cubicBezTo>
                <a:cubicBezTo>
                  <a:pt x="18635" y="1824332"/>
                  <a:pt x="29440" y="1834233"/>
                  <a:pt x="34506" y="1846053"/>
                </a:cubicBezTo>
                <a:cubicBezTo>
                  <a:pt x="38088" y="1854411"/>
                  <a:pt x="37847" y="1864533"/>
                  <a:pt x="43132" y="1871932"/>
                </a:cubicBezTo>
                <a:cubicBezTo>
                  <a:pt x="52587" y="1885168"/>
                  <a:pt x="67052" y="1894088"/>
                  <a:pt x="77638" y="1906438"/>
                </a:cubicBezTo>
                <a:cubicBezTo>
                  <a:pt x="84385" y="1914310"/>
                  <a:pt x="89140" y="1923691"/>
                  <a:pt x="94891" y="1932317"/>
                </a:cubicBezTo>
                <a:cubicBezTo>
                  <a:pt x="97766" y="1943819"/>
                  <a:pt x="97635" y="1956529"/>
                  <a:pt x="103517" y="1966823"/>
                </a:cubicBezTo>
                <a:cubicBezTo>
                  <a:pt x="109570" y="1977415"/>
                  <a:pt x="119104" y="1986152"/>
                  <a:pt x="129396" y="1992702"/>
                </a:cubicBezTo>
                <a:cubicBezTo>
                  <a:pt x="187720" y="2029817"/>
                  <a:pt x="197617" y="2025637"/>
                  <a:pt x="258792" y="2044460"/>
                </a:cubicBezTo>
                <a:cubicBezTo>
                  <a:pt x="276174" y="2049808"/>
                  <a:pt x="293460" y="2055498"/>
                  <a:pt x="310551" y="2061713"/>
                </a:cubicBezTo>
                <a:cubicBezTo>
                  <a:pt x="325104" y="2067005"/>
                  <a:pt x="338744" y="2074892"/>
                  <a:pt x="353683" y="2078966"/>
                </a:cubicBezTo>
                <a:cubicBezTo>
                  <a:pt x="402131" y="2092179"/>
                  <a:pt x="500332" y="2113472"/>
                  <a:pt x="500332" y="2113472"/>
                </a:cubicBezTo>
                <a:lnTo>
                  <a:pt x="888521" y="2104845"/>
                </a:lnTo>
                <a:cubicBezTo>
                  <a:pt x="897606" y="2104466"/>
                  <a:pt x="906267" y="2100285"/>
                  <a:pt x="914400" y="2096219"/>
                </a:cubicBezTo>
                <a:cubicBezTo>
                  <a:pt x="973503" y="2066668"/>
                  <a:pt x="900969" y="2088297"/>
                  <a:pt x="983411" y="2035834"/>
                </a:cubicBezTo>
                <a:cubicBezTo>
                  <a:pt x="998754" y="2026070"/>
                  <a:pt x="1017917" y="2024332"/>
                  <a:pt x="1035170" y="2018581"/>
                </a:cubicBezTo>
                <a:cubicBezTo>
                  <a:pt x="1123376" y="1959776"/>
                  <a:pt x="977576" y="2054411"/>
                  <a:pt x="1104181" y="1984075"/>
                </a:cubicBezTo>
                <a:cubicBezTo>
                  <a:pt x="1116917" y="1976999"/>
                  <a:pt x="1148404" y="1948126"/>
                  <a:pt x="1164566" y="1940943"/>
                </a:cubicBezTo>
                <a:cubicBezTo>
                  <a:pt x="1181184" y="1933557"/>
                  <a:pt x="1216324" y="1923690"/>
                  <a:pt x="1216324" y="1923690"/>
                </a:cubicBezTo>
                <a:cubicBezTo>
                  <a:pt x="1300910" y="1810914"/>
                  <a:pt x="1192394" y="1947621"/>
                  <a:pt x="1268083" y="1871932"/>
                </a:cubicBezTo>
                <a:cubicBezTo>
                  <a:pt x="1282061" y="1857954"/>
                  <a:pt x="1306701" y="1803323"/>
                  <a:pt x="1311215" y="1794294"/>
                </a:cubicBezTo>
                <a:cubicBezTo>
                  <a:pt x="1316966" y="1768415"/>
                  <a:pt x="1321637" y="1742271"/>
                  <a:pt x="1328468" y="1716656"/>
                </a:cubicBezTo>
                <a:cubicBezTo>
                  <a:pt x="1333154" y="1699084"/>
                  <a:pt x="1345721" y="1683084"/>
                  <a:pt x="1345721" y="1664898"/>
                </a:cubicBezTo>
                <a:cubicBezTo>
                  <a:pt x="1345721" y="1581311"/>
                  <a:pt x="1340289" y="1497479"/>
                  <a:pt x="1328468" y="1414732"/>
                </a:cubicBezTo>
                <a:cubicBezTo>
                  <a:pt x="1325740" y="1395637"/>
                  <a:pt x="1309362" y="1381034"/>
                  <a:pt x="1302589" y="1362973"/>
                </a:cubicBezTo>
                <a:cubicBezTo>
                  <a:pt x="1292048" y="1334864"/>
                  <a:pt x="1286701" y="1305018"/>
                  <a:pt x="1276709" y="1276709"/>
                </a:cubicBezTo>
                <a:cubicBezTo>
                  <a:pt x="1269421" y="1256059"/>
                  <a:pt x="1257755" y="1237099"/>
                  <a:pt x="1250830" y="1216324"/>
                </a:cubicBezTo>
                <a:cubicBezTo>
                  <a:pt x="1243332" y="1193829"/>
                  <a:pt x="1239687" y="1170224"/>
                  <a:pt x="1233577" y="1147313"/>
                </a:cubicBezTo>
                <a:cubicBezTo>
                  <a:pt x="1228183" y="1127086"/>
                  <a:pt x="1222075" y="1107056"/>
                  <a:pt x="1216324" y="1086928"/>
                </a:cubicBezTo>
                <a:cubicBezTo>
                  <a:pt x="1218313" y="1007388"/>
                  <a:pt x="1194646" y="800382"/>
                  <a:pt x="1242204" y="681487"/>
                </a:cubicBezTo>
                <a:cubicBezTo>
                  <a:pt x="1246055" y="671861"/>
                  <a:pt x="1254313" y="664609"/>
                  <a:pt x="1259457" y="655607"/>
                </a:cubicBezTo>
                <a:cubicBezTo>
                  <a:pt x="1265837" y="644442"/>
                  <a:pt x="1270958" y="632604"/>
                  <a:pt x="1276709" y="621102"/>
                </a:cubicBezTo>
                <a:cubicBezTo>
                  <a:pt x="1282636" y="591470"/>
                  <a:pt x="1285844" y="571878"/>
                  <a:pt x="1293962" y="543464"/>
                </a:cubicBezTo>
                <a:cubicBezTo>
                  <a:pt x="1296460" y="534721"/>
                  <a:pt x="1299713" y="526211"/>
                  <a:pt x="1302589" y="517585"/>
                </a:cubicBezTo>
                <a:cubicBezTo>
                  <a:pt x="1296838" y="439947"/>
                  <a:pt x="1292835" y="362160"/>
                  <a:pt x="1285336" y="284672"/>
                </a:cubicBezTo>
                <a:cubicBezTo>
                  <a:pt x="1284194" y="272871"/>
                  <a:pt x="1282011" y="260770"/>
                  <a:pt x="1276709" y="250166"/>
                </a:cubicBezTo>
                <a:cubicBezTo>
                  <a:pt x="1260794" y="218336"/>
                  <a:pt x="1219066" y="165730"/>
                  <a:pt x="1190445" y="146649"/>
                </a:cubicBezTo>
                <a:cubicBezTo>
                  <a:pt x="1173192" y="135147"/>
                  <a:pt x="1157233" y="121416"/>
                  <a:pt x="1138687" y="112143"/>
                </a:cubicBezTo>
                <a:cubicBezTo>
                  <a:pt x="1109932" y="97766"/>
                  <a:pt x="1079172" y="86844"/>
                  <a:pt x="1052423" y="69011"/>
                </a:cubicBezTo>
                <a:cubicBezTo>
                  <a:pt x="1016678" y="45182"/>
                  <a:pt x="1036601" y="54273"/>
                  <a:pt x="992038" y="43132"/>
                </a:cubicBezTo>
                <a:cubicBezTo>
                  <a:pt x="980536" y="37381"/>
                  <a:pt x="969573" y="30394"/>
                  <a:pt x="957532" y="25879"/>
                </a:cubicBezTo>
                <a:cubicBezTo>
                  <a:pt x="935997" y="17803"/>
                  <a:pt x="890552" y="12132"/>
                  <a:pt x="871268" y="8626"/>
                </a:cubicBezTo>
                <a:cubicBezTo>
                  <a:pt x="856842" y="6003"/>
                  <a:pt x="842513" y="2875"/>
                  <a:pt x="828136" y="0"/>
                </a:cubicBezTo>
                <a:cubicBezTo>
                  <a:pt x="750498" y="2875"/>
                  <a:pt x="672772" y="3926"/>
                  <a:pt x="595223" y="8626"/>
                </a:cubicBezTo>
                <a:cubicBezTo>
                  <a:pt x="580147" y="9540"/>
                  <a:pt x="536325" y="16509"/>
                  <a:pt x="517585" y="25879"/>
                </a:cubicBezTo>
                <a:cubicBezTo>
                  <a:pt x="513948" y="27698"/>
                  <a:pt x="556404" y="53196"/>
                  <a:pt x="500332" y="60385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8549134" y="2665116"/>
            <a:ext cx="1373689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التوازي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72894" y="2149320"/>
            <a:ext cx="4972860" cy="1285233"/>
            <a:chOff x="5572894" y="2673195"/>
            <a:chExt cx="4972860" cy="1285233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5981042" y="3030466"/>
              <a:ext cx="0" cy="84159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7845661" y="3443572"/>
              <a:ext cx="423761" cy="2434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7845660" y="3030466"/>
              <a:ext cx="0" cy="84159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572894" y="3444602"/>
              <a:ext cx="401367" cy="1404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8270244" y="3030466"/>
              <a:ext cx="0" cy="84159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10144387" y="3444602"/>
              <a:ext cx="401367" cy="1404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0144387" y="3030466"/>
              <a:ext cx="0" cy="84159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oup 171"/>
            <p:cNvGrpSpPr/>
            <p:nvPr/>
          </p:nvGrpSpPr>
          <p:grpSpPr>
            <a:xfrm>
              <a:off x="8278768" y="2949145"/>
              <a:ext cx="1864756" cy="169548"/>
              <a:chOff x="2100040" y="3060608"/>
              <a:chExt cx="1864756" cy="169548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flipV="1">
                <a:off x="2100040" y="314227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173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5" name="Straight Connector 174"/>
              <p:cNvCxnSpPr/>
              <p:nvPr/>
            </p:nvCxnSpPr>
            <p:spPr>
              <a:xfrm flipV="1">
                <a:off x="3496796" y="3142918"/>
                <a:ext cx="468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8275954" y="3788880"/>
              <a:ext cx="1864756" cy="169548"/>
              <a:chOff x="2100040" y="3060608"/>
              <a:chExt cx="1864756" cy="169548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flipV="1">
                <a:off x="2100040" y="314227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0" name="Straight Connector 189"/>
              <p:cNvCxnSpPr/>
              <p:nvPr/>
            </p:nvCxnSpPr>
            <p:spPr>
              <a:xfrm flipV="1">
                <a:off x="3496796" y="3142918"/>
                <a:ext cx="468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5983798" y="2946766"/>
              <a:ext cx="1864756" cy="169548"/>
              <a:chOff x="2100040" y="3060608"/>
              <a:chExt cx="1864756" cy="169548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 flipV="1">
                <a:off x="2100040" y="314227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" name="Group 202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4" name="Straight Connector 203"/>
              <p:cNvCxnSpPr/>
              <p:nvPr/>
            </p:nvCxnSpPr>
            <p:spPr>
              <a:xfrm flipV="1">
                <a:off x="3496796" y="3142918"/>
                <a:ext cx="468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Group 214"/>
            <p:cNvGrpSpPr/>
            <p:nvPr/>
          </p:nvGrpSpPr>
          <p:grpSpPr>
            <a:xfrm>
              <a:off x="5980984" y="3786501"/>
              <a:ext cx="1864756" cy="169548"/>
              <a:chOff x="2100040" y="3060608"/>
              <a:chExt cx="1864756" cy="169548"/>
            </a:xfrm>
          </p:grpSpPr>
          <p:cxnSp>
            <p:nvCxnSpPr>
              <p:cNvPr id="216" name="Straight Connector 215"/>
              <p:cNvCxnSpPr/>
              <p:nvPr/>
            </p:nvCxnSpPr>
            <p:spPr>
              <a:xfrm flipV="1">
                <a:off x="2100040" y="314227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7" name="Group 216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/>
            </p:nvCxnSpPr>
            <p:spPr>
              <a:xfrm flipV="1">
                <a:off x="3496796" y="3142918"/>
                <a:ext cx="468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TextBox 228"/>
            <p:cNvSpPr txBox="1"/>
            <p:nvPr/>
          </p:nvSpPr>
          <p:spPr>
            <a:xfrm>
              <a:off x="8787636" y="2673195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1.5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8755049" y="3531731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1.5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6492666" y="2674064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1.5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464779" y="3530755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1.5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8076222" y="3702752"/>
            <a:ext cx="2574307" cy="590815"/>
            <a:chOff x="8748066" y="3937668"/>
            <a:chExt cx="2189805" cy="590815"/>
          </a:xfrm>
        </p:grpSpPr>
        <p:grpSp>
          <p:nvGrpSpPr>
            <p:cNvPr id="234" name="Group 233"/>
            <p:cNvGrpSpPr/>
            <p:nvPr/>
          </p:nvGrpSpPr>
          <p:grpSpPr>
            <a:xfrm>
              <a:off x="8748066" y="3958265"/>
              <a:ext cx="1699957" cy="570218"/>
              <a:chOff x="8395846" y="3051380"/>
              <a:chExt cx="1699957" cy="570218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9036907" y="3051380"/>
                <a:ext cx="1058896" cy="570218"/>
                <a:chOff x="7075326" y="3927875"/>
                <a:chExt cx="1144748" cy="570218"/>
              </a:xfrm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7448757" y="4059797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7244076" y="3927875"/>
                  <a:ext cx="4387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7075326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249" name="Straight Arrow Connector 248"/>
                <p:cNvCxnSpPr/>
                <p:nvPr/>
              </p:nvCxnSpPr>
              <p:spPr>
                <a:xfrm flipV="1">
                  <a:off x="7285043" y="4248868"/>
                  <a:ext cx="364164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8395846" y="3070430"/>
                <a:ext cx="1227154" cy="551168"/>
                <a:chOff x="7393245" y="3946925"/>
                <a:chExt cx="1326660" cy="551168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7948588" y="3978229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7998353" y="4059797"/>
                  <a:ext cx="33559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7393245" y="3946925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7399424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245" name="Straight Arrow Connector 244"/>
                <p:cNvCxnSpPr/>
                <p:nvPr/>
              </p:nvCxnSpPr>
              <p:spPr>
                <a:xfrm flipV="1">
                  <a:off x="7617898" y="4248868"/>
                  <a:ext cx="364165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5" name="Group 234"/>
            <p:cNvGrpSpPr/>
            <p:nvPr/>
          </p:nvGrpSpPr>
          <p:grpSpPr>
            <a:xfrm>
              <a:off x="10155491" y="3937668"/>
              <a:ext cx="782380" cy="576916"/>
              <a:chOff x="9141043" y="5041035"/>
              <a:chExt cx="782380" cy="576916"/>
            </a:xfrm>
          </p:grpSpPr>
          <p:sp>
            <p:nvSpPr>
              <p:cNvPr id="236" name="Rectangle 235"/>
              <p:cNvSpPr/>
              <p:nvPr/>
            </p:nvSpPr>
            <p:spPr>
              <a:xfrm>
                <a:off x="9167327" y="5041035"/>
                <a:ext cx="6773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9141043" y="5279397"/>
                <a:ext cx="7823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38" name="Straight Arrow Connector 237"/>
              <p:cNvCxnSpPr/>
              <p:nvPr/>
            </p:nvCxnSpPr>
            <p:spPr>
              <a:xfrm flipV="1">
                <a:off x="9230345" y="5371553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" name="Group 250"/>
          <p:cNvGrpSpPr/>
          <p:nvPr/>
        </p:nvGrpSpPr>
        <p:grpSpPr>
          <a:xfrm>
            <a:off x="8105037" y="4354731"/>
            <a:ext cx="1963150" cy="627368"/>
            <a:chOff x="8425872" y="3051380"/>
            <a:chExt cx="1669931" cy="627368"/>
          </a:xfrm>
        </p:grpSpPr>
        <p:grpSp>
          <p:nvGrpSpPr>
            <p:cNvPr id="256" name="Group 255"/>
            <p:cNvGrpSpPr/>
            <p:nvPr/>
          </p:nvGrpSpPr>
          <p:grpSpPr>
            <a:xfrm>
              <a:off x="9036907" y="3051380"/>
              <a:ext cx="1058896" cy="627368"/>
              <a:chOff x="7075326" y="3927875"/>
              <a:chExt cx="1144748" cy="627368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7448757" y="4059797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244076" y="3927875"/>
                <a:ext cx="4387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7075326" y="4216689"/>
                <a:ext cx="752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1.5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67" name="Straight Arrow Connector 266"/>
              <p:cNvCxnSpPr/>
              <p:nvPr/>
            </p:nvCxnSpPr>
            <p:spPr>
              <a:xfrm flipV="1">
                <a:off x="7285043" y="4248868"/>
                <a:ext cx="364164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oup 256"/>
            <p:cNvGrpSpPr/>
            <p:nvPr/>
          </p:nvGrpSpPr>
          <p:grpSpPr>
            <a:xfrm>
              <a:off x="8425872" y="3070430"/>
              <a:ext cx="1197131" cy="608318"/>
              <a:chOff x="7425703" y="3946925"/>
              <a:chExt cx="1294202" cy="608318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7948588" y="3978229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998353" y="4059797"/>
                <a:ext cx="33559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431665" y="3946925"/>
                <a:ext cx="7328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425703" y="4216689"/>
                <a:ext cx="752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1.5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63" name="Straight Arrow Connector 262"/>
              <p:cNvCxnSpPr/>
              <p:nvPr/>
            </p:nvCxnSpPr>
            <p:spPr>
              <a:xfrm flipV="1">
                <a:off x="7617898" y="4248868"/>
                <a:ext cx="36416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8586490" y="5067471"/>
            <a:ext cx="1945091" cy="381803"/>
            <a:chOff x="8481715" y="5067471"/>
            <a:chExt cx="1945091" cy="381803"/>
          </a:xfrm>
        </p:grpSpPr>
        <p:sp>
          <p:nvSpPr>
            <p:cNvPr id="322" name="Rectangle 321"/>
            <p:cNvSpPr/>
            <p:nvPr/>
          </p:nvSpPr>
          <p:spPr>
            <a:xfrm>
              <a:off x="9442658" y="5067471"/>
              <a:ext cx="984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 </a:t>
              </a:r>
              <a:r>
                <a:rPr lang="aa-ET" sz="16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مكافئة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8481715" y="5110720"/>
              <a:ext cx="1542099" cy="338554"/>
              <a:chOff x="7132226" y="5378292"/>
              <a:chExt cx="1542099" cy="338554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7690177" y="5378292"/>
                <a:ext cx="9841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7132226" y="5378292"/>
                <a:ext cx="9841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0.75 أوم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327" name="Group 326"/>
          <p:cNvGrpSpPr/>
          <p:nvPr/>
        </p:nvGrpSpPr>
        <p:grpSpPr>
          <a:xfrm>
            <a:off x="5381010" y="3706266"/>
            <a:ext cx="2574307" cy="590815"/>
            <a:chOff x="8748066" y="3937668"/>
            <a:chExt cx="2189805" cy="590815"/>
          </a:xfrm>
        </p:grpSpPr>
        <p:grpSp>
          <p:nvGrpSpPr>
            <p:cNvPr id="328" name="Group 327"/>
            <p:cNvGrpSpPr/>
            <p:nvPr/>
          </p:nvGrpSpPr>
          <p:grpSpPr>
            <a:xfrm>
              <a:off x="8748066" y="3958265"/>
              <a:ext cx="1699957" cy="570218"/>
              <a:chOff x="8395846" y="3051380"/>
              <a:chExt cx="1699957" cy="570218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9036907" y="3051380"/>
                <a:ext cx="1058896" cy="570218"/>
                <a:chOff x="7075326" y="3927875"/>
                <a:chExt cx="1144748" cy="570218"/>
              </a:xfrm>
            </p:grpSpPr>
            <p:sp>
              <p:nvSpPr>
                <p:cNvPr id="390" name="Rectangle 389"/>
                <p:cNvSpPr/>
                <p:nvPr/>
              </p:nvSpPr>
              <p:spPr>
                <a:xfrm>
                  <a:off x="7448757" y="4059797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7244076" y="3927875"/>
                  <a:ext cx="4387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7075326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393" name="Straight Arrow Connector 392"/>
                <p:cNvCxnSpPr/>
                <p:nvPr/>
              </p:nvCxnSpPr>
              <p:spPr>
                <a:xfrm flipV="1">
                  <a:off x="7285043" y="4248868"/>
                  <a:ext cx="364164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4" name="Group 373"/>
              <p:cNvGrpSpPr/>
              <p:nvPr/>
            </p:nvGrpSpPr>
            <p:grpSpPr>
              <a:xfrm>
                <a:off x="8395846" y="3070430"/>
                <a:ext cx="1227154" cy="551168"/>
                <a:chOff x="7393245" y="3946925"/>
                <a:chExt cx="1326660" cy="551168"/>
              </a:xfrm>
            </p:grpSpPr>
            <p:sp>
              <p:nvSpPr>
                <p:cNvPr id="375" name="Rectangle 374"/>
                <p:cNvSpPr/>
                <p:nvPr/>
              </p:nvSpPr>
              <p:spPr>
                <a:xfrm>
                  <a:off x="7948588" y="3978229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7998353" y="4059797"/>
                  <a:ext cx="33559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7393245" y="3946925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7399424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388" name="Straight Arrow Connector 387"/>
                <p:cNvCxnSpPr/>
                <p:nvPr/>
              </p:nvCxnSpPr>
              <p:spPr>
                <a:xfrm flipV="1">
                  <a:off x="7617898" y="4248868"/>
                  <a:ext cx="364165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9" name="Group 328"/>
            <p:cNvGrpSpPr/>
            <p:nvPr/>
          </p:nvGrpSpPr>
          <p:grpSpPr>
            <a:xfrm>
              <a:off x="10155491" y="3937668"/>
              <a:ext cx="782380" cy="576916"/>
              <a:chOff x="9141043" y="5041035"/>
              <a:chExt cx="782380" cy="576916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9167327" y="5041035"/>
                <a:ext cx="6773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9141043" y="5279397"/>
                <a:ext cx="7823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364" name="Straight Arrow Connector 363"/>
              <p:cNvCxnSpPr/>
              <p:nvPr/>
            </p:nvCxnSpPr>
            <p:spPr>
              <a:xfrm flipV="1">
                <a:off x="9230345" y="5371553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6" name="Group 395"/>
          <p:cNvGrpSpPr/>
          <p:nvPr/>
        </p:nvGrpSpPr>
        <p:grpSpPr>
          <a:xfrm>
            <a:off x="5409825" y="4358245"/>
            <a:ext cx="1963150" cy="627368"/>
            <a:chOff x="8425872" y="3051380"/>
            <a:chExt cx="1669931" cy="627368"/>
          </a:xfrm>
        </p:grpSpPr>
        <p:grpSp>
          <p:nvGrpSpPr>
            <p:cNvPr id="397" name="Group 396"/>
            <p:cNvGrpSpPr/>
            <p:nvPr/>
          </p:nvGrpSpPr>
          <p:grpSpPr>
            <a:xfrm>
              <a:off x="9036907" y="3051380"/>
              <a:ext cx="1058896" cy="627368"/>
              <a:chOff x="7075326" y="3927875"/>
              <a:chExt cx="1144748" cy="627368"/>
            </a:xfrm>
          </p:grpSpPr>
          <p:sp>
            <p:nvSpPr>
              <p:cNvPr id="437" name="Rectangle 436"/>
              <p:cNvSpPr/>
              <p:nvPr/>
            </p:nvSpPr>
            <p:spPr>
              <a:xfrm>
                <a:off x="7448757" y="4059797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7244076" y="3927875"/>
                <a:ext cx="4387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7075326" y="4216689"/>
                <a:ext cx="752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1.5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440" name="Straight Arrow Connector 439"/>
              <p:cNvCxnSpPr/>
              <p:nvPr/>
            </p:nvCxnSpPr>
            <p:spPr>
              <a:xfrm flipV="1">
                <a:off x="7285043" y="4248868"/>
                <a:ext cx="364164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8" name="Group 397"/>
            <p:cNvGrpSpPr/>
            <p:nvPr/>
          </p:nvGrpSpPr>
          <p:grpSpPr>
            <a:xfrm>
              <a:off x="8425872" y="3070430"/>
              <a:ext cx="1197131" cy="608318"/>
              <a:chOff x="7425703" y="3946925"/>
              <a:chExt cx="1294202" cy="608318"/>
            </a:xfrm>
          </p:grpSpPr>
          <p:sp>
            <p:nvSpPr>
              <p:cNvPr id="399" name="Rectangle 398"/>
              <p:cNvSpPr/>
              <p:nvPr/>
            </p:nvSpPr>
            <p:spPr>
              <a:xfrm>
                <a:off x="7948588" y="3978229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7998353" y="4059797"/>
                <a:ext cx="33559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431665" y="3946925"/>
                <a:ext cx="7328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7425703" y="4216689"/>
                <a:ext cx="752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1.5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435" name="Straight Arrow Connector 434"/>
              <p:cNvCxnSpPr/>
              <p:nvPr/>
            </p:nvCxnSpPr>
            <p:spPr>
              <a:xfrm flipV="1">
                <a:off x="7617898" y="4248868"/>
                <a:ext cx="36416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1" name="Group 440"/>
          <p:cNvGrpSpPr/>
          <p:nvPr/>
        </p:nvGrpSpPr>
        <p:grpSpPr>
          <a:xfrm>
            <a:off x="5891278" y="5070985"/>
            <a:ext cx="1945091" cy="381803"/>
            <a:chOff x="8481715" y="5067471"/>
            <a:chExt cx="1945091" cy="381803"/>
          </a:xfrm>
        </p:grpSpPr>
        <p:sp>
          <p:nvSpPr>
            <p:cNvPr id="442" name="Rectangle 441"/>
            <p:cNvSpPr/>
            <p:nvPr/>
          </p:nvSpPr>
          <p:spPr>
            <a:xfrm>
              <a:off x="9442658" y="5067471"/>
              <a:ext cx="984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 </a:t>
              </a:r>
              <a:r>
                <a:rPr lang="aa-ET" sz="16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مكافئة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443" name="Group 442"/>
            <p:cNvGrpSpPr/>
            <p:nvPr/>
          </p:nvGrpSpPr>
          <p:grpSpPr>
            <a:xfrm>
              <a:off x="8481715" y="5110720"/>
              <a:ext cx="1542099" cy="338554"/>
              <a:chOff x="7132226" y="5378292"/>
              <a:chExt cx="1542099" cy="338554"/>
            </a:xfrm>
          </p:grpSpPr>
          <p:sp>
            <p:nvSpPr>
              <p:cNvPr id="444" name="Rectangle 443"/>
              <p:cNvSpPr/>
              <p:nvPr/>
            </p:nvSpPr>
            <p:spPr>
              <a:xfrm>
                <a:off x="7690177" y="5378292"/>
                <a:ext cx="9841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7132226" y="5378292"/>
                <a:ext cx="9841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0.75 أوم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sp>
        <p:nvSpPr>
          <p:cNvPr id="446" name="Freeform 445"/>
          <p:cNvSpPr/>
          <p:nvPr/>
        </p:nvSpPr>
        <p:spPr>
          <a:xfrm>
            <a:off x="1366244" y="2580349"/>
            <a:ext cx="3311190" cy="1162050"/>
          </a:xfrm>
          <a:custGeom>
            <a:avLst/>
            <a:gdLst>
              <a:gd name="connsiteX0" fmla="*/ 3165094 w 3311190"/>
              <a:gd name="connsiteY0" fmla="*/ 142875 h 1162050"/>
              <a:gd name="connsiteX1" fmla="*/ 2603119 w 3311190"/>
              <a:gd name="connsiteY1" fmla="*/ 114300 h 1162050"/>
              <a:gd name="connsiteX2" fmla="*/ 2422144 w 3311190"/>
              <a:gd name="connsiteY2" fmla="*/ 85725 h 1162050"/>
              <a:gd name="connsiteX3" fmla="*/ 2184019 w 3311190"/>
              <a:gd name="connsiteY3" fmla="*/ 66675 h 1162050"/>
              <a:gd name="connsiteX4" fmla="*/ 1793494 w 3311190"/>
              <a:gd name="connsiteY4" fmla="*/ 0 h 1162050"/>
              <a:gd name="connsiteX5" fmla="*/ 860044 w 3311190"/>
              <a:gd name="connsiteY5" fmla="*/ 47625 h 1162050"/>
              <a:gd name="connsiteX6" fmla="*/ 726694 w 3311190"/>
              <a:gd name="connsiteY6" fmla="*/ 104775 h 1162050"/>
              <a:gd name="connsiteX7" fmla="*/ 564769 w 3311190"/>
              <a:gd name="connsiteY7" fmla="*/ 209550 h 1162050"/>
              <a:gd name="connsiteX8" fmla="*/ 450469 w 3311190"/>
              <a:gd name="connsiteY8" fmla="*/ 266700 h 1162050"/>
              <a:gd name="connsiteX9" fmla="*/ 212344 w 3311190"/>
              <a:gd name="connsiteY9" fmla="*/ 371475 h 1162050"/>
              <a:gd name="connsiteX10" fmla="*/ 145669 w 3311190"/>
              <a:gd name="connsiteY10" fmla="*/ 428625 h 1162050"/>
              <a:gd name="connsiteX11" fmla="*/ 78994 w 3311190"/>
              <a:gd name="connsiteY11" fmla="*/ 533400 h 1162050"/>
              <a:gd name="connsiteX12" fmla="*/ 12319 w 3311190"/>
              <a:gd name="connsiteY12" fmla="*/ 733425 h 1162050"/>
              <a:gd name="connsiteX13" fmla="*/ 2794 w 3311190"/>
              <a:gd name="connsiteY13" fmla="*/ 828675 h 1162050"/>
              <a:gd name="connsiteX14" fmla="*/ 59944 w 3311190"/>
              <a:gd name="connsiteY14" fmla="*/ 895350 h 1162050"/>
              <a:gd name="connsiteX15" fmla="*/ 574294 w 3311190"/>
              <a:gd name="connsiteY15" fmla="*/ 1095375 h 1162050"/>
              <a:gd name="connsiteX16" fmla="*/ 812419 w 3311190"/>
              <a:gd name="connsiteY16" fmla="*/ 1133475 h 1162050"/>
              <a:gd name="connsiteX17" fmla="*/ 1098169 w 3311190"/>
              <a:gd name="connsiteY17" fmla="*/ 1162050 h 1162050"/>
              <a:gd name="connsiteX18" fmla="*/ 1660144 w 3311190"/>
              <a:gd name="connsiteY18" fmla="*/ 1123950 h 1162050"/>
              <a:gd name="connsiteX19" fmla="*/ 1888744 w 3311190"/>
              <a:gd name="connsiteY19" fmla="*/ 1076325 h 1162050"/>
              <a:gd name="connsiteX20" fmla="*/ 2364994 w 3311190"/>
              <a:gd name="connsiteY20" fmla="*/ 1019175 h 1162050"/>
              <a:gd name="connsiteX21" fmla="*/ 2498344 w 3311190"/>
              <a:gd name="connsiteY21" fmla="*/ 971550 h 1162050"/>
              <a:gd name="connsiteX22" fmla="*/ 2745994 w 3311190"/>
              <a:gd name="connsiteY22" fmla="*/ 895350 h 1162050"/>
              <a:gd name="connsiteX23" fmla="*/ 2869819 w 3311190"/>
              <a:gd name="connsiteY23" fmla="*/ 838200 h 1162050"/>
              <a:gd name="connsiteX24" fmla="*/ 3136519 w 3311190"/>
              <a:gd name="connsiteY24" fmla="*/ 752475 h 1162050"/>
              <a:gd name="connsiteX25" fmla="*/ 3193669 w 3311190"/>
              <a:gd name="connsiteY25" fmla="*/ 723900 h 1162050"/>
              <a:gd name="connsiteX26" fmla="*/ 3250819 w 3311190"/>
              <a:gd name="connsiteY26" fmla="*/ 666750 h 1162050"/>
              <a:gd name="connsiteX27" fmla="*/ 3288919 w 3311190"/>
              <a:gd name="connsiteY27" fmla="*/ 609600 h 1162050"/>
              <a:gd name="connsiteX28" fmla="*/ 3288919 w 3311190"/>
              <a:gd name="connsiteY28" fmla="*/ 333375 h 1162050"/>
              <a:gd name="connsiteX29" fmla="*/ 3269869 w 3311190"/>
              <a:gd name="connsiteY29" fmla="*/ 295275 h 1162050"/>
              <a:gd name="connsiteX30" fmla="*/ 3212719 w 3311190"/>
              <a:gd name="connsiteY30" fmla="*/ 180975 h 1162050"/>
              <a:gd name="connsiteX31" fmla="*/ 3165094 w 3311190"/>
              <a:gd name="connsiteY31" fmla="*/ 142875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11190" h="1162050">
                <a:moveTo>
                  <a:pt x="3165094" y="142875"/>
                </a:moveTo>
                <a:cubicBezTo>
                  <a:pt x="2977769" y="133350"/>
                  <a:pt x="2790134" y="128686"/>
                  <a:pt x="2603119" y="114300"/>
                </a:cubicBezTo>
                <a:cubicBezTo>
                  <a:pt x="2542227" y="109616"/>
                  <a:pt x="2482826" y="92621"/>
                  <a:pt x="2422144" y="85725"/>
                </a:cubicBezTo>
                <a:cubicBezTo>
                  <a:pt x="2343025" y="76734"/>
                  <a:pt x="2263102" y="75979"/>
                  <a:pt x="2184019" y="66675"/>
                </a:cubicBezTo>
                <a:cubicBezTo>
                  <a:pt x="2018323" y="47181"/>
                  <a:pt x="1942697" y="29841"/>
                  <a:pt x="1793494" y="0"/>
                </a:cubicBezTo>
                <a:cubicBezTo>
                  <a:pt x="1482344" y="15875"/>
                  <a:pt x="1170107" y="17172"/>
                  <a:pt x="860044" y="47625"/>
                </a:cubicBezTo>
                <a:cubicBezTo>
                  <a:pt x="811915" y="52352"/>
                  <a:pt x="770321" y="83910"/>
                  <a:pt x="726694" y="104775"/>
                </a:cubicBezTo>
                <a:cubicBezTo>
                  <a:pt x="555426" y="186686"/>
                  <a:pt x="723249" y="114462"/>
                  <a:pt x="564769" y="209550"/>
                </a:cubicBezTo>
                <a:cubicBezTo>
                  <a:pt x="528242" y="231466"/>
                  <a:pt x="489554" y="249763"/>
                  <a:pt x="450469" y="266700"/>
                </a:cubicBezTo>
                <a:cubicBezTo>
                  <a:pt x="370329" y="301427"/>
                  <a:pt x="284183" y="320162"/>
                  <a:pt x="212344" y="371475"/>
                </a:cubicBezTo>
                <a:cubicBezTo>
                  <a:pt x="188524" y="388489"/>
                  <a:pt x="164277" y="406029"/>
                  <a:pt x="145669" y="428625"/>
                </a:cubicBezTo>
                <a:cubicBezTo>
                  <a:pt x="119353" y="460581"/>
                  <a:pt x="97507" y="496373"/>
                  <a:pt x="78994" y="533400"/>
                </a:cubicBezTo>
                <a:cubicBezTo>
                  <a:pt x="57369" y="576650"/>
                  <a:pt x="26773" y="685246"/>
                  <a:pt x="12319" y="733425"/>
                </a:cubicBezTo>
                <a:cubicBezTo>
                  <a:pt x="9144" y="765175"/>
                  <a:pt x="-6209" y="798063"/>
                  <a:pt x="2794" y="828675"/>
                </a:cubicBezTo>
                <a:cubicBezTo>
                  <a:pt x="11054" y="856758"/>
                  <a:pt x="34611" y="880684"/>
                  <a:pt x="59944" y="895350"/>
                </a:cubicBezTo>
                <a:cubicBezTo>
                  <a:pt x="238195" y="998548"/>
                  <a:pt x="380443" y="1054130"/>
                  <a:pt x="574294" y="1095375"/>
                </a:cubicBezTo>
                <a:cubicBezTo>
                  <a:pt x="652919" y="1112104"/>
                  <a:pt x="732678" y="1123326"/>
                  <a:pt x="812419" y="1133475"/>
                </a:cubicBezTo>
                <a:cubicBezTo>
                  <a:pt x="907378" y="1145561"/>
                  <a:pt x="1002919" y="1152525"/>
                  <a:pt x="1098169" y="1162050"/>
                </a:cubicBezTo>
                <a:cubicBezTo>
                  <a:pt x="1285494" y="1149350"/>
                  <a:pt x="1473483" y="1144190"/>
                  <a:pt x="1660144" y="1123950"/>
                </a:cubicBezTo>
                <a:cubicBezTo>
                  <a:pt x="1737526" y="1115559"/>
                  <a:pt x="1812012" y="1089386"/>
                  <a:pt x="1888744" y="1076325"/>
                </a:cubicBezTo>
                <a:cubicBezTo>
                  <a:pt x="1988336" y="1059373"/>
                  <a:pt x="2274738" y="1029203"/>
                  <a:pt x="2364994" y="1019175"/>
                </a:cubicBezTo>
                <a:cubicBezTo>
                  <a:pt x="2409444" y="1003300"/>
                  <a:pt x="2453390" y="985935"/>
                  <a:pt x="2498344" y="971550"/>
                </a:cubicBezTo>
                <a:cubicBezTo>
                  <a:pt x="2646552" y="924123"/>
                  <a:pt x="2575709" y="962248"/>
                  <a:pt x="2745994" y="895350"/>
                </a:cubicBezTo>
                <a:cubicBezTo>
                  <a:pt x="2788305" y="878728"/>
                  <a:pt x="2827127" y="853819"/>
                  <a:pt x="2869819" y="838200"/>
                </a:cubicBezTo>
                <a:cubicBezTo>
                  <a:pt x="2957514" y="806117"/>
                  <a:pt x="3052998" y="794236"/>
                  <a:pt x="3136519" y="752475"/>
                </a:cubicBezTo>
                <a:cubicBezTo>
                  <a:pt x="3155569" y="742950"/>
                  <a:pt x="3176630" y="736679"/>
                  <a:pt x="3193669" y="723900"/>
                </a:cubicBezTo>
                <a:cubicBezTo>
                  <a:pt x="3215222" y="707736"/>
                  <a:pt x="3233572" y="687446"/>
                  <a:pt x="3250819" y="666750"/>
                </a:cubicBezTo>
                <a:cubicBezTo>
                  <a:pt x="3265476" y="649161"/>
                  <a:pt x="3276219" y="628650"/>
                  <a:pt x="3288919" y="609600"/>
                </a:cubicBezTo>
                <a:cubicBezTo>
                  <a:pt x="3317975" y="478848"/>
                  <a:pt x="3319248" y="515351"/>
                  <a:pt x="3288919" y="333375"/>
                </a:cubicBezTo>
                <a:cubicBezTo>
                  <a:pt x="3286585" y="319369"/>
                  <a:pt x="3275142" y="308458"/>
                  <a:pt x="3269869" y="295275"/>
                </a:cubicBezTo>
                <a:cubicBezTo>
                  <a:pt x="3260765" y="272516"/>
                  <a:pt x="3242362" y="190856"/>
                  <a:pt x="3212719" y="180975"/>
                </a:cubicBezTo>
                <a:lnTo>
                  <a:pt x="3165094" y="14287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>
            <a:spLocks noChangeArrowheads="1"/>
          </p:cNvSpPr>
          <p:nvPr/>
        </p:nvSpPr>
        <p:spPr bwMode="auto">
          <a:xfrm>
            <a:off x="2607547" y="3293629"/>
            <a:ext cx="1373689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التوالي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48" name="Group 447"/>
          <p:cNvGrpSpPr/>
          <p:nvPr/>
        </p:nvGrpSpPr>
        <p:grpSpPr>
          <a:xfrm>
            <a:off x="1535122" y="3070285"/>
            <a:ext cx="3079935" cy="179073"/>
            <a:chOff x="2890646" y="3199501"/>
            <a:chExt cx="3079935" cy="179073"/>
          </a:xfrm>
        </p:grpSpPr>
        <p:grpSp>
          <p:nvGrpSpPr>
            <p:cNvPr id="449" name="Group 448"/>
            <p:cNvGrpSpPr/>
            <p:nvPr/>
          </p:nvGrpSpPr>
          <p:grpSpPr>
            <a:xfrm>
              <a:off x="2890646" y="3199501"/>
              <a:ext cx="1558831" cy="169548"/>
              <a:chOff x="2261965" y="3060608"/>
              <a:chExt cx="1558831" cy="169548"/>
            </a:xfrm>
          </p:grpSpPr>
          <p:cxnSp>
            <p:nvCxnSpPr>
              <p:cNvPr id="464" name="Straight Connector 463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5" name="Group 464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467" name="Straight Connector 466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6" name="Straight Connector 465"/>
              <p:cNvCxnSpPr/>
              <p:nvPr/>
            </p:nvCxnSpPr>
            <p:spPr>
              <a:xfrm flipV="1">
                <a:off x="3496796" y="3142918"/>
                <a:ext cx="324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oup 449"/>
            <p:cNvGrpSpPr/>
            <p:nvPr/>
          </p:nvGrpSpPr>
          <p:grpSpPr>
            <a:xfrm>
              <a:off x="4411750" y="3209026"/>
              <a:ext cx="1558831" cy="169548"/>
              <a:chOff x="2261965" y="3060608"/>
              <a:chExt cx="1558831" cy="169548"/>
            </a:xfrm>
          </p:grpSpPr>
          <p:cxnSp>
            <p:nvCxnSpPr>
              <p:cNvPr id="451" name="Straight Connector 450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" name="Group 451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454" name="Straight Connector 453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3" name="Straight Connector 452"/>
              <p:cNvCxnSpPr/>
              <p:nvPr/>
            </p:nvCxnSpPr>
            <p:spPr>
              <a:xfrm flipV="1">
                <a:off x="3496796" y="3142918"/>
                <a:ext cx="324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7" name="TextBox 476"/>
          <p:cNvSpPr txBox="1"/>
          <p:nvPr/>
        </p:nvSpPr>
        <p:spPr>
          <a:xfrm>
            <a:off x="3393042" y="2786817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C00000"/>
                </a:solidFill>
              </a:rPr>
              <a:t> 0.75 أوم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1788872" y="3270092"/>
            <a:ext cx="10600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1600" b="1" dirty="0" smtClean="0">
                <a:solidFill>
                  <a:srgbClr val="C00000"/>
                </a:solidFill>
              </a:rPr>
              <a:t> 0.75 أوم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pSp>
        <p:nvGrpSpPr>
          <p:cNvPr id="479" name="Group 478"/>
          <p:cNvGrpSpPr/>
          <p:nvPr/>
        </p:nvGrpSpPr>
        <p:grpSpPr>
          <a:xfrm>
            <a:off x="2119274" y="3958230"/>
            <a:ext cx="2336396" cy="471190"/>
            <a:chOff x="7252322" y="4348767"/>
            <a:chExt cx="2336396" cy="471190"/>
          </a:xfrm>
        </p:grpSpPr>
        <p:sp>
          <p:nvSpPr>
            <p:cNvPr id="480" name="Rectangle 479"/>
            <p:cNvSpPr/>
            <p:nvPr/>
          </p:nvSpPr>
          <p:spPr>
            <a:xfrm>
              <a:off x="7766902" y="4348767"/>
              <a:ext cx="1821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 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مكافئة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م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84664" y="4358292"/>
              <a:ext cx="354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252322" y="4358292"/>
              <a:ext cx="4597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1713004" y="4579493"/>
            <a:ext cx="2731924" cy="415499"/>
            <a:chOff x="7038972" y="4358292"/>
            <a:chExt cx="2731924" cy="415499"/>
          </a:xfrm>
        </p:grpSpPr>
        <p:sp>
          <p:nvSpPr>
            <p:cNvPr id="484" name="Rectangle 483"/>
            <p:cNvSpPr/>
            <p:nvPr/>
          </p:nvSpPr>
          <p:spPr>
            <a:xfrm>
              <a:off x="7949080" y="4373681"/>
              <a:ext cx="18218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r-SA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a-E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0.75</a:t>
              </a:r>
              <a:r>
                <a:rPr lang="ar-SA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7684664" y="4358292"/>
              <a:ext cx="3546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7038972" y="4360714"/>
              <a:ext cx="7831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0.75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7" name="Rectangle 486"/>
          <p:cNvSpPr/>
          <p:nvPr/>
        </p:nvSpPr>
        <p:spPr>
          <a:xfrm>
            <a:off x="2415404" y="5236748"/>
            <a:ext cx="1821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a-E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a-E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أوم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8" grpId="0" animBg="1"/>
      <p:bldP spid="169" grpId="0"/>
      <p:bldP spid="170" grpId="0" animBg="1"/>
      <p:bldP spid="171" grpId="0"/>
      <p:bldP spid="446" grpId="0" animBg="1"/>
      <p:bldP spid="447" grpId="0"/>
      <p:bldP spid="477" grpId="0"/>
      <p:bldP spid="478" grpId="0"/>
      <p:bldP spid="4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02689" y="1076184"/>
            <a:ext cx="93742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a-ET" sz="2200" b="1" spc="50" dirty="0" smtClean="0">
                <a:ln w="11430"/>
                <a:solidFill>
                  <a:srgbClr val="C00000"/>
                </a:solidFill>
              </a:rPr>
              <a:t>مثال </a:t>
            </a:r>
            <a:r>
              <a:rPr lang="en-US" sz="2200" b="1" spc="50" dirty="0" smtClean="0">
                <a:ln w="11430"/>
                <a:solidFill>
                  <a:srgbClr val="C00000"/>
                </a:solidFill>
              </a:rPr>
              <a:t>5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4" name="Picture 53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823" y="1104990"/>
            <a:ext cx="856061" cy="856061"/>
          </a:xfrm>
          <a:prstGeom prst="rect">
            <a:avLst/>
          </a:prstGeom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972174" y="1533020"/>
            <a:ext cx="4168535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rtl="1"/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في الشكل</a:t>
            </a:r>
            <a:r>
              <a:rPr lang="en-US" alt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المجاور، جد قيمة المقاومة المكافئة.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4236999" y="3040904"/>
            <a:ext cx="1373689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التوازي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3" name="Freeform 282"/>
          <p:cNvSpPr/>
          <p:nvPr/>
        </p:nvSpPr>
        <p:spPr>
          <a:xfrm>
            <a:off x="3450839" y="2359038"/>
            <a:ext cx="2329718" cy="1534357"/>
          </a:xfrm>
          <a:custGeom>
            <a:avLst/>
            <a:gdLst>
              <a:gd name="connsiteX0" fmla="*/ 86850 w 2329718"/>
              <a:gd name="connsiteY0" fmla="*/ 448573 h 1414732"/>
              <a:gd name="connsiteX1" fmla="*/ 104103 w 2329718"/>
              <a:gd name="connsiteY1" fmla="*/ 370936 h 1414732"/>
              <a:gd name="connsiteX2" fmla="*/ 155861 w 2329718"/>
              <a:gd name="connsiteY2" fmla="*/ 319177 h 1414732"/>
              <a:gd name="connsiteX3" fmla="*/ 181740 w 2329718"/>
              <a:gd name="connsiteY3" fmla="*/ 293298 h 1414732"/>
              <a:gd name="connsiteX4" fmla="*/ 242125 w 2329718"/>
              <a:gd name="connsiteY4" fmla="*/ 241540 h 1414732"/>
              <a:gd name="connsiteX5" fmla="*/ 268004 w 2329718"/>
              <a:gd name="connsiteY5" fmla="*/ 232913 h 1414732"/>
              <a:gd name="connsiteX6" fmla="*/ 293884 w 2329718"/>
              <a:gd name="connsiteY6" fmla="*/ 215660 h 1414732"/>
              <a:gd name="connsiteX7" fmla="*/ 311137 w 2329718"/>
              <a:gd name="connsiteY7" fmla="*/ 189781 h 1414732"/>
              <a:gd name="connsiteX8" fmla="*/ 337016 w 2329718"/>
              <a:gd name="connsiteY8" fmla="*/ 181155 h 1414732"/>
              <a:gd name="connsiteX9" fmla="*/ 397401 w 2329718"/>
              <a:gd name="connsiteY9" fmla="*/ 155275 h 1414732"/>
              <a:gd name="connsiteX10" fmla="*/ 423280 w 2329718"/>
              <a:gd name="connsiteY10" fmla="*/ 129396 h 1414732"/>
              <a:gd name="connsiteX11" fmla="*/ 483665 w 2329718"/>
              <a:gd name="connsiteY11" fmla="*/ 94890 h 1414732"/>
              <a:gd name="connsiteX12" fmla="*/ 535423 w 2329718"/>
              <a:gd name="connsiteY12" fmla="*/ 60385 h 1414732"/>
              <a:gd name="connsiteX13" fmla="*/ 561303 w 2329718"/>
              <a:gd name="connsiteY13" fmla="*/ 51758 h 1414732"/>
              <a:gd name="connsiteX14" fmla="*/ 587182 w 2329718"/>
              <a:gd name="connsiteY14" fmla="*/ 34506 h 1414732"/>
              <a:gd name="connsiteX15" fmla="*/ 613061 w 2329718"/>
              <a:gd name="connsiteY15" fmla="*/ 25879 h 1414732"/>
              <a:gd name="connsiteX16" fmla="*/ 759710 w 2329718"/>
              <a:gd name="connsiteY16" fmla="*/ 0 h 1414732"/>
              <a:gd name="connsiteX17" fmla="*/ 1294548 w 2329718"/>
              <a:gd name="connsiteY17" fmla="*/ 8626 h 1414732"/>
              <a:gd name="connsiteX18" fmla="*/ 1398065 w 2329718"/>
              <a:gd name="connsiteY18" fmla="*/ 25879 h 1414732"/>
              <a:gd name="connsiteX19" fmla="*/ 1467076 w 2329718"/>
              <a:gd name="connsiteY19" fmla="*/ 43132 h 1414732"/>
              <a:gd name="connsiteX20" fmla="*/ 1510208 w 2329718"/>
              <a:gd name="connsiteY20" fmla="*/ 51758 h 1414732"/>
              <a:gd name="connsiteX21" fmla="*/ 1544714 w 2329718"/>
              <a:gd name="connsiteY21" fmla="*/ 69011 h 1414732"/>
              <a:gd name="connsiteX22" fmla="*/ 1630978 w 2329718"/>
              <a:gd name="connsiteY22" fmla="*/ 94890 h 1414732"/>
              <a:gd name="connsiteX23" fmla="*/ 1656857 w 2329718"/>
              <a:gd name="connsiteY23" fmla="*/ 103517 h 1414732"/>
              <a:gd name="connsiteX24" fmla="*/ 1725869 w 2329718"/>
              <a:gd name="connsiteY24" fmla="*/ 112143 h 1414732"/>
              <a:gd name="connsiteX25" fmla="*/ 1872518 w 2329718"/>
              <a:gd name="connsiteY25" fmla="*/ 138023 h 1414732"/>
              <a:gd name="connsiteX26" fmla="*/ 1907023 w 2329718"/>
              <a:gd name="connsiteY26" fmla="*/ 146649 h 1414732"/>
              <a:gd name="connsiteX27" fmla="*/ 1967408 w 2329718"/>
              <a:gd name="connsiteY27" fmla="*/ 155275 h 1414732"/>
              <a:gd name="connsiteX28" fmla="*/ 2019167 w 2329718"/>
              <a:gd name="connsiteY28" fmla="*/ 172528 h 1414732"/>
              <a:gd name="connsiteX29" fmla="*/ 2045046 w 2329718"/>
              <a:gd name="connsiteY29" fmla="*/ 181155 h 1414732"/>
              <a:gd name="connsiteX30" fmla="*/ 2079552 w 2329718"/>
              <a:gd name="connsiteY30" fmla="*/ 198407 h 1414732"/>
              <a:gd name="connsiteX31" fmla="*/ 2105431 w 2329718"/>
              <a:gd name="connsiteY31" fmla="*/ 207034 h 1414732"/>
              <a:gd name="connsiteX32" fmla="*/ 2165816 w 2329718"/>
              <a:gd name="connsiteY32" fmla="*/ 250166 h 1414732"/>
              <a:gd name="connsiteX33" fmla="*/ 2217574 w 2329718"/>
              <a:gd name="connsiteY33" fmla="*/ 284672 h 1414732"/>
              <a:gd name="connsiteX34" fmla="*/ 2234827 w 2329718"/>
              <a:gd name="connsiteY34" fmla="*/ 310551 h 1414732"/>
              <a:gd name="connsiteX35" fmla="*/ 2260706 w 2329718"/>
              <a:gd name="connsiteY35" fmla="*/ 327804 h 1414732"/>
              <a:gd name="connsiteX36" fmla="*/ 2277959 w 2329718"/>
              <a:gd name="connsiteY36" fmla="*/ 379562 h 1414732"/>
              <a:gd name="connsiteX37" fmla="*/ 2286586 w 2329718"/>
              <a:gd name="connsiteY37" fmla="*/ 405441 h 1414732"/>
              <a:gd name="connsiteX38" fmla="*/ 2303838 w 2329718"/>
              <a:gd name="connsiteY38" fmla="*/ 457200 h 1414732"/>
              <a:gd name="connsiteX39" fmla="*/ 2312465 w 2329718"/>
              <a:gd name="connsiteY39" fmla="*/ 483079 h 1414732"/>
              <a:gd name="connsiteX40" fmla="*/ 2329718 w 2329718"/>
              <a:gd name="connsiteY40" fmla="*/ 672860 h 1414732"/>
              <a:gd name="connsiteX41" fmla="*/ 2321091 w 2329718"/>
              <a:gd name="connsiteY41" fmla="*/ 940279 h 1414732"/>
              <a:gd name="connsiteX42" fmla="*/ 2312465 w 2329718"/>
              <a:gd name="connsiteY42" fmla="*/ 966158 h 1414732"/>
              <a:gd name="connsiteX43" fmla="*/ 2277959 w 2329718"/>
              <a:gd name="connsiteY43" fmla="*/ 1043796 h 1414732"/>
              <a:gd name="connsiteX44" fmla="*/ 2234827 w 2329718"/>
              <a:gd name="connsiteY44" fmla="*/ 1121434 h 1414732"/>
              <a:gd name="connsiteX45" fmla="*/ 2217574 w 2329718"/>
              <a:gd name="connsiteY45" fmla="*/ 1147313 h 1414732"/>
              <a:gd name="connsiteX46" fmla="*/ 2200321 w 2329718"/>
              <a:gd name="connsiteY46" fmla="*/ 1173192 h 1414732"/>
              <a:gd name="connsiteX47" fmla="*/ 2174442 w 2329718"/>
              <a:gd name="connsiteY47" fmla="*/ 1199072 h 1414732"/>
              <a:gd name="connsiteX48" fmla="*/ 2139937 w 2329718"/>
              <a:gd name="connsiteY48" fmla="*/ 1250830 h 1414732"/>
              <a:gd name="connsiteX49" fmla="*/ 2096804 w 2329718"/>
              <a:gd name="connsiteY49" fmla="*/ 1302589 h 1414732"/>
              <a:gd name="connsiteX50" fmla="*/ 2070925 w 2329718"/>
              <a:gd name="connsiteY50" fmla="*/ 1311215 h 1414732"/>
              <a:gd name="connsiteX51" fmla="*/ 2010540 w 2329718"/>
              <a:gd name="connsiteY51" fmla="*/ 1337094 h 1414732"/>
              <a:gd name="connsiteX52" fmla="*/ 1984661 w 2329718"/>
              <a:gd name="connsiteY52" fmla="*/ 1345721 h 1414732"/>
              <a:gd name="connsiteX53" fmla="*/ 1855265 w 2329718"/>
              <a:gd name="connsiteY53" fmla="*/ 1371600 h 1414732"/>
              <a:gd name="connsiteX54" fmla="*/ 1743121 w 2329718"/>
              <a:gd name="connsiteY54" fmla="*/ 1380226 h 1414732"/>
              <a:gd name="connsiteX55" fmla="*/ 1656857 w 2329718"/>
              <a:gd name="connsiteY55" fmla="*/ 1397479 h 1414732"/>
              <a:gd name="connsiteX56" fmla="*/ 1622352 w 2329718"/>
              <a:gd name="connsiteY56" fmla="*/ 1406106 h 1414732"/>
              <a:gd name="connsiteX57" fmla="*/ 1406691 w 2329718"/>
              <a:gd name="connsiteY57" fmla="*/ 1414732 h 1414732"/>
              <a:gd name="connsiteX58" fmla="*/ 457786 w 2329718"/>
              <a:gd name="connsiteY58" fmla="*/ 1406106 h 1414732"/>
              <a:gd name="connsiteX59" fmla="*/ 423280 w 2329718"/>
              <a:gd name="connsiteY59" fmla="*/ 1397479 h 1414732"/>
              <a:gd name="connsiteX60" fmla="*/ 397401 w 2329718"/>
              <a:gd name="connsiteY60" fmla="*/ 1388853 h 1414732"/>
              <a:gd name="connsiteX61" fmla="*/ 371521 w 2329718"/>
              <a:gd name="connsiteY61" fmla="*/ 1371600 h 1414732"/>
              <a:gd name="connsiteX62" fmla="*/ 345642 w 2329718"/>
              <a:gd name="connsiteY62" fmla="*/ 1362973 h 1414732"/>
              <a:gd name="connsiteX63" fmla="*/ 319763 w 2329718"/>
              <a:gd name="connsiteY63" fmla="*/ 1337094 h 1414732"/>
              <a:gd name="connsiteX64" fmla="*/ 293884 w 2329718"/>
              <a:gd name="connsiteY64" fmla="*/ 1319841 h 1414732"/>
              <a:gd name="connsiteX65" fmla="*/ 242125 w 2329718"/>
              <a:gd name="connsiteY65" fmla="*/ 1259457 h 1414732"/>
              <a:gd name="connsiteX66" fmla="*/ 207620 w 2329718"/>
              <a:gd name="connsiteY66" fmla="*/ 1224951 h 1414732"/>
              <a:gd name="connsiteX67" fmla="*/ 164487 w 2329718"/>
              <a:gd name="connsiteY67" fmla="*/ 1147313 h 1414732"/>
              <a:gd name="connsiteX68" fmla="*/ 138608 w 2329718"/>
              <a:gd name="connsiteY68" fmla="*/ 1121434 h 1414732"/>
              <a:gd name="connsiteX69" fmla="*/ 121355 w 2329718"/>
              <a:gd name="connsiteY69" fmla="*/ 1086928 h 1414732"/>
              <a:gd name="connsiteX70" fmla="*/ 86850 w 2329718"/>
              <a:gd name="connsiteY70" fmla="*/ 1035170 h 1414732"/>
              <a:gd name="connsiteX71" fmla="*/ 69597 w 2329718"/>
              <a:gd name="connsiteY71" fmla="*/ 1009290 h 1414732"/>
              <a:gd name="connsiteX72" fmla="*/ 52344 w 2329718"/>
              <a:gd name="connsiteY72" fmla="*/ 957532 h 1414732"/>
              <a:gd name="connsiteX73" fmla="*/ 43718 w 2329718"/>
              <a:gd name="connsiteY73" fmla="*/ 931653 h 1414732"/>
              <a:gd name="connsiteX74" fmla="*/ 26465 w 2329718"/>
              <a:gd name="connsiteY74" fmla="*/ 905773 h 1414732"/>
              <a:gd name="connsiteX75" fmla="*/ 17838 w 2329718"/>
              <a:gd name="connsiteY75" fmla="*/ 871268 h 1414732"/>
              <a:gd name="connsiteX76" fmla="*/ 586 w 2329718"/>
              <a:gd name="connsiteY76" fmla="*/ 845389 h 1414732"/>
              <a:gd name="connsiteX77" fmla="*/ 9212 w 2329718"/>
              <a:gd name="connsiteY77" fmla="*/ 629728 h 1414732"/>
              <a:gd name="connsiteX78" fmla="*/ 17838 w 2329718"/>
              <a:gd name="connsiteY78" fmla="*/ 586596 h 1414732"/>
              <a:gd name="connsiteX79" fmla="*/ 35091 w 2329718"/>
              <a:gd name="connsiteY79" fmla="*/ 560717 h 1414732"/>
              <a:gd name="connsiteX80" fmla="*/ 78223 w 2329718"/>
              <a:gd name="connsiteY80" fmla="*/ 474453 h 1414732"/>
              <a:gd name="connsiteX81" fmla="*/ 86850 w 2329718"/>
              <a:gd name="connsiteY81" fmla="*/ 448573 h 14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329718" h="1414732">
                <a:moveTo>
                  <a:pt x="86850" y="448573"/>
                </a:moveTo>
                <a:cubicBezTo>
                  <a:pt x="91163" y="431320"/>
                  <a:pt x="95092" y="382521"/>
                  <a:pt x="104103" y="370936"/>
                </a:cubicBezTo>
                <a:cubicBezTo>
                  <a:pt x="119083" y="351676"/>
                  <a:pt x="138608" y="336430"/>
                  <a:pt x="155861" y="319177"/>
                </a:cubicBezTo>
                <a:lnTo>
                  <a:pt x="181740" y="293298"/>
                </a:lnTo>
                <a:cubicBezTo>
                  <a:pt x="202134" y="272905"/>
                  <a:pt x="216307" y="256294"/>
                  <a:pt x="242125" y="241540"/>
                </a:cubicBezTo>
                <a:cubicBezTo>
                  <a:pt x="250020" y="237029"/>
                  <a:pt x="259871" y="236980"/>
                  <a:pt x="268004" y="232913"/>
                </a:cubicBezTo>
                <a:cubicBezTo>
                  <a:pt x="277277" y="228276"/>
                  <a:pt x="285257" y="221411"/>
                  <a:pt x="293884" y="215660"/>
                </a:cubicBezTo>
                <a:cubicBezTo>
                  <a:pt x="299635" y="207034"/>
                  <a:pt x="303041" y="196258"/>
                  <a:pt x="311137" y="189781"/>
                </a:cubicBezTo>
                <a:cubicBezTo>
                  <a:pt x="318237" y="184101"/>
                  <a:pt x="328883" y="185221"/>
                  <a:pt x="337016" y="181155"/>
                </a:cubicBezTo>
                <a:cubicBezTo>
                  <a:pt x="396592" y="151367"/>
                  <a:pt x="325583" y="173231"/>
                  <a:pt x="397401" y="155275"/>
                </a:cubicBezTo>
                <a:cubicBezTo>
                  <a:pt x="406027" y="146649"/>
                  <a:pt x="413908" y="137206"/>
                  <a:pt x="423280" y="129396"/>
                </a:cubicBezTo>
                <a:cubicBezTo>
                  <a:pt x="448858" y="108080"/>
                  <a:pt x="453530" y="112971"/>
                  <a:pt x="483665" y="94890"/>
                </a:cubicBezTo>
                <a:cubicBezTo>
                  <a:pt x="501445" y="84222"/>
                  <a:pt x="515752" y="66942"/>
                  <a:pt x="535423" y="60385"/>
                </a:cubicBezTo>
                <a:cubicBezTo>
                  <a:pt x="544050" y="57509"/>
                  <a:pt x="553170" y="55825"/>
                  <a:pt x="561303" y="51758"/>
                </a:cubicBezTo>
                <a:cubicBezTo>
                  <a:pt x="570576" y="47122"/>
                  <a:pt x="577909" y="39142"/>
                  <a:pt x="587182" y="34506"/>
                </a:cubicBezTo>
                <a:cubicBezTo>
                  <a:pt x="595315" y="30439"/>
                  <a:pt x="604318" y="28377"/>
                  <a:pt x="613061" y="25879"/>
                </a:cubicBezTo>
                <a:cubicBezTo>
                  <a:pt x="664967" y="11049"/>
                  <a:pt x="697390" y="9588"/>
                  <a:pt x="759710" y="0"/>
                </a:cubicBezTo>
                <a:cubicBezTo>
                  <a:pt x="937989" y="2875"/>
                  <a:pt x="1116392" y="1404"/>
                  <a:pt x="1294548" y="8626"/>
                </a:cubicBezTo>
                <a:cubicBezTo>
                  <a:pt x="1329501" y="10043"/>
                  <a:pt x="1363616" y="19800"/>
                  <a:pt x="1398065" y="25879"/>
                </a:cubicBezTo>
                <a:cubicBezTo>
                  <a:pt x="1506175" y="44958"/>
                  <a:pt x="1392520" y="24494"/>
                  <a:pt x="1467076" y="43132"/>
                </a:cubicBezTo>
                <a:cubicBezTo>
                  <a:pt x="1481300" y="46688"/>
                  <a:pt x="1495831" y="48883"/>
                  <a:pt x="1510208" y="51758"/>
                </a:cubicBezTo>
                <a:cubicBezTo>
                  <a:pt x="1521710" y="57509"/>
                  <a:pt x="1532774" y="64235"/>
                  <a:pt x="1544714" y="69011"/>
                </a:cubicBezTo>
                <a:cubicBezTo>
                  <a:pt x="1595977" y="89516"/>
                  <a:pt x="1586484" y="82177"/>
                  <a:pt x="1630978" y="94890"/>
                </a:cubicBezTo>
                <a:cubicBezTo>
                  <a:pt x="1639721" y="97388"/>
                  <a:pt x="1647911" y="101890"/>
                  <a:pt x="1656857" y="103517"/>
                </a:cubicBezTo>
                <a:cubicBezTo>
                  <a:pt x="1679666" y="107664"/>
                  <a:pt x="1702865" y="109268"/>
                  <a:pt x="1725869" y="112143"/>
                </a:cubicBezTo>
                <a:cubicBezTo>
                  <a:pt x="1820141" y="135711"/>
                  <a:pt x="1771313" y="126777"/>
                  <a:pt x="1872518" y="138023"/>
                </a:cubicBezTo>
                <a:cubicBezTo>
                  <a:pt x="1884020" y="140898"/>
                  <a:pt x="1895359" y="144528"/>
                  <a:pt x="1907023" y="146649"/>
                </a:cubicBezTo>
                <a:cubicBezTo>
                  <a:pt x="1927028" y="150286"/>
                  <a:pt x="1947596" y="150703"/>
                  <a:pt x="1967408" y="155275"/>
                </a:cubicBezTo>
                <a:cubicBezTo>
                  <a:pt x="1985129" y="159364"/>
                  <a:pt x="2001914" y="166777"/>
                  <a:pt x="2019167" y="172528"/>
                </a:cubicBezTo>
                <a:cubicBezTo>
                  <a:pt x="2027793" y="175404"/>
                  <a:pt x="2036913" y="177089"/>
                  <a:pt x="2045046" y="181155"/>
                </a:cubicBezTo>
                <a:cubicBezTo>
                  <a:pt x="2056548" y="186906"/>
                  <a:pt x="2067732" y="193341"/>
                  <a:pt x="2079552" y="198407"/>
                </a:cubicBezTo>
                <a:cubicBezTo>
                  <a:pt x="2087910" y="201989"/>
                  <a:pt x="2097073" y="203452"/>
                  <a:pt x="2105431" y="207034"/>
                </a:cubicBezTo>
                <a:cubicBezTo>
                  <a:pt x="2165019" y="232572"/>
                  <a:pt x="2117401" y="212510"/>
                  <a:pt x="2165816" y="250166"/>
                </a:cubicBezTo>
                <a:cubicBezTo>
                  <a:pt x="2182183" y="262896"/>
                  <a:pt x="2217574" y="284672"/>
                  <a:pt x="2217574" y="284672"/>
                </a:cubicBezTo>
                <a:cubicBezTo>
                  <a:pt x="2223325" y="293298"/>
                  <a:pt x="2227496" y="303220"/>
                  <a:pt x="2234827" y="310551"/>
                </a:cubicBezTo>
                <a:cubicBezTo>
                  <a:pt x="2242158" y="317882"/>
                  <a:pt x="2255211" y="319012"/>
                  <a:pt x="2260706" y="327804"/>
                </a:cubicBezTo>
                <a:cubicBezTo>
                  <a:pt x="2270345" y="343226"/>
                  <a:pt x="2272208" y="362309"/>
                  <a:pt x="2277959" y="379562"/>
                </a:cubicBezTo>
                <a:lnTo>
                  <a:pt x="2286586" y="405441"/>
                </a:lnTo>
                <a:lnTo>
                  <a:pt x="2303838" y="457200"/>
                </a:lnTo>
                <a:lnTo>
                  <a:pt x="2312465" y="483079"/>
                </a:lnTo>
                <a:cubicBezTo>
                  <a:pt x="2315333" y="511761"/>
                  <a:pt x="2329718" y="650820"/>
                  <a:pt x="2329718" y="672860"/>
                </a:cubicBezTo>
                <a:cubicBezTo>
                  <a:pt x="2329718" y="762046"/>
                  <a:pt x="2326328" y="851247"/>
                  <a:pt x="2321091" y="940279"/>
                </a:cubicBezTo>
                <a:cubicBezTo>
                  <a:pt x="2320557" y="949356"/>
                  <a:pt x="2314670" y="957337"/>
                  <a:pt x="2312465" y="966158"/>
                </a:cubicBezTo>
                <a:cubicBezTo>
                  <a:pt x="2296727" y="1029110"/>
                  <a:pt x="2316843" y="991949"/>
                  <a:pt x="2277959" y="1043796"/>
                </a:cubicBezTo>
                <a:cubicBezTo>
                  <a:pt x="2262776" y="1089346"/>
                  <a:pt x="2274377" y="1062110"/>
                  <a:pt x="2234827" y="1121434"/>
                </a:cubicBezTo>
                <a:lnTo>
                  <a:pt x="2217574" y="1147313"/>
                </a:lnTo>
                <a:cubicBezTo>
                  <a:pt x="2211823" y="1155939"/>
                  <a:pt x="2207652" y="1165861"/>
                  <a:pt x="2200321" y="1173192"/>
                </a:cubicBezTo>
                <a:lnTo>
                  <a:pt x="2174442" y="1199072"/>
                </a:lnTo>
                <a:cubicBezTo>
                  <a:pt x="2159283" y="1244551"/>
                  <a:pt x="2175835" y="1207753"/>
                  <a:pt x="2139937" y="1250830"/>
                </a:cubicBezTo>
                <a:cubicBezTo>
                  <a:pt x="2120045" y="1274700"/>
                  <a:pt x="2125156" y="1283687"/>
                  <a:pt x="2096804" y="1302589"/>
                </a:cubicBezTo>
                <a:cubicBezTo>
                  <a:pt x="2089238" y="1307633"/>
                  <a:pt x="2079551" y="1308340"/>
                  <a:pt x="2070925" y="1311215"/>
                </a:cubicBezTo>
                <a:cubicBezTo>
                  <a:pt x="2031526" y="1337481"/>
                  <a:pt x="2059284" y="1323167"/>
                  <a:pt x="2010540" y="1337094"/>
                </a:cubicBezTo>
                <a:cubicBezTo>
                  <a:pt x="2001797" y="1339592"/>
                  <a:pt x="1993404" y="1343223"/>
                  <a:pt x="1984661" y="1345721"/>
                </a:cubicBezTo>
                <a:cubicBezTo>
                  <a:pt x="1947465" y="1356349"/>
                  <a:pt x="1884543" y="1367940"/>
                  <a:pt x="1855265" y="1371600"/>
                </a:cubicBezTo>
                <a:cubicBezTo>
                  <a:pt x="1818063" y="1376250"/>
                  <a:pt x="1780502" y="1377351"/>
                  <a:pt x="1743121" y="1380226"/>
                </a:cubicBezTo>
                <a:cubicBezTo>
                  <a:pt x="1662975" y="1400264"/>
                  <a:pt x="1762611" y="1376328"/>
                  <a:pt x="1656857" y="1397479"/>
                </a:cubicBezTo>
                <a:cubicBezTo>
                  <a:pt x="1645232" y="1399804"/>
                  <a:pt x="1634180" y="1405290"/>
                  <a:pt x="1622352" y="1406106"/>
                </a:cubicBezTo>
                <a:cubicBezTo>
                  <a:pt x="1550578" y="1411056"/>
                  <a:pt x="1478578" y="1411857"/>
                  <a:pt x="1406691" y="1414732"/>
                </a:cubicBezTo>
                <a:lnTo>
                  <a:pt x="457786" y="1406106"/>
                </a:lnTo>
                <a:cubicBezTo>
                  <a:pt x="445932" y="1405898"/>
                  <a:pt x="434680" y="1400736"/>
                  <a:pt x="423280" y="1397479"/>
                </a:cubicBezTo>
                <a:cubicBezTo>
                  <a:pt x="414537" y="1394981"/>
                  <a:pt x="406027" y="1391728"/>
                  <a:pt x="397401" y="1388853"/>
                </a:cubicBezTo>
                <a:cubicBezTo>
                  <a:pt x="388774" y="1383102"/>
                  <a:pt x="380794" y="1376237"/>
                  <a:pt x="371521" y="1371600"/>
                </a:cubicBezTo>
                <a:cubicBezTo>
                  <a:pt x="363388" y="1367533"/>
                  <a:pt x="353208" y="1368017"/>
                  <a:pt x="345642" y="1362973"/>
                </a:cubicBezTo>
                <a:cubicBezTo>
                  <a:pt x="335491" y="1356206"/>
                  <a:pt x="329135" y="1344904"/>
                  <a:pt x="319763" y="1337094"/>
                </a:cubicBezTo>
                <a:cubicBezTo>
                  <a:pt x="311798" y="1330457"/>
                  <a:pt x="301756" y="1326588"/>
                  <a:pt x="293884" y="1319841"/>
                </a:cubicBezTo>
                <a:cubicBezTo>
                  <a:pt x="226965" y="1262482"/>
                  <a:pt x="284388" y="1308764"/>
                  <a:pt x="242125" y="1259457"/>
                </a:cubicBezTo>
                <a:cubicBezTo>
                  <a:pt x="231539" y="1247107"/>
                  <a:pt x="219122" y="1236453"/>
                  <a:pt x="207620" y="1224951"/>
                </a:cubicBezTo>
                <a:cubicBezTo>
                  <a:pt x="196772" y="1192409"/>
                  <a:pt x="194148" y="1176974"/>
                  <a:pt x="164487" y="1147313"/>
                </a:cubicBezTo>
                <a:cubicBezTo>
                  <a:pt x="155861" y="1138687"/>
                  <a:pt x="145699" y="1131361"/>
                  <a:pt x="138608" y="1121434"/>
                </a:cubicBezTo>
                <a:cubicBezTo>
                  <a:pt x="131134" y="1110970"/>
                  <a:pt x="127971" y="1097955"/>
                  <a:pt x="121355" y="1086928"/>
                </a:cubicBezTo>
                <a:cubicBezTo>
                  <a:pt x="110687" y="1069148"/>
                  <a:pt x="98352" y="1052423"/>
                  <a:pt x="86850" y="1035170"/>
                </a:cubicBezTo>
                <a:cubicBezTo>
                  <a:pt x="81099" y="1026543"/>
                  <a:pt x="72876" y="1019126"/>
                  <a:pt x="69597" y="1009290"/>
                </a:cubicBezTo>
                <a:lnTo>
                  <a:pt x="52344" y="957532"/>
                </a:lnTo>
                <a:cubicBezTo>
                  <a:pt x="49469" y="948906"/>
                  <a:pt x="48762" y="939219"/>
                  <a:pt x="43718" y="931653"/>
                </a:cubicBezTo>
                <a:lnTo>
                  <a:pt x="26465" y="905773"/>
                </a:lnTo>
                <a:cubicBezTo>
                  <a:pt x="23589" y="894271"/>
                  <a:pt x="22508" y="882165"/>
                  <a:pt x="17838" y="871268"/>
                </a:cubicBezTo>
                <a:cubicBezTo>
                  <a:pt x="13754" y="861739"/>
                  <a:pt x="956" y="855750"/>
                  <a:pt x="586" y="845389"/>
                </a:cubicBezTo>
                <a:cubicBezTo>
                  <a:pt x="-1982" y="773490"/>
                  <a:pt x="4427" y="701513"/>
                  <a:pt x="9212" y="629728"/>
                </a:cubicBezTo>
                <a:cubicBezTo>
                  <a:pt x="10187" y="615098"/>
                  <a:pt x="12690" y="600324"/>
                  <a:pt x="17838" y="586596"/>
                </a:cubicBezTo>
                <a:cubicBezTo>
                  <a:pt x="21478" y="576888"/>
                  <a:pt x="30880" y="570191"/>
                  <a:pt x="35091" y="560717"/>
                </a:cubicBezTo>
                <a:cubicBezTo>
                  <a:pt x="74727" y="471537"/>
                  <a:pt x="27332" y="542307"/>
                  <a:pt x="78223" y="474453"/>
                </a:cubicBezTo>
                <a:cubicBezTo>
                  <a:pt x="87759" y="445845"/>
                  <a:pt x="82537" y="465826"/>
                  <a:pt x="86850" y="448573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65083" y="1038303"/>
            <a:ext cx="2079985" cy="2809820"/>
            <a:chOff x="2249704" y="2074641"/>
            <a:chExt cx="2079985" cy="2809820"/>
          </a:xfrm>
        </p:grpSpPr>
        <p:grpSp>
          <p:nvGrpSpPr>
            <p:cNvPr id="253" name="Group 252"/>
            <p:cNvGrpSpPr/>
            <p:nvPr/>
          </p:nvGrpSpPr>
          <p:grpSpPr>
            <a:xfrm>
              <a:off x="2258851" y="2074641"/>
              <a:ext cx="1845568" cy="468000"/>
              <a:chOff x="3439107" y="1764765"/>
              <a:chExt cx="1845568" cy="468000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3439107" y="1764765"/>
                <a:ext cx="1149614" cy="468000"/>
                <a:chOff x="3835107" y="2489889"/>
                <a:chExt cx="1149614" cy="468000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flipV="1">
                  <a:off x="3835107" y="2723889"/>
                  <a:ext cx="1149614" cy="3007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6200000">
                  <a:off x="4750721" y="2723889"/>
                  <a:ext cx="468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/>
            </p:nvGrpSpPr>
            <p:grpSpPr>
              <a:xfrm>
                <a:off x="4655840" y="1875772"/>
                <a:ext cx="628835" cy="252000"/>
                <a:chOff x="5159896" y="2618896"/>
                <a:chExt cx="628835" cy="252000"/>
              </a:xfrm>
            </p:grpSpPr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5159896" y="2744896"/>
                  <a:ext cx="628835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16200000">
                  <a:off x="5033896" y="2744896"/>
                  <a:ext cx="252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4" name="Straight Connector 273"/>
            <p:cNvCxnSpPr/>
            <p:nvPr/>
          </p:nvCxnSpPr>
          <p:spPr>
            <a:xfrm flipV="1">
              <a:off x="2258851" y="2308641"/>
              <a:ext cx="0" cy="221146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/>
            <p:cNvSpPr txBox="1"/>
            <p:nvPr/>
          </p:nvSpPr>
          <p:spPr>
            <a:xfrm>
              <a:off x="3269674" y="2990990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2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739666" y="3437893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3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2562768" y="4638240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6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4034986" y="2311389"/>
              <a:ext cx="169548" cy="2222365"/>
              <a:chOff x="1796191" y="1535017"/>
              <a:chExt cx="169548" cy="2222365"/>
            </a:xfrm>
          </p:grpSpPr>
          <p:grpSp>
            <p:nvGrpSpPr>
              <p:cNvPr id="288" name="Group 287"/>
              <p:cNvGrpSpPr/>
              <p:nvPr/>
            </p:nvGrpSpPr>
            <p:grpSpPr>
              <a:xfrm rot="16200000">
                <a:off x="1488852" y="2268947"/>
                <a:ext cx="784226" cy="169548"/>
                <a:chOff x="0" y="0"/>
                <a:chExt cx="784226" cy="169548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9" name="Straight Connector 288"/>
              <p:cNvCxnSpPr/>
              <p:nvPr/>
            </p:nvCxnSpPr>
            <p:spPr>
              <a:xfrm flipH="1" flipV="1">
                <a:off x="1877392" y="1535017"/>
                <a:ext cx="1217" cy="432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flipH="1" flipV="1">
                <a:off x="1870510" y="2749382"/>
                <a:ext cx="1217" cy="1008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300"/>
            <p:cNvGrpSpPr/>
            <p:nvPr/>
          </p:nvGrpSpPr>
          <p:grpSpPr>
            <a:xfrm>
              <a:off x="2258851" y="4447799"/>
              <a:ext cx="1846831" cy="169548"/>
              <a:chOff x="2261965" y="3060608"/>
              <a:chExt cx="1846831" cy="169548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3" name="Group 302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305" name="Straight Connector 304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4" name="Straight Connector 303"/>
              <p:cNvCxnSpPr/>
              <p:nvPr/>
            </p:nvCxnSpPr>
            <p:spPr>
              <a:xfrm flipV="1">
                <a:off x="3496796" y="314291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314"/>
            <p:cNvGrpSpPr/>
            <p:nvPr/>
          </p:nvGrpSpPr>
          <p:grpSpPr>
            <a:xfrm rot="10800000">
              <a:off x="2249704" y="3693983"/>
              <a:ext cx="1846831" cy="169548"/>
              <a:chOff x="2261965" y="3060608"/>
              <a:chExt cx="1846831" cy="16954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Group 316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319" name="Straight Connector 318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8" name="Straight Connector 317"/>
              <p:cNvCxnSpPr/>
              <p:nvPr/>
            </p:nvCxnSpPr>
            <p:spPr>
              <a:xfrm flipV="1">
                <a:off x="3496796" y="314291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6" name="Group 335"/>
          <p:cNvGrpSpPr/>
          <p:nvPr/>
        </p:nvGrpSpPr>
        <p:grpSpPr>
          <a:xfrm>
            <a:off x="7467464" y="2120575"/>
            <a:ext cx="2574307" cy="590815"/>
            <a:chOff x="8748066" y="3937668"/>
            <a:chExt cx="2189805" cy="590815"/>
          </a:xfrm>
        </p:grpSpPr>
        <p:grpSp>
          <p:nvGrpSpPr>
            <p:cNvPr id="337" name="Group 336"/>
            <p:cNvGrpSpPr/>
            <p:nvPr/>
          </p:nvGrpSpPr>
          <p:grpSpPr>
            <a:xfrm>
              <a:off x="8748066" y="3958265"/>
              <a:ext cx="1699957" cy="570218"/>
              <a:chOff x="8395846" y="3051380"/>
              <a:chExt cx="1699957" cy="570218"/>
            </a:xfrm>
          </p:grpSpPr>
          <p:grpSp>
            <p:nvGrpSpPr>
              <p:cNvPr id="342" name="Group 341"/>
              <p:cNvGrpSpPr/>
              <p:nvPr/>
            </p:nvGrpSpPr>
            <p:grpSpPr>
              <a:xfrm>
                <a:off x="9036907" y="3051380"/>
                <a:ext cx="1058896" cy="570218"/>
                <a:chOff x="7075326" y="3927875"/>
                <a:chExt cx="1144748" cy="570218"/>
              </a:xfrm>
            </p:grpSpPr>
            <p:sp>
              <p:nvSpPr>
                <p:cNvPr id="349" name="Rectangle 348"/>
                <p:cNvSpPr/>
                <p:nvPr/>
              </p:nvSpPr>
              <p:spPr>
                <a:xfrm>
                  <a:off x="7448757" y="4059797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7244076" y="3927875"/>
                  <a:ext cx="43872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7075326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352" name="Straight Arrow Connector 351"/>
                <p:cNvCxnSpPr/>
                <p:nvPr/>
              </p:nvCxnSpPr>
              <p:spPr>
                <a:xfrm flipV="1">
                  <a:off x="7285043" y="4248868"/>
                  <a:ext cx="364164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342"/>
              <p:cNvGrpSpPr/>
              <p:nvPr/>
            </p:nvGrpSpPr>
            <p:grpSpPr>
              <a:xfrm>
                <a:off x="8395846" y="3070430"/>
                <a:ext cx="1227154" cy="551168"/>
                <a:chOff x="7393245" y="3946925"/>
                <a:chExt cx="1326660" cy="551168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7948588" y="3978229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7998353" y="4059797"/>
                  <a:ext cx="335593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7393245" y="3946925"/>
                  <a:ext cx="77131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7399424" y="4159539"/>
                  <a:ext cx="75249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1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16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16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348" name="Straight Arrow Connector 347"/>
                <p:cNvCxnSpPr/>
                <p:nvPr/>
              </p:nvCxnSpPr>
              <p:spPr>
                <a:xfrm flipV="1">
                  <a:off x="7617898" y="4248868"/>
                  <a:ext cx="364165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8" name="Group 337"/>
            <p:cNvGrpSpPr/>
            <p:nvPr/>
          </p:nvGrpSpPr>
          <p:grpSpPr>
            <a:xfrm>
              <a:off x="10155491" y="3937668"/>
              <a:ext cx="782380" cy="576916"/>
              <a:chOff x="9141043" y="5041035"/>
              <a:chExt cx="782380" cy="576916"/>
            </a:xfrm>
          </p:grpSpPr>
          <p:sp>
            <p:nvSpPr>
              <p:cNvPr id="339" name="Rectangle 338"/>
              <p:cNvSpPr/>
              <p:nvPr/>
            </p:nvSpPr>
            <p:spPr>
              <a:xfrm>
                <a:off x="9167327" y="5041035"/>
                <a:ext cx="6773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9141043" y="5279397"/>
                <a:ext cx="7823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16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341" name="Straight Arrow Connector 340"/>
              <p:cNvCxnSpPr/>
              <p:nvPr/>
            </p:nvCxnSpPr>
            <p:spPr>
              <a:xfrm flipV="1">
                <a:off x="9230345" y="5371553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3" name="Group 352"/>
          <p:cNvGrpSpPr/>
          <p:nvPr/>
        </p:nvGrpSpPr>
        <p:grpSpPr>
          <a:xfrm>
            <a:off x="7496279" y="2772554"/>
            <a:ext cx="1963150" cy="627368"/>
            <a:chOff x="8425872" y="3051380"/>
            <a:chExt cx="1669931" cy="627368"/>
          </a:xfrm>
        </p:grpSpPr>
        <p:grpSp>
          <p:nvGrpSpPr>
            <p:cNvPr id="354" name="Group 353"/>
            <p:cNvGrpSpPr/>
            <p:nvPr/>
          </p:nvGrpSpPr>
          <p:grpSpPr>
            <a:xfrm>
              <a:off x="9036907" y="3051380"/>
              <a:ext cx="1058896" cy="627368"/>
              <a:chOff x="7075326" y="3927875"/>
              <a:chExt cx="1144748" cy="627368"/>
            </a:xfrm>
          </p:grpSpPr>
          <p:sp>
            <p:nvSpPr>
              <p:cNvPr id="361" name="Rectangle 360"/>
              <p:cNvSpPr/>
              <p:nvPr/>
            </p:nvSpPr>
            <p:spPr>
              <a:xfrm>
                <a:off x="7448757" y="4059797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7244076" y="3927875"/>
                <a:ext cx="4387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7075326" y="4216689"/>
                <a:ext cx="752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3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368" name="Straight Arrow Connector 367"/>
              <p:cNvCxnSpPr/>
              <p:nvPr/>
            </p:nvCxnSpPr>
            <p:spPr>
              <a:xfrm flipV="1">
                <a:off x="7285043" y="4248868"/>
                <a:ext cx="364164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5" name="Group 354"/>
            <p:cNvGrpSpPr/>
            <p:nvPr/>
          </p:nvGrpSpPr>
          <p:grpSpPr>
            <a:xfrm>
              <a:off x="8425872" y="3070430"/>
              <a:ext cx="1197131" cy="608318"/>
              <a:chOff x="7425703" y="3946925"/>
              <a:chExt cx="1294202" cy="608318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7948588" y="3978229"/>
                <a:ext cx="77131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7998353" y="4059797"/>
                <a:ext cx="33559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431665" y="3946925"/>
                <a:ext cx="73289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425703" y="4216689"/>
                <a:ext cx="7524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6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360" name="Straight Arrow Connector 359"/>
              <p:cNvCxnSpPr/>
              <p:nvPr/>
            </p:nvCxnSpPr>
            <p:spPr>
              <a:xfrm flipV="1">
                <a:off x="7617898" y="4248868"/>
                <a:ext cx="364165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9" name="Group 368"/>
          <p:cNvGrpSpPr/>
          <p:nvPr/>
        </p:nvGrpSpPr>
        <p:grpSpPr>
          <a:xfrm>
            <a:off x="7313919" y="3485294"/>
            <a:ext cx="2608904" cy="374675"/>
            <a:chOff x="7817902" y="5067471"/>
            <a:chExt cx="2608904" cy="374675"/>
          </a:xfrm>
        </p:grpSpPr>
        <p:sp>
          <p:nvSpPr>
            <p:cNvPr id="370" name="Rectangle 369"/>
            <p:cNvSpPr/>
            <p:nvPr/>
          </p:nvSpPr>
          <p:spPr>
            <a:xfrm>
              <a:off x="9442658" y="5067471"/>
              <a:ext cx="9841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 </a:t>
              </a:r>
              <a:r>
                <a:rPr lang="aa-ET" sz="16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مكافئة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371" name="Group 370"/>
            <p:cNvGrpSpPr/>
            <p:nvPr/>
          </p:nvGrpSpPr>
          <p:grpSpPr>
            <a:xfrm>
              <a:off x="7817902" y="5102420"/>
              <a:ext cx="1484917" cy="339726"/>
              <a:chOff x="6468413" y="5369992"/>
              <a:chExt cx="1484917" cy="339726"/>
            </a:xfrm>
          </p:grpSpPr>
          <p:sp>
            <p:nvSpPr>
              <p:cNvPr id="372" name="Rectangle 371"/>
              <p:cNvSpPr/>
              <p:nvPr/>
            </p:nvSpPr>
            <p:spPr>
              <a:xfrm>
                <a:off x="6969182" y="5371164"/>
                <a:ext cx="9841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6468413" y="5369992"/>
                <a:ext cx="9841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2</a:t>
                </a:r>
                <a:r>
                  <a:rPr lang="aa-ET" sz="16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أوم</a:t>
                </a:r>
                <a:endParaRPr lang="en-US" sz="16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  <p:grpSp>
        <p:nvGrpSpPr>
          <p:cNvPr id="379" name="Group 378"/>
          <p:cNvGrpSpPr/>
          <p:nvPr/>
        </p:nvGrpSpPr>
        <p:grpSpPr>
          <a:xfrm>
            <a:off x="6740965" y="2782316"/>
            <a:ext cx="1128565" cy="647324"/>
            <a:chOff x="7207646" y="5269999"/>
            <a:chExt cx="1128565" cy="647324"/>
          </a:xfrm>
        </p:grpSpPr>
        <p:sp>
          <p:nvSpPr>
            <p:cNvPr id="380" name="Rectangle 379"/>
            <p:cNvSpPr/>
            <p:nvPr/>
          </p:nvSpPr>
          <p:spPr>
            <a:xfrm>
              <a:off x="7622741" y="5401921"/>
              <a:ext cx="713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7207646" y="5269999"/>
              <a:ext cx="713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7341666" y="5578769"/>
              <a:ext cx="4638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6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83" name="Straight Arrow Connector 382"/>
            <p:cNvCxnSpPr/>
            <p:nvPr/>
          </p:nvCxnSpPr>
          <p:spPr>
            <a:xfrm flipV="1">
              <a:off x="7379766" y="5590992"/>
              <a:ext cx="38463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/>
          <p:cNvGrpSpPr/>
          <p:nvPr/>
        </p:nvGrpSpPr>
        <p:grpSpPr>
          <a:xfrm>
            <a:off x="8331557" y="3401051"/>
            <a:ext cx="1128565" cy="647324"/>
            <a:chOff x="7207646" y="5269999"/>
            <a:chExt cx="1128565" cy="647324"/>
          </a:xfrm>
        </p:grpSpPr>
        <p:sp>
          <p:nvSpPr>
            <p:cNvPr id="385" name="Rectangle 384"/>
            <p:cNvSpPr/>
            <p:nvPr/>
          </p:nvSpPr>
          <p:spPr>
            <a:xfrm>
              <a:off x="7622741" y="5401921"/>
              <a:ext cx="713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aa-ET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7207646" y="5269999"/>
              <a:ext cx="7134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6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7341666" y="5578769"/>
              <a:ext cx="4638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</a:t>
              </a:r>
              <a:endParaRPr lang="en-US" sz="16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89" name="Straight Arrow Connector 388"/>
            <p:cNvCxnSpPr/>
            <p:nvPr/>
          </p:nvCxnSpPr>
          <p:spPr>
            <a:xfrm flipV="1">
              <a:off x="7379766" y="5590992"/>
              <a:ext cx="38463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938215" y="4187475"/>
            <a:ext cx="2080363" cy="1798415"/>
            <a:chOff x="2938215" y="4187475"/>
            <a:chExt cx="2080363" cy="1798415"/>
          </a:xfrm>
        </p:grpSpPr>
        <p:grpSp>
          <p:nvGrpSpPr>
            <p:cNvPr id="395" name="Group 394"/>
            <p:cNvGrpSpPr/>
            <p:nvPr/>
          </p:nvGrpSpPr>
          <p:grpSpPr>
            <a:xfrm>
              <a:off x="2947740" y="4187475"/>
              <a:ext cx="1845568" cy="468000"/>
              <a:chOff x="3439107" y="1764765"/>
              <a:chExt cx="1845568" cy="468000"/>
            </a:xfrm>
          </p:grpSpPr>
          <p:grpSp>
            <p:nvGrpSpPr>
              <p:cNvPr id="501" name="Group 500"/>
              <p:cNvGrpSpPr/>
              <p:nvPr/>
            </p:nvGrpSpPr>
            <p:grpSpPr>
              <a:xfrm>
                <a:off x="3439107" y="1764765"/>
                <a:ext cx="1149614" cy="468000"/>
                <a:chOff x="3835107" y="2489889"/>
                <a:chExt cx="1149614" cy="468000"/>
              </a:xfrm>
            </p:grpSpPr>
            <p:cxnSp>
              <p:nvCxnSpPr>
                <p:cNvPr id="505" name="Straight Connector 504"/>
                <p:cNvCxnSpPr/>
                <p:nvPr/>
              </p:nvCxnSpPr>
              <p:spPr>
                <a:xfrm flipV="1">
                  <a:off x="3835107" y="2723889"/>
                  <a:ext cx="1149614" cy="3007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 rot="16200000">
                  <a:off x="4750721" y="2723889"/>
                  <a:ext cx="468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/>
              <p:cNvGrpSpPr/>
              <p:nvPr/>
            </p:nvGrpSpPr>
            <p:grpSpPr>
              <a:xfrm>
                <a:off x="4655840" y="1875772"/>
                <a:ext cx="628835" cy="252000"/>
                <a:chOff x="5159896" y="2618896"/>
                <a:chExt cx="628835" cy="252000"/>
              </a:xfrm>
            </p:grpSpPr>
            <p:cxnSp>
              <p:nvCxnSpPr>
                <p:cNvPr id="503" name="Straight Connector 502"/>
                <p:cNvCxnSpPr/>
                <p:nvPr/>
              </p:nvCxnSpPr>
              <p:spPr>
                <a:xfrm flipV="1">
                  <a:off x="5159896" y="2744896"/>
                  <a:ext cx="628835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/>
                <p:nvPr/>
              </p:nvCxnSpPr>
              <p:spPr>
                <a:xfrm rot="16200000">
                  <a:off x="5033896" y="2744896"/>
                  <a:ext cx="252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1" name="Straight Connector 400"/>
            <p:cNvCxnSpPr/>
            <p:nvPr/>
          </p:nvCxnSpPr>
          <p:spPr>
            <a:xfrm flipV="1">
              <a:off x="2938215" y="4431000"/>
              <a:ext cx="0" cy="147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TextBox 401"/>
            <p:cNvSpPr txBox="1"/>
            <p:nvPr/>
          </p:nvSpPr>
          <p:spPr>
            <a:xfrm>
              <a:off x="3958563" y="5113349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002060"/>
                  </a:solidFill>
                </a:rPr>
                <a:t> 2 أوم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447605" y="5550727"/>
              <a:ext cx="10600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aa-ET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2</a:t>
              </a:r>
              <a:r>
                <a:rPr lang="aa-ET" sz="1600" b="1" dirty="0" smtClean="0">
                  <a:solidFill>
                    <a:srgbClr val="C00000"/>
                  </a:solidFill>
                </a:rPr>
                <a:t> أوم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405" name="Group 404"/>
            <p:cNvGrpSpPr/>
            <p:nvPr/>
          </p:nvGrpSpPr>
          <p:grpSpPr>
            <a:xfrm>
              <a:off x="4723875" y="4433748"/>
              <a:ext cx="169548" cy="1466365"/>
              <a:chOff x="1796191" y="1535017"/>
              <a:chExt cx="169548" cy="1466365"/>
            </a:xfrm>
          </p:grpSpPr>
          <p:grpSp>
            <p:nvGrpSpPr>
              <p:cNvPr id="488" name="Group 487"/>
              <p:cNvGrpSpPr/>
              <p:nvPr/>
            </p:nvGrpSpPr>
            <p:grpSpPr>
              <a:xfrm rot="16200000">
                <a:off x="1488852" y="2268947"/>
                <a:ext cx="784226" cy="169548"/>
                <a:chOff x="0" y="0"/>
                <a:chExt cx="784226" cy="169548"/>
              </a:xfrm>
            </p:grpSpPr>
            <p:cxnSp>
              <p:nvCxnSpPr>
                <p:cNvPr id="491" name="Straight Connector 490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9" name="Straight Connector 488"/>
              <p:cNvCxnSpPr/>
              <p:nvPr/>
            </p:nvCxnSpPr>
            <p:spPr>
              <a:xfrm flipH="1" flipV="1">
                <a:off x="1877392" y="1535017"/>
                <a:ext cx="1217" cy="432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flipH="1" flipV="1">
                <a:off x="1870510" y="2749382"/>
                <a:ext cx="1217" cy="252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7" name="Group 406"/>
            <p:cNvGrpSpPr/>
            <p:nvPr/>
          </p:nvGrpSpPr>
          <p:grpSpPr>
            <a:xfrm rot="10800000">
              <a:off x="2938593" y="5816342"/>
              <a:ext cx="1846831" cy="169548"/>
              <a:chOff x="2261965" y="3060608"/>
              <a:chExt cx="1846831" cy="169548"/>
            </a:xfrm>
          </p:grpSpPr>
          <p:cxnSp>
            <p:nvCxnSpPr>
              <p:cNvPr id="408" name="Straight Connector 407"/>
              <p:cNvCxnSpPr/>
              <p:nvPr/>
            </p:nvCxnSpPr>
            <p:spPr>
              <a:xfrm flipV="1">
                <a:off x="2261965" y="3142278"/>
                <a:ext cx="43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9" name="Group 408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411" name="Straight Connector 410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0" name="Straight Connector 409"/>
              <p:cNvCxnSpPr/>
              <p:nvPr/>
            </p:nvCxnSpPr>
            <p:spPr>
              <a:xfrm flipV="1">
                <a:off x="3496796" y="3142918"/>
                <a:ext cx="612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7" name="Freeform 506"/>
          <p:cNvSpPr/>
          <p:nvPr/>
        </p:nvSpPr>
        <p:spPr>
          <a:xfrm>
            <a:off x="3474167" y="4531570"/>
            <a:ext cx="1820215" cy="1807697"/>
          </a:xfrm>
          <a:custGeom>
            <a:avLst/>
            <a:gdLst>
              <a:gd name="connsiteX0" fmla="*/ 1828800 w 2027208"/>
              <a:gd name="connsiteY0" fmla="*/ 0 h 2467155"/>
              <a:gd name="connsiteX1" fmla="*/ 1578634 w 2027208"/>
              <a:gd name="connsiteY1" fmla="*/ 25879 h 2467155"/>
              <a:gd name="connsiteX2" fmla="*/ 1483743 w 2027208"/>
              <a:gd name="connsiteY2" fmla="*/ 43132 h 2467155"/>
              <a:gd name="connsiteX3" fmla="*/ 1224951 w 2027208"/>
              <a:gd name="connsiteY3" fmla="*/ 77638 h 2467155"/>
              <a:gd name="connsiteX4" fmla="*/ 1086928 w 2027208"/>
              <a:gd name="connsiteY4" fmla="*/ 94890 h 2467155"/>
              <a:gd name="connsiteX5" fmla="*/ 992038 w 2027208"/>
              <a:gd name="connsiteY5" fmla="*/ 112143 h 2467155"/>
              <a:gd name="connsiteX6" fmla="*/ 672860 w 2027208"/>
              <a:gd name="connsiteY6" fmla="*/ 129396 h 2467155"/>
              <a:gd name="connsiteX7" fmla="*/ 534838 w 2027208"/>
              <a:gd name="connsiteY7" fmla="*/ 155275 h 2467155"/>
              <a:gd name="connsiteX8" fmla="*/ 439947 w 2027208"/>
              <a:gd name="connsiteY8" fmla="*/ 215660 h 2467155"/>
              <a:gd name="connsiteX9" fmla="*/ 405442 w 2027208"/>
              <a:gd name="connsiteY9" fmla="*/ 258792 h 2467155"/>
              <a:gd name="connsiteX10" fmla="*/ 336430 w 2027208"/>
              <a:gd name="connsiteY10" fmla="*/ 370936 h 2467155"/>
              <a:gd name="connsiteX11" fmla="*/ 310551 w 2027208"/>
              <a:gd name="connsiteY11" fmla="*/ 465826 h 2467155"/>
              <a:gd name="connsiteX12" fmla="*/ 293298 w 2027208"/>
              <a:gd name="connsiteY12" fmla="*/ 526211 h 2467155"/>
              <a:gd name="connsiteX13" fmla="*/ 276045 w 2027208"/>
              <a:gd name="connsiteY13" fmla="*/ 785004 h 2467155"/>
              <a:gd name="connsiteX14" fmla="*/ 258792 w 2027208"/>
              <a:gd name="connsiteY14" fmla="*/ 940279 h 2467155"/>
              <a:gd name="connsiteX15" fmla="*/ 250166 w 2027208"/>
              <a:gd name="connsiteY15" fmla="*/ 1000664 h 2467155"/>
              <a:gd name="connsiteX16" fmla="*/ 181155 w 2027208"/>
              <a:gd name="connsiteY16" fmla="*/ 1190445 h 2467155"/>
              <a:gd name="connsiteX17" fmla="*/ 103517 w 2027208"/>
              <a:gd name="connsiteY17" fmla="*/ 1406106 h 2467155"/>
              <a:gd name="connsiteX18" fmla="*/ 69011 w 2027208"/>
              <a:gd name="connsiteY18" fmla="*/ 1492370 h 2467155"/>
              <a:gd name="connsiteX19" fmla="*/ 25879 w 2027208"/>
              <a:gd name="connsiteY19" fmla="*/ 1690777 h 2467155"/>
              <a:gd name="connsiteX20" fmla="*/ 0 w 2027208"/>
              <a:gd name="connsiteY20" fmla="*/ 1889185 h 2467155"/>
              <a:gd name="connsiteX21" fmla="*/ 8626 w 2027208"/>
              <a:gd name="connsiteY21" fmla="*/ 2096219 h 2467155"/>
              <a:gd name="connsiteX22" fmla="*/ 43132 w 2027208"/>
              <a:gd name="connsiteY22" fmla="*/ 2156604 h 2467155"/>
              <a:gd name="connsiteX23" fmla="*/ 129396 w 2027208"/>
              <a:gd name="connsiteY23" fmla="*/ 2337758 h 2467155"/>
              <a:gd name="connsiteX24" fmla="*/ 155276 w 2027208"/>
              <a:gd name="connsiteY24" fmla="*/ 2363638 h 2467155"/>
              <a:gd name="connsiteX25" fmla="*/ 241540 w 2027208"/>
              <a:gd name="connsiteY25" fmla="*/ 2389517 h 2467155"/>
              <a:gd name="connsiteX26" fmla="*/ 336430 w 2027208"/>
              <a:gd name="connsiteY26" fmla="*/ 2415396 h 2467155"/>
              <a:gd name="connsiteX27" fmla="*/ 414068 w 2027208"/>
              <a:gd name="connsiteY27" fmla="*/ 2424023 h 2467155"/>
              <a:gd name="connsiteX28" fmla="*/ 474453 w 2027208"/>
              <a:gd name="connsiteY28" fmla="*/ 2441275 h 2467155"/>
              <a:gd name="connsiteX29" fmla="*/ 560717 w 2027208"/>
              <a:gd name="connsiteY29" fmla="*/ 2449902 h 2467155"/>
              <a:gd name="connsiteX30" fmla="*/ 664234 w 2027208"/>
              <a:gd name="connsiteY30" fmla="*/ 2467155 h 2467155"/>
              <a:gd name="connsiteX31" fmla="*/ 810883 w 2027208"/>
              <a:gd name="connsiteY31" fmla="*/ 2458528 h 2467155"/>
              <a:gd name="connsiteX32" fmla="*/ 897147 w 2027208"/>
              <a:gd name="connsiteY32" fmla="*/ 2441275 h 2467155"/>
              <a:gd name="connsiteX33" fmla="*/ 1000664 w 2027208"/>
              <a:gd name="connsiteY33" fmla="*/ 2424023 h 2467155"/>
              <a:gd name="connsiteX34" fmla="*/ 1086928 w 2027208"/>
              <a:gd name="connsiteY34" fmla="*/ 2380890 h 2467155"/>
              <a:gd name="connsiteX35" fmla="*/ 1121434 w 2027208"/>
              <a:gd name="connsiteY35" fmla="*/ 2363638 h 2467155"/>
              <a:gd name="connsiteX36" fmla="*/ 1190445 w 2027208"/>
              <a:gd name="connsiteY36" fmla="*/ 2346385 h 2467155"/>
              <a:gd name="connsiteX37" fmla="*/ 1276709 w 2027208"/>
              <a:gd name="connsiteY37" fmla="*/ 2294626 h 2467155"/>
              <a:gd name="connsiteX38" fmla="*/ 1345721 w 2027208"/>
              <a:gd name="connsiteY38" fmla="*/ 2242868 h 2467155"/>
              <a:gd name="connsiteX39" fmla="*/ 1397479 w 2027208"/>
              <a:gd name="connsiteY39" fmla="*/ 2199736 h 2467155"/>
              <a:gd name="connsiteX40" fmla="*/ 1414732 w 2027208"/>
              <a:gd name="connsiteY40" fmla="*/ 2173856 h 2467155"/>
              <a:gd name="connsiteX41" fmla="*/ 1449238 w 2027208"/>
              <a:gd name="connsiteY41" fmla="*/ 2147977 h 2467155"/>
              <a:gd name="connsiteX42" fmla="*/ 1518249 w 2027208"/>
              <a:gd name="connsiteY42" fmla="*/ 2096219 h 2467155"/>
              <a:gd name="connsiteX43" fmla="*/ 1552755 w 2027208"/>
              <a:gd name="connsiteY43" fmla="*/ 2044460 h 2467155"/>
              <a:gd name="connsiteX44" fmla="*/ 1587260 w 2027208"/>
              <a:gd name="connsiteY44" fmla="*/ 2009955 h 2467155"/>
              <a:gd name="connsiteX45" fmla="*/ 1639019 w 2027208"/>
              <a:gd name="connsiteY45" fmla="*/ 1906438 h 2467155"/>
              <a:gd name="connsiteX46" fmla="*/ 1673525 w 2027208"/>
              <a:gd name="connsiteY46" fmla="*/ 1837426 h 2467155"/>
              <a:gd name="connsiteX47" fmla="*/ 1708030 w 2027208"/>
              <a:gd name="connsiteY47" fmla="*/ 1699404 h 2467155"/>
              <a:gd name="connsiteX48" fmla="*/ 1742536 w 2027208"/>
              <a:gd name="connsiteY48" fmla="*/ 1630392 h 2467155"/>
              <a:gd name="connsiteX49" fmla="*/ 1802921 w 2027208"/>
              <a:gd name="connsiteY49" fmla="*/ 1457864 h 2467155"/>
              <a:gd name="connsiteX50" fmla="*/ 1820174 w 2027208"/>
              <a:gd name="connsiteY50" fmla="*/ 1431985 h 2467155"/>
              <a:gd name="connsiteX51" fmla="*/ 1837426 w 2027208"/>
              <a:gd name="connsiteY51" fmla="*/ 1388853 h 2467155"/>
              <a:gd name="connsiteX52" fmla="*/ 1871932 w 2027208"/>
              <a:gd name="connsiteY52" fmla="*/ 1311215 h 2467155"/>
              <a:gd name="connsiteX53" fmla="*/ 1889185 w 2027208"/>
              <a:gd name="connsiteY53" fmla="*/ 1259456 h 2467155"/>
              <a:gd name="connsiteX54" fmla="*/ 1958196 w 2027208"/>
              <a:gd name="connsiteY54" fmla="*/ 1121434 h 2467155"/>
              <a:gd name="connsiteX55" fmla="*/ 1966823 w 2027208"/>
              <a:gd name="connsiteY55" fmla="*/ 1069675 h 2467155"/>
              <a:gd name="connsiteX56" fmla="*/ 1975449 w 2027208"/>
              <a:gd name="connsiteY56" fmla="*/ 1009290 h 2467155"/>
              <a:gd name="connsiteX57" fmla="*/ 2001328 w 2027208"/>
              <a:gd name="connsiteY57" fmla="*/ 923026 h 2467155"/>
              <a:gd name="connsiteX58" fmla="*/ 2027208 w 2027208"/>
              <a:gd name="connsiteY58" fmla="*/ 776377 h 2467155"/>
              <a:gd name="connsiteX59" fmla="*/ 2009955 w 2027208"/>
              <a:gd name="connsiteY59" fmla="*/ 474453 h 2467155"/>
              <a:gd name="connsiteX60" fmla="*/ 1992702 w 2027208"/>
              <a:gd name="connsiteY60" fmla="*/ 396815 h 2467155"/>
              <a:gd name="connsiteX61" fmla="*/ 1958196 w 2027208"/>
              <a:gd name="connsiteY61" fmla="*/ 319177 h 2467155"/>
              <a:gd name="connsiteX62" fmla="*/ 1940943 w 2027208"/>
              <a:gd name="connsiteY62" fmla="*/ 267419 h 2467155"/>
              <a:gd name="connsiteX63" fmla="*/ 1932317 w 2027208"/>
              <a:gd name="connsiteY63" fmla="*/ 232913 h 2467155"/>
              <a:gd name="connsiteX64" fmla="*/ 1906438 w 2027208"/>
              <a:gd name="connsiteY64" fmla="*/ 155275 h 2467155"/>
              <a:gd name="connsiteX65" fmla="*/ 1897811 w 2027208"/>
              <a:gd name="connsiteY65" fmla="*/ 129396 h 2467155"/>
              <a:gd name="connsiteX66" fmla="*/ 1889185 w 2027208"/>
              <a:gd name="connsiteY66" fmla="*/ 103517 h 2467155"/>
              <a:gd name="connsiteX67" fmla="*/ 1871932 w 2027208"/>
              <a:gd name="connsiteY67" fmla="*/ 77638 h 2467155"/>
              <a:gd name="connsiteX68" fmla="*/ 1863306 w 2027208"/>
              <a:gd name="connsiteY68" fmla="*/ 51758 h 2467155"/>
              <a:gd name="connsiteX69" fmla="*/ 1837426 w 2027208"/>
              <a:gd name="connsiteY69" fmla="*/ 25879 h 2467155"/>
              <a:gd name="connsiteX70" fmla="*/ 1828800 w 2027208"/>
              <a:gd name="connsiteY70" fmla="*/ 0 h 24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027208" h="2467155">
                <a:moveTo>
                  <a:pt x="1828800" y="0"/>
                </a:moveTo>
                <a:cubicBezTo>
                  <a:pt x="1745411" y="8626"/>
                  <a:pt x="1661115" y="10882"/>
                  <a:pt x="1578634" y="25879"/>
                </a:cubicBezTo>
                <a:cubicBezTo>
                  <a:pt x="1547004" y="31630"/>
                  <a:pt x="1515553" y="38477"/>
                  <a:pt x="1483743" y="43132"/>
                </a:cubicBezTo>
                <a:cubicBezTo>
                  <a:pt x="1397633" y="55734"/>
                  <a:pt x="1311247" y="66382"/>
                  <a:pt x="1224951" y="77638"/>
                </a:cubicBezTo>
                <a:cubicBezTo>
                  <a:pt x="1178975" y="83635"/>
                  <a:pt x="1132546" y="86596"/>
                  <a:pt x="1086928" y="94890"/>
                </a:cubicBezTo>
                <a:cubicBezTo>
                  <a:pt x="1055298" y="100641"/>
                  <a:pt x="1023958" y="108313"/>
                  <a:pt x="992038" y="112143"/>
                </a:cubicBezTo>
                <a:cubicBezTo>
                  <a:pt x="923796" y="120332"/>
                  <a:pt x="717127" y="127471"/>
                  <a:pt x="672860" y="129396"/>
                </a:cubicBezTo>
                <a:cubicBezTo>
                  <a:pt x="601614" y="136521"/>
                  <a:pt x="593173" y="130969"/>
                  <a:pt x="534838" y="155275"/>
                </a:cubicBezTo>
                <a:cubicBezTo>
                  <a:pt x="497264" y="170931"/>
                  <a:pt x="468883" y="186724"/>
                  <a:pt x="439947" y="215660"/>
                </a:cubicBezTo>
                <a:cubicBezTo>
                  <a:pt x="426928" y="228679"/>
                  <a:pt x="416489" y="244063"/>
                  <a:pt x="405442" y="258792"/>
                </a:cubicBezTo>
                <a:cubicBezTo>
                  <a:pt x="376394" y="297522"/>
                  <a:pt x="353644" y="326179"/>
                  <a:pt x="336430" y="370936"/>
                </a:cubicBezTo>
                <a:cubicBezTo>
                  <a:pt x="325661" y="398936"/>
                  <a:pt x="318737" y="435809"/>
                  <a:pt x="310551" y="465826"/>
                </a:cubicBezTo>
                <a:cubicBezTo>
                  <a:pt x="305043" y="486022"/>
                  <a:pt x="299049" y="506083"/>
                  <a:pt x="293298" y="526211"/>
                </a:cubicBezTo>
                <a:cubicBezTo>
                  <a:pt x="271221" y="680757"/>
                  <a:pt x="298870" y="473078"/>
                  <a:pt x="276045" y="785004"/>
                </a:cubicBezTo>
                <a:cubicBezTo>
                  <a:pt x="272245" y="836942"/>
                  <a:pt x="264997" y="888573"/>
                  <a:pt x="258792" y="940279"/>
                </a:cubicBezTo>
                <a:cubicBezTo>
                  <a:pt x="256369" y="960467"/>
                  <a:pt x="254823" y="980872"/>
                  <a:pt x="250166" y="1000664"/>
                </a:cubicBezTo>
                <a:cubicBezTo>
                  <a:pt x="229493" y="1088527"/>
                  <a:pt x="215976" y="1101809"/>
                  <a:pt x="181155" y="1190445"/>
                </a:cubicBezTo>
                <a:cubicBezTo>
                  <a:pt x="37585" y="1555894"/>
                  <a:pt x="190587" y="1169773"/>
                  <a:pt x="103517" y="1406106"/>
                </a:cubicBezTo>
                <a:cubicBezTo>
                  <a:pt x="92811" y="1435166"/>
                  <a:pt x="77160" y="1462491"/>
                  <a:pt x="69011" y="1492370"/>
                </a:cubicBezTo>
                <a:cubicBezTo>
                  <a:pt x="51203" y="1557666"/>
                  <a:pt x="34274" y="1623619"/>
                  <a:pt x="25879" y="1690777"/>
                </a:cubicBezTo>
                <a:cubicBezTo>
                  <a:pt x="6104" y="1848976"/>
                  <a:pt x="15183" y="1782900"/>
                  <a:pt x="0" y="1889185"/>
                </a:cubicBezTo>
                <a:cubicBezTo>
                  <a:pt x="2875" y="1958196"/>
                  <a:pt x="-2372" y="2028029"/>
                  <a:pt x="8626" y="2096219"/>
                </a:cubicBezTo>
                <a:cubicBezTo>
                  <a:pt x="12317" y="2119106"/>
                  <a:pt x="33165" y="2135673"/>
                  <a:pt x="43132" y="2156604"/>
                </a:cubicBezTo>
                <a:cubicBezTo>
                  <a:pt x="74318" y="2222093"/>
                  <a:pt x="88885" y="2279885"/>
                  <a:pt x="129396" y="2337758"/>
                </a:cubicBezTo>
                <a:cubicBezTo>
                  <a:pt x="136392" y="2347753"/>
                  <a:pt x="145348" y="2356547"/>
                  <a:pt x="155276" y="2363638"/>
                </a:cubicBezTo>
                <a:cubicBezTo>
                  <a:pt x="189776" y="2388281"/>
                  <a:pt x="198383" y="2379362"/>
                  <a:pt x="241540" y="2389517"/>
                </a:cubicBezTo>
                <a:cubicBezTo>
                  <a:pt x="273454" y="2397026"/>
                  <a:pt x="304281" y="2408966"/>
                  <a:pt x="336430" y="2415396"/>
                </a:cubicBezTo>
                <a:cubicBezTo>
                  <a:pt x="361963" y="2420503"/>
                  <a:pt x="388189" y="2421147"/>
                  <a:pt x="414068" y="2424023"/>
                </a:cubicBezTo>
                <a:cubicBezTo>
                  <a:pt x="434196" y="2429774"/>
                  <a:pt x="453838" y="2437637"/>
                  <a:pt x="474453" y="2441275"/>
                </a:cubicBezTo>
                <a:cubicBezTo>
                  <a:pt x="502911" y="2446297"/>
                  <a:pt x="532084" y="2445997"/>
                  <a:pt x="560717" y="2449902"/>
                </a:cubicBezTo>
                <a:cubicBezTo>
                  <a:pt x="595378" y="2454629"/>
                  <a:pt x="629728" y="2461404"/>
                  <a:pt x="664234" y="2467155"/>
                </a:cubicBezTo>
                <a:cubicBezTo>
                  <a:pt x="713117" y="2464279"/>
                  <a:pt x="762215" y="2463936"/>
                  <a:pt x="810883" y="2458528"/>
                </a:cubicBezTo>
                <a:cubicBezTo>
                  <a:pt x="840028" y="2455290"/>
                  <a:pt x="868296" y="2446521"/>
                  <a:pt x="897147" y="2441275"/>
                </a:cubicBezTo>
                <a:cubicBezTo>
                  <a:pt x="931564" y="2435017"/>
                  <a:pt x="966158" y="2429774"/>
                  <a:pt x="1000664" y="2424023"/>
                </a:cubicBezTo>
                <a:cubicBezTo>
                  <a:pt x="1048814" y="2391922"/>
                  <a:pt x="1008458" y="2416558"/>
                  <a:pt x="1086928" y="2380890"/>
                </a:cubicBezTo>
                <a:cubicBezTo>
                  <a:pt x="1098635" y="2375569"/>
                  <a:pt x="1109234" y="2367704"/>
                  <a:pt x="1121434" y="2363638"/>
                </a:cubicBezTo>
                <a:cubicBezTo>
                  <a:pt x="1143929" y="2356140"/>
                  <a:pt x="1190445" y="2346385"/>
                  <a:pt x="1190445" y="2346385"/>
                </a:cubicBezTo>
                <a:cubicBezTo>
                  <a:pt x="1226283" y="2328466"/>
                  <a:pt x="1242007" y="2322387"/>
                  <a:pt x="1276709" y="2294626"/>
                </a:cubicBezTo>
                <a:cubicBezTo>
                  <a:pt x="1349371" y="2236497"/>
                  <a:pt x="1273690" y="2278884"/>
                  <a:pt x="1345721" y="2242868"/>
                </a:cubicBezTo>
                <a:cubicBezTo>
                  <a:pt x="1387757" y="2179815"/>
                  <a:pt x="1331809" y="2254462"/>
                  <a:pt x="1397479" y="2199736"/>
                </a:cubicBezTo>
                <a:cubicBezTo>
                  <a:pt x="1405444" y="2193099"/>
                  <a:pt x="1407401" y="2181187"/>
                  <a:pt x="1414732" y="2173856"/>
                </a:cubicBezTo>
                <a:cubicBezTo>
                  <a:pt x="1424898" y="2163690"/>
                  <a:pt x="1438322" y="2157334"/>
                  <a:pt x="1449238" y="2147977"/>
                </a:cubicBezTo>
                <a:cubicBezTo>
                  <a:pt x="1507938" y="2097663"/>
                  <a:pt x="1435841" y="2145663"/>
                  <a:pt x="1518249" y="2096219"/>
                </a:cubicBezTo>
                <a:cubicBezTo>
                  <a:pt x="1529751" y="2078966"/>
                  <a:pt x="1539802" y="2060652"/>
                  <a:pt x="1552755" y="2044460"/>
                </a:cubicBezTo>
                <a:cubicBezTo>
                  <a:pt x="1562916" y="2031759"/>
                  <a:pt x="1577693" y="2023110"/>
                  <a:pt x="1587260" y="2009955"/>
                </a:cubicBezTo>
                <a:cubicBezTo>
                  <a:pt x="1625768" y="1957007"/>
                  <a:pt x="1615615" y="1957147"/>
                  <a:pt x="1639019" y="1906438"/>
                </a:cubicBezTo>
                <a:cubicBezTo>
                  <a:pt x="1649797" y="1883086"/>
                  <a:pt x="1663973" y="1861306"/>
                  <a:pt x="1673525" y="1837426"/>
                </a:cubicBezTo>
                <a:cubicBezTo>
                  <a:pt x="1710494" y="1745003"/>
                  <a:pt x="1670489" y="1805769"/>
                  <a:pt x="1708030" y="1699404"/>
                </a:cubicBezTo>
                <a:cubicBezTo>
                  <a:pt x="1716590" y="1675151"/>
                  <a:pt x="1733214" y="1654362"/>
                  <a:pt x="1742536" y="1630392"/>
                </a:cubicBezTo>
                <a:cubicBezTo>
                  <a:pt x="1806331" y="1466346"/>
                  <a:pt x="1727331" y="1621641"/>
                  <a:pt x="1802921" y="1457864"/>
                </a:cubicBezTo>
                <a:cubicBezTo>
                  <a:pt x="1807266" y="1448451"/>
                  <a:pt x="1815538" y="1441258"/>
                  <a:pt x="1820174" y="1431985"/>
                </a:cubicBezTo>
                <a:cubicBezTo>
                  <a:pt x="1827099" y="1418135"/>
                  <a:pt x="1831326" y="1403086"/>
                  <a:pt x="1837426" y="1388853"/>
                </a:cubicBezTo>
                <a:cubicBezTo>
                  <a:pt x="1848582" y="1362823"/>
                  <a:pt x="1861414" y="1337510"/>
                  <a:pt x="1871932" y="1311215"/>
                </a:cubicBezTo>
                <a:cubicBezTo>
                  <a:pt x="1878686" y="1294329"/>
                  <a:pt x="1881659" y="1276012"/>
                  <a:pt x="1889185" y="1259456"/>
                </a:cubicBezTo>
                <a:cubicBezTo>
                  <a:pt x="1910470" y="1212629"/>
                  <a:pt x="1958196" y="1121434"/>
                  <a:pt x="1958196" y="1121434"/>
                </a:cubicBezTo>
                <a:cubicBezTo>
                  <a:pt x="1961072" y="1104181"/>
                  <a:pt x="1964163" y="1086963"/>
                  <a:pt x="1966823" y="1069675"/>
                </a:cubicBezTo>
                <a:cubicBezTo>
                  <a:pt x="1969915" y="1049579"/>
                  <a:pt x="1970792" y="1029082"/>
                  <a:pt x="1975449" y="1009290"/>
                </a:cubicBezTo>
                <a:cubicBezTo>
                  <a:pt x="1982325" y="980067"/>
                  <a:pt x="1993688" y="952058"/>
                  <a:pt x="2001328" y="923026"/>
                </a:cubicBezTo>
                <a:cubicBezTo>
                  <a:pt x="2019896" y="852466"/>
                  <a:pt x="2018540" y="845715"/>
                  <a:pt x="2027208" y="776377"/>
                </a:cubicBezTo>
                <a:cubicBezTo>
                  <a:pt x="2022203" y="641242"/>
                  <a:pt x="2026880" y="584465"/>
                  <a:pt x="2009955" y="474453"/>
                </a:cubicBezTo>
                <a:cubicBezTo>
                  <a:pt x="2008003" y="461764"/>
                  <a:pt x="1997606" y="411528"/>
                  <a:pt x="1992702" y="396815"/>
                </a:cubicBezTo>
                <a:cubicBezTo>
                  <a:pt x="1963594" y="309489"/>
                  <a:pt x="1988253" y="394319"/>
                  <a:pt x="1958196" y="319177"/>
                </a:cubicBezTo>
                <a:cubicBezTo>
                  <a:pt x="1951442" y="302292"/>
                  <a:pt x="1946169" y="284838"/>
                  <a:pt x="1940943" y="267419"/>
                </a:cubicBezTo>
                <a:cubicBezTo>
                  <a:pt x="1937536" y="256063"/>
                  <a:pt x="1935804" y="244245"/>
                  <a:pt x="1932317" y="232913"/>
                </a:cubicBezTo>
                <a:cubicBezTo>
                  <a:pt x="1924295" y="206840"/>
                  <a:pt x="1915065" y="181154"/>
                  <a:pt x="1906438" y="155275"/>
                </a:cubicBezTo>
                <a:lnTo>
                  <a:pt x="1897811" y="129396"/>
                </a:lnTo>
                <a:cubicBezTo>
                  <a:pt x="1894936" y="120770"/>
                  <a:pt x="1894229" y="111083"/>
                  <a:pt x="1889185" y="103517"/>
                </a:cubicBezTo>
                <a:lnTo>
                  <a:pt x="1871932" y="77638"/>
                </a:lnTo>
                <a:cubicBezTo>
                  <a:pt x="1869057" y="69011"/>
                  <a:pt x="1868350" y="59324"/>
                  <a:pt x="1863306" y="51758"/>
                </a:cubicBezTo>
                <a:cubicBezTo>
                  <a:pt x="1856539" y="41607"/>
                  <a:pt x="1846053" y="34505"/>
                  <a:pt x="1837426" y="25879"/>
                </a:cubicBezTo>
                <a:lnTo>
                  <a:pt x="1828800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>
            <a:spLocks noChangeArrowheads="1"/>
          </p:cNvSpPr>
          <p:nvPr/>
        </p:nvSpPr>
        <p:spPr bwMode="auto">
          <a:xfrm>
            <a:off x="3104410" y="4856157"/>
            <a:ext cx="1076108" cy="341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aa-ET" alt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التوالي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09" name="Group 508"/>
          <p:cNvGrpSpPr/>
          <p:nvPr/>
        </p:nvGrpSpPr>
        <p:grpSpPr>
          <a:xfrm>
            <a:off x="6061178" y="4428427"/>
            <a:ext cx="2336396" cy="471190"/>
            <a:chOff x="7252322" y="4348767"/>
            <a:chExt cx="2336396" cy="471190"/>
          </a:xfrm>
        </p:grpSpPr>
        <p:sp>
          <p:nvSpPr>
            <p:cNvPr id="510" name="Rectangle 509"/>
            <p:cNvSpPr/>
            <p:nvPr/>
          </p:nvSpPr>
          <p:spPr>
            <a:xfrm>
              <a:off x="7766902" y="4348767"/>
              <a:ext cx="1821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 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مكافئة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م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7684664" y="4358292"/>
              <a:ext cx="3546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7252322" y="4358292"/>
              <a:ext cx="4597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4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5788258" y="5049690"/>
            <a:ext cx="2598574" cy="421582"/>
            <a:chOff x="7172322" y="4358292"/>
            <a:chExt cx="2598574" cy="421582"/>
          </a:xfrm>
        </p:grpSpPr>
        <p:sp>
          <p:nvSpPr>
            <p:cNvPr id="514" name="Rectangle 513"/>
            <p:cNvSpPr/>
            <p:nvPr/>
          </p:nvSpPr>
          <p:spPr>
            <a:xfrm>
              <a:off x="7949080" y="4373681"/>
              <a:ext cx="18218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r-SA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a-E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7684664" y="4358292"/>
              <a:ext cx="3546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7172322" y="4379764"/>
              <a:ext cx="7831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7" name="Rectangle 516"/>
          <p:cNvSpPr/>
          <p:nvPr/>
        </p:nvSpPr>
        <p:spPr>
          <a:xfrm>
            <a:off x="6357308" y="5706945"/>
            <a:ext cx="1821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aa-E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a-E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أوم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1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83" grpId="0" animBg="1"/>
      <p:bldP spid="507" grpId="0" animBg="1"/>
      <p:bldP spid="5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02689" y="1076184"/>
            <a:ext cx="93742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a-ET" sz="2200" b="1" spc="50" dirty="0" smtClean="0">
                <a:ln w="11430"/>
                <a:solidFill>
                  <a:srgbClr val="C00000"/>
                </a:solidFill>
              </a:rPr>
              <a:t>مثال </a:t>
            </a:r>
            <a:r>
              <a:rPr lang="ar-SA" sz="2200" b="1" spc="50" dirty="0" smtClean="0">
                <a:ln w="11430"/>
                <a:solidFill>
                  <a:srgbClr val="C00000"/>
                </a:solidFill>
              </a:rPr>
              <a:t>6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4" name="Picture 53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2823" y="1104990"/>
            <a:ext cx="856061" cy="856061"/>
          </a:xfrm>
          <a:prstGeom prst="rect">
            <a:avLst/>
          </a:prstGeom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01684" y="1428124"/>
            <a:ext cx="4677661" cy="6796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rtl="1"/>
            <a:r>
              <a:rPr lang="ar-SA" altLang="en-US" sz="2000" b="1" dirty="0" smtClean="0">
                <a:latin typeface="+mj-lt"/>
                <a:cs typeface="Times New Roman" panose="02020603050405020304" pitchFamily="18" charset="0"/>
              </a:rPr>
              <a:t>قارن بين توصيل المقاومات على التوالي وعلى التوازي من حيث المقاومة المكافئة، وشدة التيار وفرق الجهد. 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ries circuit | Wchaverri&amp;#39;s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22" y="1369756"/>
            <a:ext cx="232399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rt Circuits: How Parallel Circuits Work ( Real World ) | Geometry |  CK-12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56" y="3976829"/>
            <a:ext cx="2106928" cy="22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5301684" y="2177670"/>
            <a:ext cx="4677661" cy="1295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تكون المقاومة المكافئة للمقاومات الموصولة على التوالي أكبر من أكبر مقاومة، أما عند توصيلها على التوازي فتكون المقاومة المكافئة أصغر من أصغر مقاومة.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5301684" y="3594524"/>
            <a:ext cx="4677661" cy="12952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تكون شدة التيار المار في المصابيح عند وصلها على التوالي اقل من شدة التيار المار عند ربطها على التوازي وذلك لان المقاومة المكافئة أكبر عند وصلها على التوالي.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5301684" y="5011378"/>
            <a:ext cx="4677661" cy="6796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altLang="en-US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يختلف فرق الجهد عند وصل المقاومات على التوالي، ويكون متساوي عند ربطها على التوازي.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6140" y="2215749"/>
            <a:ext cx="7861603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ماذا تتوقع أن يحدث عند تشغيل عدة أجهزة كهربائية وبشكل متزامن من مصدر واحد </a:t>
            </a:r>
          </a:p>
        </p:txBody>
      </p:sp>
      <p:pic>
        <p:nvPicPr>
          <p:cNvPr id="10" name="Picture 9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524000" y="1832691"/>
            <a:ext cx="1774596" cy="177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03" y="2973426"/>
            <a:ext cx="3107684" cy="1505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03" y="4478892"/>
            <a:ext cx="3107684" cy="2075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50" y="2973426"/>
            <a:ext cx="2681553" cy="35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7541125" y="809128"/>
            <a:ext cx="4170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المقاومة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464" y="2219274"/>
            <a:ext cx="9017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S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هي أحدى عناصر الدارات الكهربائية المهمة التي تستخدم لضبط شدة التيار الكهربائي المار في الدارة وفرق الجهد، حيث يتم تركيب مقاومات بقيم مناسبة لتحمل قيمة الجهد والتيار الكهربائي.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807464" y="3096686"/>
            <a:ext cx="9017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S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تحتوي الأجهزة الكهربائية على أنواع مختلفة من المقاومات وبذلك </a:t>
            </a:r>
            <a:r>
              <a:rPr lang="ar-SA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تُعتبر </a:t>
            </a:r>
            <a:r>
              <a:rPr lang="ar-S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الأجهزة الكهربائية في الدارة على أنها مقاومات.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97" y="3974098"/>
            <a:ext cx="3703320" cy="2468880"/>
          </a:xfrm>
          <a:prstGeom prst="rect">
            <a:avLst/>
          </a:prstGeom>
        </p:spPr>
      </p:pic>
      <p:pic>
        <p:nvPicPr>
          <p:cNvPr id="2050" name="Picture 2" descr="What is a Resistor? | Biggan Jo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95" y="3974098"/>
            <a:ext cx="2967402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3"/>
          <p:cNvSpPr txBox="1">
            <a:spLocks/>
          </p:cNvSpPr>
          <p:nvPr/>
        </p:nvSpPr>
        <p:spPr>
          <a:xfrm>
            <a:off x="5621724" y="906091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2908" y="1971996"/>
            <a:ext cx="7527619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ما الطريقة المستخدمة لتوصيل الأجهزة الكهربائية المختلفة في المنازل</a:t>
            </a:r>
          </a:p>
        </p:txBody>
      </p:sp>
      <p:pic>
        <p:nvPicPr>
          <p:cNvPr id="10" name="Picture 9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874742" y="1342605"/>
            <a:ext cx="1774596" cy="1774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61" y="3343162"/>
            <a:ext cx="4873056" cy="2436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69" y="3343162"/>
            <a:ext cx="3654792" cy="24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4397731" y="1522497"/>
            <a:ext cx="169548" cy="1610365"/>
            <a:chOff x="1796191" y="1535017"/>
            <a:chExt cx="169548" cy="1610365"/>
          </a:xfrm>
        </p:grpSpPr>
        <p:grpSp>
          <p:nvGrpSpPr>
            <p:cNvPr id="159" name="Group 158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80965" y="3060608"/>
            <a:ext cx="2587832" cy="169548"/>
            <a:chOff x="1880965" y="3060608"/>
            <a:chExt cx="2587832" cy="169548"/>
          </a:xfrm>
        </p:grpSpPr>
        <p:grpSp>
          <p:nvGrpSpPr>
            <p:cNvPr id="105" name="Group 104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3496797" y="3142918"/>
              <a:ext cx="972000" cy="3"/>
              <a:chOff x="3325836" y="5662346"/>
              <a:chExt cx="2589860" cy="3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3"/>
          <p:cNvSpPr txBox="1">
            <a:spLocks/>
          </p:cNvSpPr>
          <p:nvPr/>
        </p:nvSpPr>
        <p:spPr>
          <a:xfrm>
            <a:off x="5302810" y="626885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26573" y="1072913"/>
            <a:ext cx="2541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المقاومات على التوالي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880965" y="1289432"/>
            <a:ext cx="2587346" cy="468000"/>
            <a:chOff x="3326164" y="1767772"/>
            <a:chExt cx="2587346" cy="468000"/>
          </a:xfrm>
        </p:grpSpPr>
        <p:grpSp>
          <p:nvGrpSpPr>
            <p:cNvPr id="68" name="Group 67"/>
            <p:cNvGrpSpPr/>
            <p:nvPr/>
          </p:nvGrpSpPr>
          <p:grpSpPr>
            <a:xfrm>
              <a:off x="3326164" y="1767772"/>
              <a:ext cx="1257668" cy="468000"/>
              <a:chOff x="3722164" y="2492896"/>
              <a:chExt cx="1257668" cy="46800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3722164" y="2725961"/>
                <a:ext cx="1257668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4655840" y="1875772"/>
              <a:ext cx="1257670" cy="252000"/>
              <a:chOff x="5159896" y="2618896"/>
              <a:chExt cx="1257670" cy="25200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5159896" y="2743961"/>
                <a:ext cx="1257670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6" name="Straight Arrow Connector 115"/>
          <p:cNvCxnSpPr/>
          <p:nvPr/>
        </p:nvCxnSpPr>
        <p:spPr>
          <a:xfrm flipH="1">
            <a:off x="2291560" y="1522497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914596" y="2119090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aa-ET" sz="2200" b="1" baseline="-25000" dirty="0" smtClean="0">
                <a:solidFill>
                  <a:srgbClr val="002060"/>
                </a:solidFill>
              </a:rPr>
              <a:t>1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105384" y="3172586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2118797" y="3155618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>
            <a:off x="4222661" y="2850076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889226" y="2628630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2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018722" y="2050053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3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6191" y="1535017"/>
            <a:ext cx="169548" cy="1610365"/>
            <a:chOff x="1796191" y="1535017"/>
            <a:chExt cx="169548" cy="1610365"/>
          </a:xfrm>
        </p:grpSpPr>
        <p:grpSp>
          <p:nvGrpSpPr>
            <p:cNvPr id="131" name="Group 130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/>
          <p:cNvSpPr/>
          <p:nvPr/>
        </p:nvSpPr>
        <p:spPr>
          <a:xfrm>
            <a:off x="2320831" y="1196104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055300" y="2773794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35570" y="1688203"/>
            <a:ext cx="46906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يسري التيار في اتجاه واحد،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269731" y="2680077"/>
            <a:ext cx="52565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تكون شدة التيار متساوية عبر جميع المقاومات،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731665" y="2184140"/>
            <a:ext cx="47946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تنتقل جميع الشحنات في مقاومات الدارة،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914596" y="3736643"/>
            <a:ext cx="8611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يكون فرق الجهد الكلي من البطارية مساويًا لمجموع فروق الجهد على طرفيّ المقاومات.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8791575" y="3213731"/>
            <a:ext cx="1810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التيار الكلي =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26573" y="3213731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</a:t>
            </a:r>
            <a:r>
              <a:rPr lang="aa-ET" sz="22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7438501" y="3213731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</a:t>
            </a:r>
            <a:r>
              <a:rPr lang="aa-ET" sz="22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6726707" y="3213731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</a:t>
            </a:r>
            <a:r>
              <a:rPr lang="aa-ET" sz="22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8105253" y="3213731"/>
            <a:ext cx="35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7404420" y="3213731"/>
            <a:ext cx="35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705519" y="3213731"/>
            <a:ext cx="35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029424" y="3213731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8281243" y="4325413"/>
            <a:ext cx="2378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فرق الجهد الكلي =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7631273" y="4296838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جـ</a:t>
            </a:r>
            <a:r>
              <a:rPr lang="aa-ET" sz="22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 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943201" y="4296838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جـ </a:t>
            </a:r>
            <a:r>
              <a:rPr lang="aa-ET" sz="22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231407" y="4296838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جـ </a:t>
            </a:r>
            <a:r>
              <a:rPr lang="aa-ET" sz="2200" b="1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609953" y="4296838"/>
            <a:ext cx="35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+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861495" y="4296838"/>
            <a:ext cx="35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+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162594" y="4296838"/>
            <a:ext cx="35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=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534124" y="4296838"/>
            <a:ext cx="709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جـ</a:t>
            </a:r>
            <a:endParaRPr lang="en-US" sz="2200" b="1" baseline="-25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2" grpId="0"/>
      <p:bldP spid="121" grpId="0"/>
      <p:bldP spid="124" grpId="0"/>
      <p:bldP spid="128" grpId="0"/>
      <p:bldP spid="129" grpId="0"/>
      <p:bldP spid="172" grpId="0"/>
      <p:bldP spid="173" grpId="0"/>
      <p:bldP spid="176" grpId="0"/>
      <p:bldP spid="177" grpId="0"/>
      <p:bldP spid="178" grpId="0"/>
      <p:bldP spid="179" grpId="0"/>
      <p:bldP spid="180" grpId="0"/>
      <p:bldP spid="181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4397731" y="1351047"/>
            <a:ext cx="169548" cy="1610365"/>
            <a:chOff x="1796191" y="1535017"/>
            <a:chExt cx="169548" cy="1610365"/>
          </a:xfrm>
        </p:grpSpPr>
        <p:grpSp>
          <p:nvGrpSpPr>
            <p:cNvPr id="159" name="Group 158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Straight Connector 159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80965" y="2889158"/>
            <a:ext cx="2587832" cy="169548"/>
            <a:chOff x="1880965" y="3060608"/>
            <a:chExt cx="2587832" cy="169548"/>
          </a:xfrm>
        </p:grpSpPr>
        <p:grpSp>
          <p:nvGrpSpPr>
            <p:cNvPr id="105" name="Group 104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3496797" y="3142918"/>
              <a:ext cx="972000" cy="3"/>
              <a:chOff x="3325836" y="5662346"/>
              <a:chExt cx="2589860" cy="3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26573" y="1072913"/>
            <a:ext cx="2541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المقاومات على التوالي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888152" y="1141895"/>
            <a:ext cx="2587346" cy="468000"/>
            <a:chOff x="3326164" y="1767772"/>
            <a:chExt cx="2587346" cy="468000"/>
          </a:xfrm>
        </p:grpSpPr>
        <p:grpSp>
          <p:nvGrpSpPr>
            <p:cNvPr id="68" name="Group 67"/>
            <p:cNvGrpSpPr/>
            <p:nvPr/>
          </p:nvGrpSpPr>
          <p:grpSpPr>
            <a:xfrm>
              <a:off x="3326164" y="1767772"/>
              <a:ext cx="1257668" cy="468000"/>
              <a:chOff x="3722164" y="2492896"/>
              <a:chExt cx="1257668" cy="46800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3722164" y="2725961"/>
                <a:ext cx="1257668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4655840" y="1875772"/>
              <a:ext cx="1257670" cy="252000"/>
              <a:chOff x="5159896" y="2618896"/>
              <a:chExt cx="1257670" cy="252000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V="1">
                <a:off x="5159896" y="2743961"/>
                <a:ext cx="1257670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6" name="Straight Arrow Connector 115"/>
          <p:cNvCxnSpPr/>
          <p:nvPr/>
        </p:nvCxnSpPr>
        <p:spPr>
          <a:xfrm flipH="1">
            <a:off x="2291560" y="1351047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914596" y="1947640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aa-ET" sz="2200" b="1" baseline="-25000" dirty="0" smtClean="0">
                <a:solidFill>
                  <a:srgbClr val="002060"/>
                </a:solidFill>
              </a:rPr>
              <a:t>1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105384" y="3001136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2118797" y="2984168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>
            <a:off x="4222661" y="2678626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889226" y="2457180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2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018722" y="1878603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3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6191" y="1363567"/>
            <a:ext cx="169548" cy="1610365"/>
            <a:chOff x="1796191" y="1535017"/>
            <a:chExt cx="169548" cy="1610365"/>
          </a:xfrm>
        </p:grpSpPr>
        <p:grpSp>
          <p:nvGrpSpPr>
            <p:cNvPr id="131" name="Group 130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Rectangle 171"/>
          <p:cNvSpPr/>
          <p:nvPr/>
        </p:nvSpPr>
        <p:spPr>
          <a:xfrm>
            <a:off x="2320831" y="1024654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055300" y="2602344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06664" y="1732196"/>
            <a:ext cx="2743877" cy="459462"/>
            <a:chOff x="7706664" y="1732196"/>
            <a:chExt cx="2743877" cy="459462"/>
          </a:xfrm>
        </p:grpSpPr>
        <p:sp>
          <p:nvSpPr>
            <p:cNvPr id="88" name="Rectangle 87"/>
            <p:cNvSpPr/>
            <p:nvPr/>
          </p:nvSpPr>
          <p:spPr>
            <a:xfrm>
              <a:off x="9756501" y="1760771"/>
              <a:ext cx="6940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=</a:t>
              </a:r>
              <a:endParaRPr lang="en-US" sz="2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106530" y="1732196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1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418458" y="1732196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2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706664" y="1732196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3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085210" y="1732196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336752" y="1732196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5487612" y="1724874"/>
            <a:ext cx="174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</a:t>
            </a:r>
            <a:r>
              <a:rPr lang="aa-E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م × 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Flowchart: Alternate Process 100"/>
          <p:cNvSpPr/>
          <p:nvPr/>
        </p:nvSpPr>
        <p:spPr>
          <a:xfrm>
            <a:off x="5487613" y="1743708"/>
            <a:ext cx="1741974" cy="520124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00384" y="2300482"/>
            <a:ext cx="3058202" cy="430887"/>
            <a:chOff x="7400384" y="2300482"/>
            <a:chExt cx="3058202" cy="430887"/>
          </a:xfrm>
        </p:grpSpPr>
        <p:sp>
          <p:nvSpPr>
            <p:cNvPr id="103" name="Rectangle 102"/>
            <p:cNvSpPr/>
            <p:nvPr/>
          </p:nvSpPr>
          <p:spPr>
            <a:xfrm>
              <a:off x="9764546" y="2300482"/>
              <a:ext cx="6940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=</a:t>
              </a:r>
              <a:endParaRPr lang="en-US" sz="2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114575" y="230048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1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207428" y="230048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2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400384" y="230048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3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874180" y="2300482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030472" y="2300482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48376" y="2811617"/>
            <a:ext cx="2829602" cy="459462"/>
            <a:chOff x="7648376" y="2811617"/>
            <a:chExt cx="2829602" cy="459462"/>
          </a:xfrm>
        </p:grpSpPr>
        <p:sp>
          <p:nvSpPr>
            <p:cNvPr id="112" name="Rectangle 111"/>
            <p:cNvSpPr/>
            <p:nvPr/>
          </p:nvSpPr>
          <p:spPr>
            <a:xfrm>
              <a:off x="9783938" y="2840192"/>
              <a:ext cx="69404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=</a:t>
              </a:r>
              <a:endParaRPr lang="en-US" sz="2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912629" y="2811617"/>
              <a:ext cx="93073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en-US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)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1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8445576" y="2811617"/>
              <a:ext cx="5125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2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648376" y="2811617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en-US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(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3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824727" y="2811617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224324" y="2811617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878451" y="3836643"/>
            <a:ext cx="2587346" cy="468000"/>
            <a:chOff x="3326164" y="1767772"/>
            <a:chExt cx="2587346" cy="468000"/>
          </a:xfrm>
        </p:grpSpPr>
        <p:grpSp>
          <p:nvGrpSpPr>
            <p:cNvPr id="122" name="Group 121"/>
            <p:cNvGrpSpPr/>
            <p:nvPr/>
          </p:nvGrpSpPr>
          <p:grpSpPr>
            <a:xfrm>
              <a:off x="3326164" y="1767772"/>
              <a:ext cx="1257668" cy="468000"/>
              <a:chOff x="3722164" y="2492896"/>
              <a:chExt cx="1257668" cy="468000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3722164" y="2725961"/>
                <a:ext cx="1257668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4655840" y="1875772"/>
              <a:ext cx="1257670" cy="252000"/>
              <a:chOff x="5159896" y="2618896"/>
              <a:chExt cx="1257670" cy="252000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5159896" y="2743961"/>
                <a:ext cx="1257670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2" name="Straight Connector 181"/>
          <p:cNvCxnSpPr/>
          <p:nvPr/>
        </p:nvCxnSpPr>
        <p:spPr>
          <a:xfrm flipH="1" flipV="1">
            <a:off x="4465797" y="4069708"/>
            <a:ext cx="1217" cy="162324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2289046" y="4069708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V="1">
            <a:off x="1878451" y="4069709"/>
            <a:ext cx="0" cy="1635656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2830488" y="5166973"/>
            <a:ext cx="65198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C00000"/>
                </a:solidFill>
              </a:rPr>
              <a:t>م </a:t>
            </a:r>
            <a:r>
              <a:rPr lang="aa-ET" sz="2200" b="1" baseline="-25000" dirty="0" smtClean="0">
                <a:solidFill>
                  <a:srgbClr val="C00000"/>
                </a:solidFill>
              </a:rPr>
              <a:t>مكافئة</a:t>
            </a:r>
            <a:endParaRPr lang="en-US" sz="2200" b="1" baseline="-25000" dirty="0">
              <a:solidFill>
                <a:srgbClr val="C00000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1881548" y="5610430"/>
            <a:ext cx="2587832" cy="169548"/>
            <a:chOff x="1880965" y="3060608"/>
            <a:chExt cx="2587832" cy="169548"/>
          </a:xfrm>
        </p:grpSpPr>
        <p:grpSp>
          <p:nvGrpSpPr>
            <p:cNvPr id="209" name="Group 208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3496797" y="3142918"/>
              <a:ext cx="972000" cy="3"/>
              <a:chOff x="3325836" y="5662346"/>
              <a:chExt cx="2589860" cy="3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6" name="Rectangle 225"/>
          <p:cNvSpPr/>
          <p:nvPr/>
        </p:nvSpPr>
        <p:spPr>
          <a:xfrm>
            <a:off x="2343815" y="4069708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45762" y="3460705"/>
            <a:ext cx="3312222" cy="430887"/>
            <a:chOff x="7438826" y="3452077"/>
            <a:chExt cx="3312222" cy="430887"/>
          </a:xfrm>
        </p:grpSpPr>
        <p:sp>
          <p:nvSpPr>
            <p:cNvPr id="229" name="Rectangle 228"/>
            <p:cNvSpPr/>
            <p:nvPr/>
          </p:nvSpPr>
          <p:spPr>
            <a:xfrm>
              <a:off x="9217523" y="3452077"/>
              <a:ext cx="15335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 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مكافئة 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8703079" y="3452077"/>
              <a:ext cx="93073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en-US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)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1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8236026" y="3452077"/>
              <a:ext cx="51259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2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438826" y="3452077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م</a:t>
              </a:r>
              <a:r>
                <a:rPr lang="en-US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(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3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8615177" y="3452077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8014774" y="3452077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9539524" y="3452077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=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68152" y="4315129"/>
            <a:ext cx="3387944" cy="555246"/>
            <a:chOff x="6200775" y="4332754"/>
            <a:chExt cx="3387944" cy="555246"/>
          </a:xfrm>
        </p:grpSpPr>
        <p:sp>
          <p:nvSpPr>
            <p:cNvPr id="238" name="Rectangle 237"/>
            <p:cNvSpPr/>
            <p:nvPr/>
          </p:nvSpPr>
          <p:spPr>
            <a:xfrm>
              <a:off x="7766902" y="4348767"/>
              <a:ext cx="18218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 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مكافئة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م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Flowchart: Alternate Process 238"/>
            <p:cNvSpPr/>
            <p:nvPr/>
          </p:nvSpPr>
          <p:spPr>
            <a:xfrm>
              <a:off x="6200775" y="4332754"/>
              <a:ext cx="3387944" cy="555246"/>
            </a:xfrm>
            <a:prstGeom prst="flowChartAlternate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589414" y="4348767"/>
              <a:ext cx="3546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815513" y="4348767"/>
              <a:ext cx="3546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157072" y="4348767"/>
              <a:ext cx="4597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378828" y="4348767"/>
              <a:ext cx="4597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8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 animBg="1"/>
      <p:bldP spid="206" grpId="0"/>
      <p:bldP spid="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26573" y="1072913"/>
            <a:ext cx="2541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المقاومات على التوالي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50805" y="1865285"/>
            <a:ext cx="166199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a-ET" sz="2200" b="1" spc="50" dirty="0" smtClean="0">
                <a:ln w="11430"/>
                <a:solidFill>
                  <a:srgbClr val="C00000"/>
                </a:solidFill>
              </a:rPr>
              <a:t>مثال 1</a:t>
            </a:r>
            <a:endParaRPr lang="en-US" sz="2200" b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48" name="Picture 47" descr="question-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9969" y="1968506"/>
            <a:ext cx="856061" cy="856061"/>
          </a:xfrm>
          <a:prstGeom prst="rect">
            <a:avLst/>
          </a:prstGeom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853676" y="2289984"/>
            <a:ext cx="7187959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Low" rtl="1"/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وصلت ثلاث مقاومات على التوالي كما في الشكل</a:t>
            </a:r>
            <a:r>
              <a:rPr lang="en-US" altLang="en-US" sz="20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aa-ET" altLang="en-US" sz="2000" b="1" dirty="0" smtClean="0">
                <a:latin typeface="+mj-lt"/>
                <a:cs typeface="Times New Roman" panose="02020603050405020304" pitchFamily="18" charset="0"/>
              </a:rPr>
              <a:t>المجاور، جد قيمة المقاومة المكافئة.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39226" y="3054895"/>
            <a:ext cx="2771088" cy="1940724"/>
            <a:chOff x="1439226" y="3054895"/>
            <a:chExt cx="2771088" cy="1940724"/>
          </a:xfrm>
        </p:grpSpPr>
        <p:grpSp>
          <p:nvGrpSpPr>
            <p:cNvPr id="72" name="Group 71"/>
            <p:cNvGrpSpPr/>
            <p:nvPr/>
          </p:nvGrpSpPr>
          <p:grpSpPr>
            <a:xfrm>
              <a:off x="4040766" y="3287960"/>
              <a:ext cx="169548" cy="1610365"/>
              <a:chOff x="1796191" y="1535017"/>
              <a:chExt cx="169548" cy="1610365"/>
            </a:xfrm>
          </p:grpSpPr>
          <p:grpSp>
            <p:nvGrpSpPr>
              <p:cNvPr id="73" name="Group 72"/>
              <p:cNvGrpSpPr/>
              <p:nvPr/>
            </p:nvGrpSpPr>
            <p:grpSpPr>
              <a:xfrm rot="16200000">
                <a:off x="1488852" y="2268947"/>
                <a:ext cx="784226" cy="169548"/>
                <a:chOff x="0" y="0"/>
                <a:chExt cx="784226" cy="169548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1877392" y="1535017"/>
                <a:ext cx="1217" cy="432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1870510" y="2749382"/>
                <a:ext cx="1217" cy="396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1524000" y="4826071"/>
              <a:ext cx="2587832" cy="169548"/>
              <a:chOff x="1880965" y="3060608"/>
              <a:chExt cx="2587832" cy="169548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880965" y="3151803"/>
                <a:ext cx="828000" cy="3"/>
                <a:chOff x="3325836" y="5662346"/>
                <a:chExt cx="2589860" cy="3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3325836" y="5662346"/>
                  <a:ext cx="2589860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76906" y="5662349"/>
                  <a:ext cx="1200578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3496797" y="3142918"/>
                <a:ext cx="972000" cy="3"/>
                <a:chOff x="3325836" y="5662346"/>
                <a:chExt cx="2589860" cy="3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3325836" y="5662346"/>
                  <a:ext cx="2589860" cy="1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76906" y="5662349"/>
                  <a:ext cx="1200578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" name="Group 103"/>
            <p:cNvGrpSpPr/>
            <p:nvPr/>
          </p:nvGrpSpPr>
          <p:grpSpPr>
            <a:xfrm>
              <a:off x="1524000" y="3054895"/>
              <a:ext cx="2587346" cy="468000"/>
              <a:chOff x="3326164" y="1767772"/>
              <a:chExt cx="2587346" cy="46800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3326164" y="1767772"/>
                <a:ext cx="1257668" cy="468000"/>
                <a:chOff x="3722164" y="2492896"/>
                <a:chExt cx="1257668" cy="468000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3722164" y="2725961"/>
                  <a:ext cx="1257668" cy="93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4745832" y="2726896"/>
                  <a:ext cx="468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4655840" y="1875772"/>
                <a:ext cx="1257670" cy="252000"/>
                <a:chOff x="5159896" y="2618896"/>
                <a:chExt cx="1257670" cy="2520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5159896" y="2743961"/>
                  <a:ext cx="1257670" cy="93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5033896" y="2744896"/>
                  <a:ext cx="252000" cy="0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8" name="Group 117"/>
            <p:cNvGrpSpPr/>
            <p:nvPr/>
          </p:nvGrpSpPr>
          <p:grpSpPr>
            <a:xfrm>
              <a:off x="1439226" y="3300480"/>
              <a:ext cx="169548" cy="1610365"/>
              <a:chOff x="1796191" y="1535017"/>
              <a:chExt cx="169548" cy="1610365"/>
            </a:xfrm>
          </p:grpSpPr>
          <p:grpSp>
            <p:nvGrpSpPr>
              <p:cNvPr id="119" name="Group 118"/>
              <p:cNvGrpSpPr/>
              <p:nvPr/>
            </p:nvGrpSpPr>
            <p:grpSpPr>
              <a:xfrm rot="16200000">
                <a:off x="1488852" y="2268947"/>
                <a:ext cx="784226" cy="169548"/>
                <a:chOff x="0" y="0"/>
                <a:chExt cx="784226" cy="169548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0" name="Straight Connector 119"/>
              <p:cNvCxnSpPr/>
              <p:nvPr/>
            </p:nvCxnSpPr>
            <p:spPr>
              <a:xfrm flipH="1" flipV="1">
                <a:off x="1877392" y="1535017"/>
                <a:ext cx="1217" cy="432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1870510" y="2749382"/>
                <a:ext cx="1217" cy="39600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520427" y="3962013"/>
              <a:ext cx="687336" cy="340194"/>
              <a:chOff x="5130704" y="4619204"/>
              <a:chExt cx="687336" cy="340194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5540384" y="4619204"/>
                <a:ext cx="27765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200" dirty="0" smtClean="0"/>
                  <a:t> 2</a:t>
                </a:r>
                <a:endParaRPr lang="en-US" sz="22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130704" y="4620844"/>
                <a:ext cx="57693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200" dirty="0" smtClean="0">
                    <a:latin typeface="Calibri" panose="020F0502020204030204" pitchFamily="34" charset="0"/>
                  </a:rPr>
                  <a:t>أوم</a:t>
                </a:r>
                <a:endParaRPr lang="en-US" sz="2200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396001" y="4460814"/>
              <a:ext cx="687336" cy="340194"/>
              <a:chOff x="5130704" y="4619204"/>
              <a:chExt cx="687336" cy="340194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5540384" y="4619204"/>
                <a:ext cx="27765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200" dirty="0" smtClean="0"/>
                  <a:t> 4</a:t>
                </a:r>
                <a:endParaRPr lang="en-US" sz="2200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130704" y="4620844"/>
                <a:ext cx="57693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200" dirty="0" smtClean="0">
                    <a:latin typeface="Calibri" panose="020F0502020204030204" pitchFamily="34" charset="0"/>
                  </a:rPr>
                  <a:t>أوم</a:t>
                </a:r>
                <a:endParaRPr lang="en-US" sz="2200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303342" y="3921146"/>
              <a:ext cx="687336" cy="340194"/>
              <a:chOff x="5130704" y="4619204"/>
              <a:chExt cx="687336" cy="340194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5540384" y="4619204"/>
                <a:ext cx="277656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200" dirty="0" smtClean="0"/>
                  <a:t> 6</a:t>
                </a:r>
                <a:endParaRPr lang="en-US" sz="2200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130704" y="4620844"/>
                <a:ext cx="576930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aa-ET" sz="2200" dirty="0" smtClean="0">
                    <a:latin typeface="Calibri" panose="020F0502020204030204" pitchFamily="34" charset="0"/>
                  </a:rPr>
                  <a:t>أوم</a:t>
                </a:r>
                <a:endParaRPr lang="en-US" sz="2200" dirty="0"/>
              </a:p>
            </p:txBody>
          </p:sp>
        </p:grpSp>
      </p:grp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8710441" y="2785930"/>
            <a:ext cx="1373689" cy="371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kumimoji="0" lang="aa-ET" alt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على التوالي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590313" y="3608070"/>
            <a:ext cx="3209890" cy="523220"/>
            <a:chOff x="6378828" y="4348767"/>
            <a:chExt cx="3209890" cy="523220"/>
          </a:xfrm>
        </p:grpSpPr>
        <p:sp>
          <p:nvSpPr>
            <p:cNvPr id="144" name="Rectangle 143"/>
            <p:cNvSpPr/>
            <p:nvPr/>
          </p:nvSpPr>
          <p:spPr>
            <a:xfrm>
              <a:off x="7766902" y="4348767"/>
              <a:ext cx="18218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 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مكافئة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م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89414" y="4348767"/>
              <a:ext cx="3546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15513" y="4348767"/>
              <a:ext cx="3546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157072" y="4348767"/>
              <a:ext cx="4597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378828" y="4348767"/>
              <a:ext cx="4597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</a:t>
              </a:r>
              <a:r>
                <a:rPr lang="aa-ET" sz="28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ar-SA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590313" y="4316850"/>
            <a:ext cx="3422484" cy="492443"/>
            <a:chOff x="6378828" y="4348767"/>
            <a:chExt cx="3422484" cy="492443"/>
          </a:xfrm>
        </p:grpSpPr>
        <p:sp>
          <p:nvSpPr>
            <p:cNvPr id="151" name="Rectangle 150"/>
            <p:cNvSpPr/>
            <p:nvPr/>
          </p:nvSpPr>
          <p:spPr>
            <a:xfrm>
              <a:off x="7979496" y="4348767"/>
              <a:ext cx="18218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en-US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a-ET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ar-SA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589414" y="4348767"/>
              <a:ext cx="3546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815513" y="4348767"/>
              <a:ext cx="35469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157072" y="4348767"/>
              <a:ext cx="45976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378828" y="4348767"/>
              <a:ext cx="45976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464678" y="4971568"/>
            <a:ext cx="2367144" cy="492443"/>
            <a:chOff x="7434168" y="4348767"/>
            <a:chExt cx="2367144" cy="492443"/>
          </a:xfrm>
        </p:grpSpPr>
        <p:sp>
          <p:nvSpPr>
            <p:cNvPr id="157" name="Rectangle 156"/>
            <p:cNvSpPr/>
            <p:nvPr/>
          </p:nvSpPr>
          <p:spPr>
            <a:xfrm>
              <a:off x="7979496" y="4348767"/>
              <a:ext cx="18218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en-US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SA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 </a:t>
              </a:r>
              <a:r>
                <a:rPr lang="aa-ET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ar-SA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434168" y="4348767"/>
              <a:ext cx="70044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أوم</a:t>
              </a:r>
              <a:endPara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3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/>
          <p:cNvGrpSpPr/>
          <p:nvPr/>
        </p:nvGrpSpPr>
        <p:grpSpPr>
          <a:xfrm>
            <a:off x="1811402" y="4064697"/>
            <a:ext cx="2191831" cy="169548"/>
            <a:chOff x="1880965" y="3060608"/>
            <a:chExt cx="2191831" cy="169548"/>
          </a:xfrm>
        </p:grpSpPr>
        <p:grpSp>
          <p:nvGrpSpPr>
            <p:cNvPr id="175" name="Group 174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Connector 176"/>
            <p:cNvCxnSpPr/>
            <p:nvPr/>
          </p:nvCxnSpPr>
          <p:spPr>
            <a:xfrm flipV="1">
              <a:off x="3496796" y="3142918"/>
              <a:ext cx="576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1817349" y="3329432"/>
            <a:ext cx="2191831" cy="169548"/>
            <a:chOff x="1880965" y="3060608"/>
            <a:chExt cx="2191831" cy="169548"/>
          </a:xfrm>
        </p:grpSpPr>
        <p:grpSp>
          <p:nvGrpSpPr>
            <p:cNvPr id="159" name="Group 158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flipV="1">
              <a:off x="3496796" y="3142918"/>
              <a:ext cx="576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1820928" y="2586397"/>
            <a:ext cx="2191831" cy="169548"/>
            <a:chOff x="1880965" y="3060608"/>
            <a:chExt cx="2191831" cy="169548"/>
          </a:xfrm>
        </p:grpSpPr>
        <p:grpSp>
          <p:nvGrpSpPr>
            <p:cNvPr id="141" name="Group 140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flipV="1">
              <a:off x="3496796" y="3142918"/>
              <a:ext cx="576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26573" y="1072913"/>
            <a:ext cx="2541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المقاومات على التوازي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801878" y="1684224"/>
            <a:ext cx="2224732" cy="468000"/>
            <a:chOff x="3439107" y="1767772"/>
            <a:chExt cx="2224732" cy="468000"/>
          </a:xfrm>
        </p:grpSpPr>
        <p:grpSp>
          <p:nvGrpSpPr>
            <p:cNvPr id="76" name="Group 75"/>
            <p:cNvGrpSpPr/>
            <p:nvPr/>
          </p:nvGrpSpPr>
          <p:grpSpPr>
            <a:xfrm>
              <a:off x="3439107" y="1767772"/>
              <a:ext cx="1149614" cy="468000"/>
              <a:chOff x="3835107" y="2492896"/>
              <a:chExt cx="1149614" cy="46800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3835107" y="2723889"/>
                <a:ext cx="1149614" cy="3007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655839" y="1875772"/>
              <a:ext cx="1008000" cy="252000"/>
              <a:chOff x="5159895" y="2618896"/>
              <a:chExt cx="1008000" cy="2520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5159895" y="2744896"/>
                <a:ext cx="1008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2" name="Straight Connector 81"/>
          <p:cNvCxnSpPr/>
          <p:nvPr/>
        </p:nvCxnSpPr>
        <p:spPr>
          <a:xfrm flipH="1" flipV="1">
            <a:off x="4017704" y="1914433"/>
            <a:ext cx="1216" cy="2232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2197118" y="1915217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801878" y="1920296"/>
            <a:ext cx="0" cy="2232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040020" y="2677302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2026850" y="3414206"/>
            <a:ext cx="490035" cy="115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2026370" y="4149883"/>
            <a:ext cx="490035" cy="115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4169331" y="1767503"/>
            <a:ext cx="62906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يكون فرق الجهد بين طرفيّ كل مقاومة مساويًا لفرق جهد البطارية،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660356" y="3007767"/>
            <a:ext cx="5839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a-ET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تكون شدة التيار الكلي من البطارية مساويةً لمجموع شدة التيارات عبر المقاومات.</a:t>
            </a:r>
            <a:endParaRPr lang="en-US" sz="2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22031" y="2442212"/>
            <a:ext cx="5347088" cy="430887"/>
            <a:chOff x="5122031" y="2442212"/>
            <a:chExt cx="5347088" cy="430887"/>
          </a:xfrm>
        </p:grpSpPr>
        <p:grpSp>
          <p:nvGrpSpPr>
            <p:cNvPr id="2" name="Group 1"/>
            <p:cNvGrpSpPr/>
            <p:nvPr/>
          </p:nvGrpSpPr>
          <p:grpSpPr>
            <a:xfrm>
              <a:off x="6007216" y="2442212"/>
              <a:ext cx="4461903" cy="430887"/>
              <a:chOff x="6064366" y="2442212"/>
              <a:chExt cx="4461903" cy="430887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8345044" y="2442212"/>
                <a:ext cx="21812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فرق الجهد الكلي =</a:t>
                </a:r>
                <a:endParaRPr lang="en-US" sz="2200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652593" y="2442212"/>
                <a:ext cx="709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جـ</a:t>
                </a:r>
                <a:r>
                  <a:rPr lang="aa-ET" sz="2200" b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 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906206" y="2442212"/>
                <a:ext cx="709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جـ </a:t>
                </a:r>
                <a:r>
                  <a:rPr lang="aa-ET" sz="2200" b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2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78602" y="2442212"/>
                <a:ext cx="3546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=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064366" y="2442212"/>
                <a:ext cx="709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جـ </a:t>
                </a:r>
                <a:r>
                  <a:rPr lang="aa-ET" sz="2200" b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3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6736762" y="2442212"/>
                <a:ext cx="3546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=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07" name="Rectangle 206"/>
            <p:cNvSpPr/>
            <p:nvPr/>
          </p:nvSpPr>
          <p:spPr>
            <a:xfrm>
              <a:off x="5122031" y="2442212"/>
              <a:ext cx="6761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5794427" y="2442212"/>
              <a:ext cx="3380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=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122031" y="3891401"/>
            <a:ext cx="5378294" cy="451362"/>
            <a:chOff x="5122031" y="2421737"/>
            <a:chExt cx="5378294" cy="451362"/>
          </a:xfrm>
        </p:grpSpPr>
        <p:grpSp>
          <p:nvGrpSpPr>
            <p:cNvPr id="210" name="Group 209"/>
            <p:cNvGrpSpPr/>
            <p:nvPr/>
          </p:nvGrpSpPr>
          <p:grpSpPr>
            <a:xfrm>
              <a:off x="6007216" y="2421737"/>
              <a:ext cx="4493109" cy="451362"/>
              <a:chOff x="6064366" y="2421737"/>
              <a:chExt cx="4493109" cy="451362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8376250" y="2421737"/>
                <a:ext cx="21812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شدة التيار الكلي =</a:t>
                </a:r>
                <a:endParaRPr lang="en-US" sz="2200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652593" y="2442212"/>
                <a:ext cx="709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ت</a:t>
                </a:r>
                <a:r>
                  <a:rPr lang="aa-ET" sz="2200" b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 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6906206" y="2442212"/>
                <a:ext cx="709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ت </a:t>
                </a:r>
                <a:r>
                  <a:rPr lang="aa-ET" sz="2200" b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2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578602" y="2442212"/>
                <a:ext cx="3546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+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6064366" y="2442212"/>
                <a:ext cx="70939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ت </a:t>
                </a:r>
                <a:r>
                  <a:rPr lang="aa-ET" sz="2200" b="1" baseline="-25000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3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6736762" y="2442212"/>
                <a:ext cx="35469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+</a:t>
                </a:r>
                <a:endParaRPr lang="en-US" sz="2200" b="1" baseline="-25000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1" name="Rectangle 210"/>
            <p:cNvSpPr/>
            <p:nvPr/>
          </p:nvSpPr>
          <p:spPr>
            <a:xfrm>
              <a:off x="5122031" y="2442212"/>
              <a:ext cx="6761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794427" y="2442212"/>
              <a:ext cx="3380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=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2798415" y="2201785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aa-ET" sz="2200" b="1" baseline="-25000" dirty="0" smtClean="0">
                <a:solidFill>
                  <a:srgbClr val="002060"/>
                </a:solidFill>
              </a:rPr>
              <a:t>1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05588" y="2941317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2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806871" y="3679408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3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191" grpId="0"/>
      <p:bldP spid="193" grpId="0"/>
      <p:bldP spid="219" grpId="0"/>
      <p:bldP spid="220" grpId="0"/>
      <p:bldP spid="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3"/>
          <p:cNvSpPr txBox="1">
            <a:spLocks/>
          </p:cNvSpPr>
          <p:nvPr/>
        </p:nvSpPr>
        <p:spPr>
          <a:xfrm>
            <a:off x="5301684" y="560873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26573" y="1072913"/>
            <a:ext cx="2541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المقاومات على التوازي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426441" y="1671725"/>
            <a:ext cx="3052203" cy="430887"/>
            <a:chOff x="6064366" y="2442212"/>
            <a:chExt cx="3052203" cy="430887"/>
          </a:xfrm>
        </p:grpSpPr>
        <p:sp>
          <p:nvSpPr>
            <p:cNvPr id="81" name="Rectangle 80"/>
            <p:cNvSpPr/>
            <p:nvPr/>
          </p:nvSpPr>
          <p:spPr>
            <a:xfrm>
              <a:off x="8345044" y="2442212"/>
              <a:ext cx="7715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=</a:t>
              </a:r>
              <a:endParaRPr lang="en-US" sz="2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652593" y="244221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1 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06206" y="244221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2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78602" y="2442212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=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064366" y="244221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جـ 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3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36762" y="2442212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=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432508" y="2283839"/>
            <a:ext cx="2927235" cy="430887"/>
            <a:chOff x="6064366" y="2442212"/>
            <a:chExt cx="2927235" cy="430887"/>
          </a:xfrm>
        </p:grpSpPr>
        <p:sp>
          <p:nvSpPr>
            <p:cNvPr id="96" name="Rectangle 95"/>
            <p:cNvSpPr/>
            <p:nvPr/>
          </p:nvSpPr>
          <p:spPr>
            <a:xfrm>
              <a:off x="8345045" y="2442212"/>
              <a:ext cx="6465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 =</a:t>
              </a:r>
              <a:endParaRPr lang="en-US" sz="22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652593" y="244221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1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906206" y="244221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2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578602" y="2442212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64366" y="2442212"/>
              <a:ext cx="7093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ت</a:t>
              </a:r>
              <a:r>
                <a:rPr lang="aa-ET" sz="2200" b="1" baseline="-25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3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736762" y="2442212"/>
              <a:ext cx="3546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+</a:t>
              </a:r>
              <a:endParaRPr lang="en-US" sz="2200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791614" y="3307714"/>
            <a:ext cx="2191831" cy="169548"/>
            <a:chOff x="1880965" y="3060608"/>
            <a:chExt cx="2191831" cy="169548"/>
          </a:xfrm>
        </p:grpSpPr>
        <p:grpSp>
          <p:nvGrpSpPr>
            <p:cNvPr id="136" name="Group 135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Connector 137"/>
            <p:cNvCxnSpPr/>
            <p:nvPr/>
          </p:nvCxnSpPr>
          <p:spPr>
            <a:xfrm flipV="1">
              <a:off x="3496796" y="3142918"/>
              <a:ext cx="576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1797561" y="2572449"/>
            <a:ext cx="2191831" cy="169548"/>
            <a:chOff x="1880965" y="3060608"/>
            <a:chExt cx="2191831" cy="169548"/>
          </a:xfrm>
        </p:grpSpPr>
        <p:grpSp>
          <p:nvGrpSpPr>
            <p:cNvPr id="152" name="Group 151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Straight Connector 153"/>
            <p:cNvCxnSpPr/>
            <p:nvPr/>
          </p:nvCxnSpPr>
          <p:spPr>
            <a:xfrm flipV="1">
              <a:off x="3496796" y="3142918"/>
              <a:ext cx="576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1801140" y="1829414"/>
            <a:ext cx="2191831" cy="169548"/>
            <a:chOff x="1880965" y="3060608"/>
            <a:chExt cx="2191831" cy="169548"/>
          </a:xfrm>
        </p:grpSpPr>
        <p:grpSp>
          <p:nvGrpSpPr>
            <p:cNvPr id="168" name="Group 167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" name="Straight Connector 169"/>
            <p:cNvCxnSpPr/>
            <p:nvPr/>
          </p:nvCxnSpPr>
          <p:spPr>
            <a:xfrm flipV="1">
              <a:off x="3496796" y="3142918"/>
              <a:ext cx="576000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1782090" y="927241"/>
            <a:ext cx="2224732" cy="468000"/>
            <a:chOff x="3439107" y="1767772"/>
            <a:chExt cx="2224732" cy="468000"/>
          </a:xfrm>
        </p:grpSpPr>
        <p:grpSp>
          <p:nvGrpSpPr>
            <p:cNvPr id="184" name="Group 183"/>
            <p:cNvGrpSpPr/>
            <p:nvPr/>
          </p:nvGrpSpPr>
          <p:grpSpPr>
            <a:xfrm>
              <a:off x="3439107" y="1767772"/>
              <a:ext cx="1149614" cy="468000"/>
              <a:chOff x="3835107" y="2492896"/>
              <a:chExt cx="1149614" cy="468000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V="1">
                <a:off x="3835107" y="2723889"/>
                <a:ext cx="1149614" cy="3007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4655839" y="1875772"/>
              <a:ext cx="1008000" cy="252000"/>
              <a:chOff x="5159895" y="2618896"/>
              <a:chExt cx="1008000" cy="252000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 flipV="1">
                <a:off x="5159895" y="2744896"/>
                <a:ext cx="1008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0" name="Straight Connector 189"/>
          <p:cNvCxnSpPr/>
          <p:nvPr/>
        </p:nvCxnSpPr>
        <p:spPr>
          <a:xfrm flipH="1" flipV="1">
            <a:off x="3997916" y="1157450"/>
            <a:ext cx="1216" cy="2232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2177330" y="1158234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1782090" y="1163313"/>
            <a:ext cx="0" cy="223200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2020232" y="1920319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2007062" y="2657223"/>
            <a:ext cx="490035" cy="115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2006582" y="3392900"/>
            <a:ext cx="490035" cy="1153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2778627" y="1444802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aa-ET" sz="2200" b="1" baseline="-25000" dirty="0" smtClean="0">
                <a:solidFill>
                  <a:srgbClr val="002060"/>
                </a:solidFill>
              </a:rPr>
              <a:t>1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785800" y="2184334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2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787083" y="2922425"/>
            <a:ext cx="32442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aa-ET" sz="2200" b="1" dirty="0" smtClean="0">
                <a:solidFill>
                  <a:srgbClr val="002060"/>
                </a:solidFill>
              </a:rPr>
              <a:t>م</a:t>
            </a:r>
            <a:r>
              <a:rPr lang="en-US" sz="2200" b="1" baseline="-25000" dirty="0" smtClean="0">
                <a:solidFill>
                  <a:srgbClr val="002060"/>
                </a:solidFill>
              </a:rPr>
              <a:t>3</a:t>
            </a:r>
            <a:endParaRPr lang="en-US" sz="2200" b="1" baseline="-250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85467" y="2875655"/>
            <a:ext cx="1786420" cy="1004048"/>
            <a:chOff x="4604855" y="3091702"/>
            <a:chExt cx="1786420" cy="1004048"/>
          </a:xfrm>
        </p:grpSpPr>
        <p:grpSp>
          <p:nvGrpSpPr>
            <p:cNvPr id="201" name="Group 200"/>
            <p:cNvGrpSpPr/>
            <p:nvPr/>
          </p:nvGrpSpPr>
          <p:grpSpPr>
            <a:xfrm>
              <a:off x="4717633" y="3091702"/>
              <a:ext cx="1673642" cy="921929"/>
              <a:chOff x="6717867" y="3813575"/>
              <a:chExt cx="1809333" cy="921929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7755883" y="3978229"/>
                <a:ext cx="771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ت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448757" y="4059797"/>
                <a:ext cx="771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6794066" y="3813575"/>
                <a:ext cx="7713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جـ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717867" y="4273839"/>
                <a:ext cx="8956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24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2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06" name="Straight Arrow Connector 205"/>
              <p:cNvCxnSpPr/>
              <p:nvPr/>
            </p:nvCxnSpPr>
            <p:spPr>
              <a:xfrm flipV="1">
                <a:off x="6770986" y="4306018"/>
                <a:ext cx="792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Flowchart: Alternate Process 206"/>
            <p:cNvSpPr/>
            <p:nvPr/>
          </p:nvSpPr>
          <p:spPr>
            <a:xfrm>
              <a:off x="4604855" y="3091702"/>
              <a:ext cx="1786419" cy="1004048"/>
            </a:xfrm>
            <a:prstGeom prst="flowChartAlternate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90757" y="2980486"/>
            <a:ext cx="3410568" cy="738751"/>
            <a:chOff x="6969332" y="3032330"/>
            <a:chExt cx="3410568" cy="738751"/>
          </a:xfrm>
        </p:grpSpPr>
        <p:grpSp>
          <p:nvGrpSpPr>
            <p:cNvPr id="208" name="Group 207"/>
            <p:cNvGrpSpPr/>
            <p:nvPr/>
          </p:nvGrpSpPr>
          <p:grpSpPr>
            <a:xfrm>
              <a:off x="8852943" y="3032330"/>
              <a:ext cx="1526957" cy="738751"/>
              <a:chOff x="6876443" y="3908825"/>
              <a:chExt cx="1650757" cy="738751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7755883" y="3978229"/>
                <a:ext cx="7713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ت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448757" y="4059797"/>
                <a:ext cx="7713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= 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876443" y="3908825"/>
                <a:ext cx="7713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جـ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882622" y="4216689"/>
                <a:ext cx="752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en-US" sz="2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</a:p>
            </p:txBody>
          </p:sp>
          <p:cxnSp>
            <p:nvCxnSpPr>
              <p:cNvPr id="213" name="Straight Arrow Connector 212"/>
              <p:cNvCxnSpPr/>
              <p:nvPr/>
            </p:nvCxnSpPr>
            <p:spPr>
              <a:xfrm flipV="1">
                <a:off x="6987228" y="4306018"/>
                <a:ext cx="58378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/>
            <p:cNvGrpSpPr/>
            <p:nvPr/>
          </p:nvGrpSpPr>
          <p:grpSpPr>
            <a:xfrm>
              <a:off x="7917862" y="3032330"/>
              <a:ext cx="1526957" cy="738751"/>
              <a:chOff x="6876443" y="3908825"/>
              <a:chExt cx="1650757" cy="738751"/>
            </a:xfrm>
          </p:grpSpPr>
          <p:sp>
            <p:nvSpPr>
              <p:cNvPr id="215" name="Rectangle 214"/>
              <p:cNvSpPr/>
              <p:nvPr/>
            </p:nvSpPr>
            <p:spPr>
              <a:xfrm>
                <a:off x="7755883" y="3978229"/>
                <a:ext cx="7713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7448757" y="4059797"/>
                <a:ext cx="77131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2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+</a:t>
                </a:r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6876443" y="3908825"/>
                <a:ext cx="7713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جـ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6882622" y="4216689"/>
                <a:ext cx="752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en-US" sz="22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2</a:t>
                </a:r>
                <a:endParaRPr lang="en-US" sz="2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19" name="Straight Arrow Connector 218"/>
              <p:cNvCxnSpPr/>
              <p:nvPr/>
            </p:nvCxnSpPr>
            <p:spPr>
              <a:xfrm flipV="1">
                <a:off x="6987228" y="4306018"/>
                <a:ext cx="58378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6969332" y="3032330"/>
              <a:ext cx="1179878" cy="738751"/>
              <a:chOff x="6876443" y="3908825"/>
              <a:chExt cx="1343631" cy="738751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7448757" y="4059797"/>
                <a:ext cx="77131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en-US" sz="2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+</a:t>
                </a:r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6876443" y="3908825"/>
                <a:ext cx="77131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جـ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882622" y="4216689"/>
                <a:ext cx="752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en-US" sz="22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3</a:t>
                </a:r>
                <a:endParaRPr lang="en-US" sz="2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25" name="Straight Arrow Connector 224"/>
              <p:cNvCxnSpPr/>
              <p:nvPr/>
            </p:nvCxnSpPr>
            <p:spPr>
              <a:xfrm flipV="1">
                <a:off x="6987228" y="4306018"/>
                <a:ext cx="58378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/>
          <p:cNvGrpSpPr/>
          <p:nvPr/>
        </p:nvGrpSpPr>
        <p:grpSpPr>
          <a:xfrm>
            <a:off x="1637884" y="3914804"/>
            <a:ext cx="2587346" cy="468000"/>
            <a:chOff x="3326164" y="1767772"/>
            <a:chExt cx="2587346" cy="468000"/>
          </a:xfrm>
        </p:grpSpPr>
        <p:grpSp>
          <p:nvGrpSpPr>
            <p:cNvPr id="227" name="Group 226"/>
            <p:cNvGrpSpPr/>
            <p:nvPr/>
          </p:nvGrpSpPr>
          <p:grpSpPr>
            <a:xfrm>
              <a:off x="3326164" y="1767772"/>
              <a:ext cx="1257668" cy="468000"/>
              <a:chOff x="3722164" y="2492896"/>
              <a:chExt cx="1257668" cy="468000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3722164" y="2725961"/>
                <a:ext cx="1257668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/>
            <p:cNvGrpSpPr/>
            <p:nvPr/>
          </p:nvGrpSpPr>
          <p:grpSpPr>
            <a:xfrm>
              <a:off x="4655840" y="1875772"/>
              <a:ext cx="1257670" cy="252000"/>
              <a:chOff x="5159896" y="2618896"/>
              <a:chExt cx="1257670" cy="252000"/>
            </a:xfrm>
          </p:grpSpPr>
          <p:cxnSp>
            <p:nvCxnSpPr>
              <p:cNvPr id="229" name="Straight Connector 228"/>
              <p:cNvCxnSpPr/>
              <p:nvPr/>
            </p:nvCxnSpPr>
            <p:spPr>
              <a:xfrm flipV="1">
                <a:off x="5159896" y="2743961"/>
                <a:ext cx="1257670" cy="93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3" name="Straight Connector 232"/>
          <p:cNvCxnSpPr/>
          <p:nvPr/>
        </p:nvCxnSpPr>
        <p:spPr>
          <a:xfrm flipH="1" flipV="1">
            <a:off x="4225230" y="4147869"/>
            <a:ext cx="1217" cy="162324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H="1">
            <a:off x="2048479" y="4147869"/>
            <a:ext cx="504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V="1">
            <a:off x="1637884" y="4147870"/>
            <a:ext cx="0" cy="1635656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2589921" y="5245134"/>
            <a:ext cx="65198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a-ET" sz="2200" b="1" dirty="0" smtClean="0">
                <a:solidFill>
                  <a:srgbClr val="C00000"/>
                </a:solidFill>
              </a:rPr>
              <a:t>م </a:t>
            </a:r>
            <a:r>
              <a:rPr lang="aa-ET" sz="2200" b="1" baseline="-25000" dirty="0" smtClean="0">
                <a:solidFill>
                  <a:srgbClr val="C00000"/>
                </a:solidFill>
              </a:rPr>
              <a:t>مكافئة</a:t>
            </a:r>
            <a:endParaRPr lang="en-US" sz="2200" b="1" baseline="-25000" dirty="0">
              <a:solidFill>
                <a:srgbClr val="C00000"/>
              </a:solidFill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1640981" y="5688591"/>
            <a:ext cx="2587832" cy="169548"/>
            <a:chOff x="1880965" y="3060608"/>
            <a:chExt cx="2587832" cy="169548"/>
          </a:xfrm>
        </p:grpSpPr>
        <p:grpSp>
          <p:nvGrpSpPr>
            <p:cNvPr id="238" name="Group 237"/>
            <p:cNvGrpSpPr/>
            <p:nvPr/>
          </p:nvGrpSpPr>
          <p:grpSpPr>
            <a:xfrm>
              <a:off x="1880965" y="3151803"/>
              <a:ext cx="828000" cy="3"/>
              <a:chOff x="3325836" y="5662346"/>
              <a:chExt cx="2589860" cy="3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/>
            <p:cNvGrpSpPr/>
            <p:nvPr/>
          </p:nvGrpSpPr>
          <p:grpSpPr>
            <a:xfrm>
              <a:off x="2709216" y="3060608"/>
              <a:ext cx="784226" cy="169548"/>
              <a:chOff x="0" y="0"/>
              <a:chExt cx="784226" cy="169548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/>
            <p:cNvGrpSpPr/>
            <p:nvPr/>
          </p:nvGrpSpPr>
          <p:grpSpPr>
            <a:xfrm>
              <a:off x="3496797" y="3142918"/>
              <a:ext cx="972000" cy="3"/>
              <a:chOff x="3325836" y="5662346"/>
              <a:chExt cx="2589860" cy="3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flipV="1">
                <a:off x="3325836" y="5662346"/>
                <a:ext cx="258986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4076906" y="5662349"/>
                <a:ext cx="120057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5" name="Rectangle 254"/>
          <p:cNvSpPr/>
          <p:nvPr/>
        </p:nvSpPr>
        <p:spPr>
          <a:xfrm>
            <a:off x="2103248" y="4147869"/>
            <a:ext cx="455854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a-ET" sz="2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ت</a:t>
            </a:r>
            <a:endParaRPr lang="en-US" sz="2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59602" y="3937668"/>
            <a:ext cx="3616319" cy="740298"/>
            <a:chOff x="7321552" y="3937668"/>
            <a:chExt cx="3616319" cy="740298"/>
          </a:xfrm>
        </p:grpSpPr>
        <p:grpSp>
          <p:nvGrpSpPr>
            <p:cNvPr id="257" name="Group 256"/>
            <p:cNvGrpSpPr/>
            <p:nvPr/>
          </p:nvGrpSpPr>
          <p:grpSpPr>
            <a:xfrm>
              <a:off x="7321552" y="3939215"/>
              <a:ext cx="3126474" cy="738751"/>
              <a:chOff x="6969332" y="3032330"/>
              <a:chExt cx="3126474" cy="738751"/>
            </a:xfrm>
          </p:grpSpPr>
          <p:grpSp>
            <p:nvGrpSpPr>
              <p:cNvPr id="258" name="Group 257"/>
              <p:cNvGrpSpPr/>
              <p:nvPr/>
            </p:nvGrpSpPr>
            <p:grpSpPr>
              <a:xfrm>
                <a:off x="8852942" y="3032330"/>
                <a:ext cx="1242864" cy="738751"/>
                <a:chOff x="6876443" y="3908825"/>
                <a:chExt cx="1343631" cy="738751"/>
              </a:xfrm>
            </p:grpSpPr>
            <p:sp>
              <p:nvSpPr>
                <p:cNvPr id="271" name="Rectangle 270"/>
                <p:cNvSpPr/>
                <p:nvPr/>
              </p:nvSpPr>
              <p:spPr>
                <a:xfrm>
                  <a:off x="7448757" y="4059797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6876443" y="3908825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جـ</a:t>
                  </a:r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6882622" y="4216689"/>
                  <a:ext cx="752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200" b="1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274" name="Straight Arrow Connector 273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7917862" y="3032330"/>
                <a:ext cx="1526957" cy="738751"/>
                <a:chOff x="6876443" y="3908825"/>
                <a:chExt cx="1650757" cy="738751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7755883" y="3978229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7448757" y="4059797"/>
                  <a:ext cx="771317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+</a:t>
                  </a:r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876443" y="3908825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جـ</a:t>
                  </a:r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882622" y="4216689"/>
                  <a:ext cx="752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200" b="1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2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269" name="Straight Arrow Connector 268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/>
            </p:nvGrpSpPr>
            <p:grpSpPr>
              <a:xfrm>
                <a:off x="6969332" y="3032330"/>
                <a:ext cx="1179878" cy="738751"/>
                <a:chOff x="6876443" y="3908825"/>
                <a:chExt cx="1343631" cy="738751"/>
              </a:xfrm>
            </p:grpSpPr>
            <p:sp>
              <p:nvSpPr>
                <p:cNvPr id="261" name="Rectangle 260"/>
                <p:cNvSpPr/>
                <p:nvPr/>
              </p:nvSpPr>
              <p:spPr>
                <a:xfrm>
                  <a:off x="7448757" y="4059797"/>
                  <a:ext cx="771317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+</a:t>
                  </a:r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876443" y="3908825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جـ</a:t>
                  </a:r>
                  <a:endPara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882622" y="4216689"/>
                  <a:ext cx="752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200" b="1" baseline="-25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3</a:t>
                  </a:r>
                  <a:endParaRPr lang="en-US" sz="2200" b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264" name="Straight Arrow Connector 263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10155491" y="3937668"/>
              <a:ext cx="782380" cy="735924"/>
              <a:chOff x="9141043" y="5041035"/>
              <a:chExt cx="782380" cy="735924"/>
            </a:xfrm>
          </p:grpSpPr>
          <p:sp>
            <p:nvSpPr>
              <p:cNvPr id="275" name="Rectangle 274"/>
              <p:cNvSpPr/>
              <p:nvPr/>
            </p:nvSpPr>
            <p:spPr>
              <a:xfrm>
                <a:off x="9199737" y="5041035"/>
                <a:ext cx="67731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جـ</a:t>
                </a:r>
                <a:endPara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9141043" y="5346072"/>
                <a:ext cx="78238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2200" b="1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2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77" name="Straight Arrow Connector 276"/>
              <p:cNvCxnSpPr/>
              <p:nvPr/>
            </p:nvCxnSpPr>
            <p:spPr>
              <a:xfrm flipV="1">
                <a:off x="9230345" y="5438228"/>
                <a:ext cx="57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8" name="Group 277"/>
          <p:cNvGrpSpPr/>
          <p:nvPr/>
        </p:nvGrpSpPr>
        <p:grpSpPr>
          <a:xfrm>
            <a:off x="6947178" y="5122521"/>
            <a:ext cx="3616319" cy="740298"/>
            <a:chOff x="7321552" y="3937668"/>
            <a:chExt cx="3616319" cy="740298"/>
          </a:xfrm>
        </p:grpSpPr>
        <p:grpSp>
          <p:nvGrpSpPr>
            <p:cNvPr id="279" name="Group 278"/>
            <p:cNvGrpSpPr/>
            <p:nvPr/>
          </p:nvGrpSpPr>
          <p:grpSpPr>
            <a:xfrm>
              <a:off x="7321552" y="3939215"/>
              <a:ext cx="3126474" cy="738751"/>
              <a:chOff x="6969332" y="3032330"/>
              <a:chExt cx="3126474" cy="738751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8852942" y="3032330"/>
                <a:ext cx="1242864" cy="738751"/>
                <a:chOff x="6876443" y="3908825"/>
                <a:chExt cx="1343631" cy="738751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>
                  <a:off x="7448757" y="4059797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= 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6876443" y="3908825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6882622" y="4216689"/>
                  <a:ext cx="752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200" b="1" baseline="-250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</a:p>
              </p:txBody>
            </p:sp>
            <p:cxnSp>
              <p:nvCxnSpPr>
                <p:cNvPr id="299" name="Straight Arrow Connector 298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/>
            </p:nvGrpSpPr>
            <p:grpSpPr>
              <a:xfrm>
                <a:off x="7917862" y="3032330"/>
                <a:ext cx="1526957" cy="738751"/>
                <a:chOff x="6876443" y="3908825"/>
                <a:chExt cx="1650757" cy="738751"/>
              </a:xfrm>
            </p:grpSpPr>
            <p:sp>
              <p:nvSpPr>
                <p:cNvPr id="291" name="Rectangle 290"/>
                <p:cNvSpPr/>
                <p:nvPr/>
              </p:nvSpPr>
              <p:spPr>
                <a:xfrm>
                  <a:off x="7755883" y="3978229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7448757" y="4059797"/>
                  <a:ext cx="771317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+</a:t>
                  </a:r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6876443" y="3908825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6882622" y="4216689"/>
                  <a:ext cx="752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2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</a:t>
                  </a:r>
                  <a:endParaRPr lang="en-US" sz="22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295" name="Straight Arrow Connector 294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/>
            </p:nvGrpSpPr>
            <p:grpSpPr>
              <a:xfrm>
                <a:off x="6969332" y="3032330"/>
                <a:ext cx="1179878" cy="738751"/>
                <a:chOff x="6876443" y="3908825"/>
                <a:chExt cx="1343631" cy="738751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7448757" y="4059797"/>
                  <a:ext cx="771317" cy="4924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en-US" sz="26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+</a:t>
                  </a:r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 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6876443" y="3908825"/>
                  <a:ext cx="77131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</a:t>
                  </a:r>
                  <a:endPara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6882622" y="4216689"/>
                  <a:ext cx="75249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aa-ET" sz="22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م </a:t>
                  </a:r>
                  <a:r>
                    <a:rPr lang="en-US" sz="2200" b="1" baseline="-2500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3</a:t>
                  </a:r>
                  <a:endParaRPr lang="en-US" sz="2200" b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290" name="Straight Arrow Connector 289"/>
                <p:cNvCxnSpPr/>
                <p:nvPr/>
              </p:nvCxnSpPr>
              <p:spPr>
                <a:xfrm flipV="1">
                  <a:off x="6987228" y="4306018"/>
                  <a:ext cx="583781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0" name="Group 279"/>
            <p:cNvGrpSpPr/>
            <p:nvPr/>
          </p:nvGrpSpPr>
          <p:grpSpPr>
            <a:xfrm>
              <a:off x="10155491" y="3937668"/>
              <a:ext cx="782380" cy="735924"/>
              <a:chOff x="9141043" y="5041035"/>
              <a:chExt cx="782380" cy="735924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9199737" y="5041035"/>
                <a:ext cx="67731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</a:t>
                </a:r>
                <a:endParaRPr lang="en-US" sz="2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9141043" y="5346072"/>
                <a:ext cx="78238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a-ET" sz="2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 </a:t>
                </a:r>
                <a:r>
                  <a:rPr lang="aa-ET" sz="22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مكافئة</a:t>
                </a:r>
                <a:endParaRPr lang="en-US" sz="22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283" name="Straight Arrow Connector 282"/>
              <p:cNvCxnSpPr/>
              <p:nvPr/>
            </p:nvCxnSpPr>
            <p:spPr>
              <a:xfrm flipV="1">
                <a:off x="9230345" y="5438228"/>
                <a:ext cx="576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0" name="Flowchart: Alternate Process 299"/>
          <p:cNvSpPr/>
          <p:nvPr/>
        </p:nvSpPr>
        <p:spPr>
          <a:xfrm>
            <a:off x="6813792" y="5043426"/>
            <a:ext cx="3854208" cy="957323"/>
          </a:xfrm>
          <a:prstGeom prst="flowChartAlternateProcess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55" grpId="0"/>
      <p:bldP spid="3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rot="16200000">
            <a:off x="942695" y="2070734"/>
            <a:ext cx="1589196" cy="468000"/>
            <a:chOff x="3796168" y="1767772"/>
            <a:chExt cx="1589196" cy="468000"/>
          </a:xfrm>
        </p:grpSpPr>
        <p:grpSp>
          <p:nvGrpSpPr>
            <p:cNvPr id="57" name="Group 56"/>
            <p:cNvGrpSpPr/>
            <p:nvPr/>
          </p:nvGrpSpPr>
          <p:grpSpPr>
            <a:xfrm>
              <a:off x="3796168" y="1767772"/>
              <a:ext cx="787664" cy="468000"/>
              <a:chOff x="4192168" y="2492896"/>
              <a:chExt cx="787664" cy="4680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 flipV="1">
                <a:off x="4585330" y="2333733"/>
                <a:ext cx="11" cy="78633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4655840" y="1875772"/>
              <a:ext cx="729524" cy="252000"/>
              <a:chOff x="5159896" y="2618896"/>
              <a:chExt cx="729524" cy="2520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5169420" y="2744907"/>
                <a:ext cx="720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737281" y="1491404"/>
            <a:ext cx="3776659" cy="1217"/>
            <a:chOff x="6628064" y="3576291"/>
            <a:chExt cx="3776659" cy="1217"/>
          </a:xfrm>
        </p:grpSpPr>
        <p:cxnSp>
          <p:nvCxnSpPr>
            <p:cNvPr id="69" name="Straight Connector 68"/>
            <p:cNvCxnSpPr/>
            <p:nvPr/>
          </p:nvCxnSpPr>
          <p:spPr>
            <a:xfrm rot="16200000" flipH="1" flipV="1">
              <a:off x="7743456" y="2460900"/>
              <a:ext cx="1216" cy="22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 flipV="1">
              <a:off x="9504115" y="2676899"/>
              <a:ext cx="1216" cy="180000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1737281" y="3116313"/>
            <a:ext cx="3776659" cy="1217"/>
            <a:chOff x="6628064" y="3575209"/>
            <a:chExt cx="3776659" cy="1217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H="1" flipV="1">
              <a:off x="7743456" y="2459818"/>
              <a:ext cx="1216" cy="22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 flipV="1">
              <a:off x="9504115" y="2675817"/>
              <a:ext cx="1216" cy="180000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 rot="16200000">
            <a:off x="993038" y="4347052"/>
            <a:ext cx="1488507" cy="468000"/>
            <a:chOff x="3796168" y="1767772"/>
            <a:chExt cx="1488507" cy="4680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3796168" y="1767772"/>
              <a:ext cx="787664" cy="468000"/>
              <a:chOff x="4192168" y="2492896"/>
              <a:chExt cx="787664" cy="46800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rot="5400000" flipV="1">
                <a:off x="4585330" y="2333733"/>
                <a:ext cx="11" cy="78633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>
                <a:off x="4745832" y="2726896"/>
                <a:ext cx="468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4655840" y="1875772"/>
              <a:ext cx="628835" cy="252000"/>
              <a:chOff x="5159896" y="2618896"/>
              <a:chExt cx="628835" cy="2520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flipV="1">
                <a:off x="5159896" y="2744896"/>
                <a:ext cx="628835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>
                <a:off x="5033896" y="2744896"/>
                <a:ext cx="25200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4" name="Straight Connector 123"/>
          <p:cNvCxnSpPr/>
          <p:nvPr/>
        </p:nvCxnSpPr>
        <p:spPr>
          <a:xfrm flipH="1">
            <a:off x="5530224" y="3825814"/>
            <a:ext cx="3636" cy="1505851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737291" y="3829852"/>
            <a:ext cx="3796641" cy="1217"/>
            <a:chOff x="6628064" y="3576291"/>
            <a:chExt cx="3796641" cy="1217"/>
          </a:xfrm>
        </p:grpSpPr>
        <p:cxnSp>
          <p:nvCxnSpPr>
            <p:cNvPr id="127" name="Straight Connector 126"/>
            <p:cNvCxnSpPr/>
            <p:nvPr/>
          </p:nvCxnSpPr>
          <p:spPr>
            <a:xfrm rot="16200000" flipH="1" flipV="1">
              <a:off x="8121456" y="2082900"/>
              <a:ext cx="1216" cy="2988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 flipV="1">
              <a:off x="9992097" y="3144899"/>
              <a:ext cx="1216" cy="86400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3"/>
          <p:cNvSpPr txBox="1">
            <a:spLocks/>
          </p:cNvSpPr>
          <p:nvPr/>
        </p:nvSpPr>
        <p:spPr>
          <a:xfrm>
            <a:off x="5301683" y="710984"/>
            <a:ext cx="5366317" cy="49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aa-E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طرق توصيل المقاومات في الدارات الكهربائية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6816" y="5240532"/>
            <a:ext cx="3787180" cy="175178"/>
            <a:chOff x="6629436" y="5498758"/>
            <a:chExt cx="3787180" cy="175178"/>
          </a:xfrm>
        </p:grpSpPr>
        <p:cxnSp>
          <p:nvCxnSpPr>
            <p:cNvPr id="131" name="Straight Connector 130"/>
            <p:cNvCxnSpPr/>
            <p:nvPr/>
          </p:nvCxnSpPr>
          <p:spPr>
            <a:xfrm rot="16200000" flipH="1" flipV="1">
              <a:off x="9948008" y="5121809"/>
              <a:ext cx="1216" cy="93600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6629436" y="5498758"/>
              <a:ext cx="1355302" cy="169548"/>
              <a:chOff x="2138140" y="3060608"/>
              <a:chExt cx="1355302" cy="169548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flipV="1">
                <a:off x="2138140" y="3151803"/>
                <a:ext cx="576000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2709216" y="3060608"/>
                <a:ext cx="784226" cy="169548"/>
                <a:chOff x="0" y="0"/>
                <a:chExt cx="784226" cy="169548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0" y="82631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3266" y="309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222568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389256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555944" y="3097"/>
                  <a:ext cx="86517" cy="163354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 flipV="1">
                  <a:off x="683261" y="85487"/>
                  <a:ext cx="100965" cy="19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141685" y="3097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 flipV="1">
                  <a:off x="310553" y="0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 flipV="1">
                  <a:off x="477241" y="7146"/>
                  <a:ext cx="76121" cy="162402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644801" y="7146"/>
                  <a:ext cx="38259" cy="78105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9" name="Group 118"/>
            <p:cNvGrpSpPr/>
            <p:nvPr/>
          </p:nvGrpSpPr>
          <p:grpSpPr>
            <a:xfrm>
              <a:off x="7991995" y="5501137"/>
              <a:ext cx="784226" cy="169548"/>
              <a:chOff x="0" y="0"/>
              <a:chExt cx="784226" cy="169548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8781492" y="5504388"/>
              <a:ext cx="784226" cy="169548"/>
              <a:chOff x="0" y="0"/>
              <a:chExt cx="784226" cy="169548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oup 147"/>
          <p:cNvGrpSpPr/>
          <p:nvPr/>
        </p:nvGrpSpPr>
        <p:grpSpPr>
          <a:xfrm>
            <a:off x="2399797" y="1503800"/>
            <a:ext cx="169548" cy="1610365"/>
            <a:chOff x="1796191" y="1535017"/>
            <a:chExt cx="169548" cy="1610365"/>
          </a:xfrm>
        </p:grpSpPr>
        <p:grpSp>
          <p:nvGrpSpPr>
            <p:cNvPr id="149" name="Group 148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Connector 149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3171091" y="1504399"/>
            <a:ext cx="169548" cy="1610365"/>
            <a:chOff x="1796191" y="1535017"/>
            <a:chExt cx="169548" cy="1610365"/>
          </a:xfrm>
        </p:grpSpPr>
        <p:grpSp>
          <p:nvGrpSpPr>
            <p:cNvPr id="163" name="Group 162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3837436" y="1494275"/>
            <a:ext cx="169548" cy="1610365"/>
            <a:chOff x="1796191" y="1535017"/>
            <a:chExt cx="169548" cy="1610365"/>
          </a:xfrm>
        </p:grpSpPr>
        <p:grpSp>
          <p:nvGrpSpPr>
            <p:cNvPr id="177" name="Group 176"/>
            <p:cNvGrpSpPr/>
            <p:nvPr/>
          </p:nvGrpSpPr>
          <p:grpSpPr>
            <a:xfrm rot="16200000">
              <a:off x="1488852" y="2268947"/>
              <a:ext cx="784226" cy="169548"/>
              <a:chOff x="0" y="0"/>
              <a:chExt cx="784226" cy="169548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V="1">
                <a:off x="0" y="82631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103266" y="309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222568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V="1">
                <a:off x="389256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V="1">
                <a:off x="555944" y="3097"/>
                <a:ext cx="86517" cy="16335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683261" y="85487"/>
                <a:ext cx="100965" cy="19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141685" y="3097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310553" y="0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 flipV="1">
                <a:off x="477241" y="7146"/>
                <a:ext cx="76121" cy="162402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644801" y="7146"/>
                <a:ext cx="38259" cy="7810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 flipH="1" flipV="1">
              <a:off x="1877392" y="1535017"/>
              <a:ext cx="1217" cy="432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1870510" y="2749382"/>
              <a:ext cx="1217" cy="39600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6261539" y="1802628"/>
            <a:ext cx="3960440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a-ET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مقاومات متماثلة على التوازي:</a:t>
            </a:r>
            <a:endParaRPr kumimoji="0" lang="en-US" altLang="en-US" sz="2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7186645" y="2214354"/>
            <a:ext cx="2830307" cy="913706"/>
            <a:chOff x="5838072" y="3831791"/>
            <a:chExt cx="3059773" cy="913706"/>
          </a:xfrm>
        </p:grpSpPr>
        <p:sp>
          <p:nvSpPr>
            <p:cNvPr id="201" name="Rectangle 200"/>
            <p:cNvSpPr/>
            <p:nvPr/>
          </p:nvSpPr>
          <p:spPr>
            <a:xfrm>
              <a:off x="7755882" y="3978229"/>
              <a:ext cx="11419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 </a:t>
              </a:r>
              <a:r>
                <a:rPr lang="aa-ET" sz="2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مكافئة</a:t>
              </a:r>
              <a:endPara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448757" y="4059797"/>
              <a:ext cx="7713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404597" y="3831791"/>
              <a:ext cx="7713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838072" y="4314610"/>
              <a:ext cx="18710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عدد المقاومات</a:t>
              </a:r>
              <a:endPara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5941042" y="4290629"/>
              <a:ext cx="1621944" cy="1538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268954" y="4006547"/>
            <a:ext cx="3960440" cy="4026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a-ET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مقاومات متماثلة على التوالي:</a:t>
            </a:r>
            <a:endParaRPr kumimoji="0" lang="en-US" altLang="en-US" sz="2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07" name="Group 206"/>
          <p:cNvGrpSpPr/>
          <p:nvPr/>
        </p:nvGrpSpPr>
        <p:grpSpPr>
          <a:xfrm>
            <a:off x="6747364" y="4537642"/>
            <a:ext cx="3224308" cy="540688"/>
            <a:chOff x="5412127" y="3978229"/>
            <a:chExt cx="3485718" cy="540688"/>
          </a:xfrm>
        </p:grpSpPr>
        <p:sp>
          <p:nvSpPr>
            <p:cNvPr id="208" name="Rectangle 207"/>
            <p:cNvSpPr/>
            <p:nvPr/>
          </p:nvSpPr>
          <p:spPr>
            <a:xfrm>
              <a:off x="7755882" y="3978229"/>
              <a:ext cx="11419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 </a:t>
              </a:r>
              <a:r>
                <a:rPr lang="aa-ET" sz="2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مكافئة</a:t>
              </a:r>
              <a:endPara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7448757" y="4059797"/>
              <a:ext cx="7713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= 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950453" y="4037288"/>
              <a:ext cx="7713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م ×</a:t>
              </a:r>
              <a:endPara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412127" y="4088030"/>
              <a:ext cx="18710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a-ET" sz="2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عدد المقاومات</a:t>
              </a:r>
              <a:endPara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2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heme/theme1.xml><?xml version="1.0" encoding="utf-8"?>
<a:theme xmlns:a="http://schemas.openxmlformats.org/drawingml/2006/main" name="Dividend">
  <a:themeElements>
    <a:clrScheme name="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918B"/>
      </a:accent1>
      <a:accent2>
        <a:srgbClr val="6BD7CF"/>
      </a:accent2>
      <a:accent3>
        <a:srgbClr val="A5A5A5"/>
      </a:accent3>
      <a:accent4>
        <a:srgbClr val="E7466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634</TotalTime>
  <Words>938</Words>
  <Application>Microsoft Office PowerPoint</Application>
  <PresentationFormat>Widescreen</PresentationFormat>
  <Paragraphs>375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Gill Sans MT</vt:lpstr>
      <vt:lpstr>Majalla UI</vt:lpstr>
      <vt:lpstr>Tajawal</vt:lpstr>
      <vt:lpstr>Times New Roman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 Barghouthy</dc:creator>
  <cp:lastModifiedBy>Hamdan</cp:lastModifiedBy>
  <cp:revision>138</cp:revision>
  <dcterms:created xsi:type="dcterms:W3CDTF">2021-06-29T18:25:33Z</dcterms:created>
  <dcterms:modified xsi:type="dcterms:W3CDTF">2022-08-18T07:37:48Z</dcterms:modified>
</cp:coreProperties>
</file>