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7" r:id="rId3"/>
    <p:sldId id="278" r:id="rId4"/>
    <p:sldId id="277" r:id="rId5"/>
    <p:sldId id="279" r:id="rId6"/>
    <p:sldId id="280" r:id="rId7"/>
    <p:sldId id="281" r:id="rId8"/>
    <p:sldId id="282" r:id="rId9"/>
    <p:sldId id="28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2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500" y="60"/>
      </p:cViewPr>
      <p:guideLst>
        <p:guide orient="horz" pos="2136"/>
        <p:guide pos="2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A2DD6-F54F-41B1-B09C-8D6A0B8FCF66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A1F8-BB33-4847-8208-ED5D2D991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747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A2DD6-F54F-41B1-B09C-8D6A0B8FCF66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A1F8-BB33-4847-8208-ED5D2D991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39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A2DD6-F54F-41B1-B09C-8D6A0B8FCF66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A1F8-BB33-4847-8208-ED5D2D991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462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A2DD6-F54F-41B1-B09C-8D6A0B8FCF66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A1F8-BB33-4847-8208-ED5D2D991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23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A2DD6-F54F-41B1-B09C-8D6A0B8FCF66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A1F8-BB33-4847-8208-ED5D2D991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557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A2DD6-F54F-41B1-B09C-8D6A0B8FCF66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A1F8-BB33-4847-8208-ED5D2D991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143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A2DD6-F54F-41B1-B09C-8D6A0B8FCF66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A1F8-BB33-4847-8208-ED5D2D991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439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A2DD6-F54F-41B1-B09C-8D6A0B8FCF66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A1F8-BB33-4847-8208-ED5D2D991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13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A2DD6-F54F-41B1-B09C-8D6A0B8FCF66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A1F8-BB33-4847-8208-ED5D2D991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14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A2DD6-F54F-41B1-B09C-8D6A0B8FCF66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A1F8-BB33-4847-8208-ED5D2D991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5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A2DD6-F54F-41B1-B09C-8D6A0B8FCF66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A1F8-BB33-4847-8208-ED5D2D991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37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A2DD6-F54F-41B1-B09C-8D6A0B8FCF66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5A1F8-BB33-4847-8208-ED5D2D991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659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5.png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4091796" y="2285999"/>
            <a:ext cx="4008408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ar-SA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x-none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الكَهرباء </a:t>
            </a:r>
            <a:r>
              <a:rPr lang="x-none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 حياتنا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</a:endParaRPr>
          </a:p>
        </p:txBody>
      </p:sp>
      <p:sp>
        <p:nvSpPr>
          <p:cNvPr id="18" name="Title 3"/>
          <p:cNvSpPr txBox="1">
            <a:spLocks/>
          </p:cNvSpPr>
          <p:nvPr/>
        </p:nvSpPr>
        <p:spPr>
          <a:xfrm>
            <a:off x="2527539" y="3143119"/>
            <a:ext cx="7410091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 fontAlgn="auto">
              <a:spcAft>
                <a:spcPts val="0"/>
              </a:spcAft>
            </a:pPr>
            <a:r>
              <a:rPr lang="ar-SA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العوامل التي تعتمد عليها المقاومة الكهربائية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4091796" y="1617218"/>
            <a:ext cx="4008408" cy="492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ar-SA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x-none" sz="2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الوحدة الثانية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92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3"/>
          <p:cNvSpPr txBox="1">
            <a:spLocks/>
          </p:cNvSpPr>
          <p:nvPr/>
        </p:nvSpPr>
        <p:spPr>
          <a:xfrm>
            <a:off x="5667555" y="560873"/>
            <a:ext cx="5000446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العوامل التي تعتمد عليها المقاومة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370936" y="488941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40381" y="2824175"/>
            <a:ext cx="6801286" cy="4893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SA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ما </a:t>
            </a:r>
            <a:r>
              <a:rPr lang="ar-SA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العوامل التي تؤثر في المقاومة الكهربائية لموصل </a:t>
            </a:r>
            <a:r>
              <a:rPr lang="ar-SA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كهربائي </a:t>
            </a:r>
          </a:p>
        </p:txBody>
      </p:sp>
      <p:pic>
        <p:nvPicPr>
          <p:cNvPr id="14" name="Picture 13" descr="question-mar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1874742" y="2257007"/>
            <a:ext cx="1774596" cy="1774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088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3"/>
          <p:cNvSpPr txBox="1">
            <a:spLocks/>
          </p:cNvSpPr>
          <p:nvPr/>
        </p:nvSpPr>
        <p:spPr>
          <a:xfrm>
            <a:off x="5667555" y="560873"/>
            <a:ext cx="5000446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العوامل التي تعتمد عليها المقاومة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370936" y="488941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540403" y="1634611"/>
            <a:ext cx="7444503" cy="2112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 rt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ar-SA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 ما </a:t>
            </a:r>
            <a:r>
              <a:rPr lang="ar-S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تأثير </a:t>
            </a:r>
            <a:r>
              <a:rPr lang="ar-SA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مادة الموصل</a:t>
            </a:r>
            <a:r>
              <a:rPr lang="ar-S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 في مقاومته </a:t>
            </a:r>
            <a:r>
              <a:rPr lang="ar-SA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الكهربائية؟</a:t>
            </a:r>
          </a:p>
          <a:p>
            <a:pPr marL="171450" indent="-171450" algn="just" rt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ar-SA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 ما </a:t>
            </a:r>
            <a:r>
              <a:rPr lang="ar-S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تأثير </a:t>
            </a:r>
            <a:r>
              <a:rPr lang="ar-SA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طول الموصل</a:t>
            </a:r>
            <a:r>
              <a:rPr lang="ar-S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 في مقاومته </a:t>
            </a:r>
            <a:r>
              <a:rPr lang="ar-SA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الكهربائية؟</a:t>
            </a:r>
          </a:p>
          <a:p>
            <a:pPr marL="171450" indent="-171450" algn="just" rt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ar-SA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 ما </a:t>
            </a:r>
            <a:r>
              <a:rPr lang="ar-S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تأثير </a:t>
            </a:r>
            <a:r>
              <a:rPr lang="ar-SA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مساحة مقطع</a:t>
            </a:r>
            <a:r>
              <a:rPr lang="ar-S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 الموصل في مقاومته </a:t>
            </a:r>
            <a:r>
              <a:rPr lang="ar-SA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الكهربائية؟</a:t>
            </a:r>
          </a:p>
          <a:p>
            <a:pPr marL="171450" indent="-171450" algn="just" rt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ar-SA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 ما </a:t>
            </a:r>
            <a:r>
              <a:rPr lang="ar-S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تأثير </a:t>
            </a:r>
            <a:r>
              <a:rPr lang="ar-SA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درجة حرارة الموصل</a:t>
            </a:r>
            <a:r>
              <a:rPr lang="ar-S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 في مقاومته الكهربائية؟</a:t>
            </a:r>
            <a:endParaRPr lang="en-US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880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3"/>
          <p:cNvSpPr txBox="1">
            <a:spLocks/>
          </p:cNvSpPr>
          <p:nvPr/>
        </p:nvSpPr>
        <p:spPr>
          <a:xfrm>
            <a:off x="5667555" y="560873"/>
            <a:ext cx="5000446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العوامل التي تعتمد عليها المقاومة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911566" y="1072150"/>
            <a:ext cx="270779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en-US" sz="22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مقاومة </a:t>
            </a:r>
            <a:r>
              <a:rPr lang="ar-SA" altLang="en-US" sz="2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الموصل تعتمد على:</a:t>
            </a:r>
            <a:endParaRPr lang="en-US" altLang="en-US" sz="2200" dirty="0"/>
          </a:p>
        </p:txBody>
      </p:sp>
      <p:sp>
        <p:nvSpPr>
          <p:cNvPr id="6" name="Rectangle 5"/>
          <p:cNvSpPr/>
          <p:nvPr/>
        </p:nvSpPr>
        <p:spPr>
          <a:xfrm>
            <a:off x="8706255" y="1561006"/>
            <a:ext cx="191310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 rtl="1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ar-SA" altLang="en-US" sz="2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طول الموصل</a:t>
            </a:r>
            <a:r>
              <a:rPr lang="ar-SA" altLang="en-US" sz="22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endParaRPr lang="en-US" altLang="en-US" sz="2200" dirty="0"/>
          </a:p>
        </p:txBody>
      </p:sp>
      <p:sp>
        <p:nvSpPr>
          <p:cNvPr id="16" name="Rectangle 15"/>
          <p:cNvSpPr/>
          <p:nvPr/>
        </p:nvSpPr>
        <p:spPr>
          <a:xfrm>
            <a:off x="2571750" y="1561006"/>
            <a:ext cx="635155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en-US" sz="2200" dirty="0" smtClean="0">
                <a:latin typeface="Calibri" panose="020F0502020204030204" pitchFamily="34" charset="0"/>
                <a:ea typeface="Calibri" panose="020F0502020204030204" pitchFamily="34" charset="0"/>
              </a:rPr>
              <a:t>إذ </a:t>
            </a:r>
            <a:r>
              <a:rPr lang="ar-SA" altLang="en-US" sz="2200" dirty="0">
                <a:latin typeface="Calibri" panose="020F0502020204030204" pitchFamily="34" charset="0"/>
                <a:ea typeface="Calibri" panose="020F0502020204030204" pitchFamily="34" charset="0"/>
              </a:rPr>
              <a:t>تتناسب مقاومة الموصل </a:t>
            </a:r>
            <a:r>
              <a:rPr lang="ar-SA" altLang="en-US" sz="2200" b="1" dirty="0">
                <a:latin typeface="Calibri" panose="020F0502020204030204" pitchFamily="34" charset="0"/>
                <a:ea typeface="Calibri" panose="020F0502020204030204" pitchFamily="34" charset="0"/>
              </a:rPr>
              <a:t>طرديًا</a:t>
            </a:r>
            <a:r>
              <a:rPr lang="ar-SA" altLang="en-US" sz="2200" dirty="0">
                <a:latin typeface="Calibri" panose="020F0502020204030204" pitchFamily="34" charset="0"/>
                <a:ea typeface="Calibri" panose="020F0502020204030204" pitchFamily="34" charset="0"/>
              </a:rPr>
              <a:t> مع طوله، أي تزداد بازدياد طوله.</a:t>
            </a:r>
            <a:endParaRPr lang="en-US" altLang="en-US" sz="22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2567031" y="4234225"/>
            <a:ext cx="4364315" cy="1078248"/>
            <a:chOff x="2966936" y="4863830"/>
            <a:chExt cx="4364315" cy="1271065"/>
          </a:xfrm>
        </p:grpSpPr>
        <p:sp>
          <p:nvSpPr>
            <p:cNvPr id="21" name="Oval 20"/>
            <p:cNvSpPr/>
            <p:nvPr/>
          </p:nvSpPr>
          <p:spPr>
            <a:xfrm>
              <a:off x="6786260" y="4867089"/>
              <a:ext cx="505839" cy="12513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 flipH="1" flipV="1">
              <a:off x="3210128" y="4863830"/>
              <a:ext cx="9727" cy="325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3210128" y="4863830"/>
              <a:ext cx="3800274" cy="126459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966936" y="4877088"/>
              <a:ext cx="505839" cy="12513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>
              <a:endCxn id="21" idx="0"/>
            </p:cNvCxnSpPr>
            <p:nvPr/>
          </p:nvCxnSpPr>
          <p:spPr>
            <a:xfrm flipV="1">
              <a:off x="3229583" y="4867089"/>
              <a:ext cx="3809597" cy="646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endCxn id="15" idx="2"/>
            </p:cNvCxnSpPr>
            <p:nvPr/>
          </p:nvCxnSpPr>
          <p:spPr>
            <a:xfrm flipV="1">
              <a:off x="3219856" y="6127784"/>
              <a:ext cx="3822153" cy="6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Arc 14"/>
            <p:cNvSpPr/>
            <p:nvPr/>
          </p:nvSpPr>
          <p:spPr>
            <a:xfrm flipH="1">
              <a:off x="6828331" y="4882167"/>
              <a:ext cx="502920" cy="1252728"/>
            </a:xfrm>
            <a:prstGeom prst="arc">
              <a:avLst>
                <a:gd name="adj1" fmla="val 16200000"/>
                <a:gd name="adj2" fmla="val 5153173"/>
              </a:avLst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810223" y="5338150"/>
            <a:ext cx="3869663" cy="369332"/>
            <a:chOff x="1475868" y="3787509"/>
            <a:chExt cx="3869663" cy="369332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1475868" y="3962650"/>
              <a:ext cx="3869663" cy="0"/>
            </a:xfrm>
            <a:prstGeom prst="straightConnector1">
              <a:avLst/>
            </a:prstGeom>
            <a:ln w="19050">
              <a:solidFill>
                <a:srgbClr val="C00000"/>
              </a:solidFill>
              <a:prstDash val="dash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2489655" y="3787509"/>
              <a:ext cx="156271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lvl="0" algn="ctr" rtl="1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alt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طول الموصل (ل)</a:t>
              </a:r>
              <a:endPara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6542059" y="2566622"/>
            <a:ext cx="36754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en-US" sz="2200" dirty="0">
                <a:latin typeface="Calibri" panose="020F0502020204030204" pitchFamily="34" charset="0"/>
                <a:ea typeface="Calibri" panose="020F0502020204030204" pitchFamily="34" charset="0"/>
              </a:rPr>
              <a:t>إذ تتناسب مقاومة الموصل </a:t>
            </a:r>
            <a:r>
              <a:rPr lang="ar-SA" altLang="en-US" sz="2200" b="1" dirty="0">
                <a:latin typeface="Calibri" panose="020F0502020204030204" pitchFamily="34" charset="0"/>
                <a:ea typeface="Calibri" panose="020F0502020204030204" pitchFamily="34" charset="0"/>
              </a:rPr>
              <a:t>عكسيًا</a:t>
            </a:r>
            <a:r>
              <a:rPr lang="ar-SA" altLang="en-US" sz="2200" dirty="0">
                <a:latin typeface="Calibri" panose="020F0502020204030204" pitchFamily="34" charset="0"/>
                <a:ea typeface="Calibri" panose="020F0502020204030204" pitchFamily="34" charset="0"/>
              </a:rPr>
              <a:t> مع مساحة مقطعه، أي تزداد مقاومة الموصل بنقصان مساحة مقطعه.</a:t>
            </a:r>
            <a:endParaRPr lang="en-US" altLang="en-US" sz="22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863592" y="2128174"/>
            <a:ext cx="268374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ar-SA" altLang="en-US" sz="2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مساحة مقطع الموصل: </a:t>
            </a:r>
            <a:endParaRPr lang="en-US" sz="22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2567031" y="4246515"/>
            <a:ext cx="505839" cy="106151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095499" y="2566622"/>
            <a:ext cx="384048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en-US" sz="2200" dirty="0">
                <a:latin typeface="Calibri" panose="020F0502020204030204" pitchFamily="34" charset="0"/>
                <a:ea typeface="Calibri" panose="020F0502020204030204" pitchFamily="34" charset="0"/>
              </a:rPr>
              <a:t>تختلف مقاومة الموصل باختلاف المادة المصنوع منها، لذا تميًز كل مادة بالمقاومة النوعية (المقاومية).</a:t>
            </a:r>
            <a:endParaRPr lang="en-US" altLang="en-US" sz="22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271637" y="4451789"/>
            <a:ext cx="14789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مساحة  مقطع الموصل (أ)</a:t>
            </a: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943268" y="2128174"/>
            <a:ext cx="230704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ar-SA" altLang="en-US" sz="2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نوع مادة الموصل: </a:t>
            </a:r>
            <a:endParaRPr lang="en-US" sz="22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954964" y="4018781"/>
            <a:ext cx="259237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ar-SA" altLang="en-US" sz="2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درجة حرارة الموصل:</a:t>
            </a:r>
            <a:r>
              <a:rPr lang="ar-SA" altLang="en-US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7286226" y="4449668"/>
            <a:ext cx="3001377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en-US" sz="2200" dirty="0">
                <a:latin typeface="Calibri" panose="020F0502020204030204" pitchFamily="34" charset="0"/>
                <a:ea typeface="Calibri" panose="020F0502020204030204" pitchFamily="34" charset="0"/>
              </a:rPr>
              <a:t>تزداد مقاومة الموصل بازدياد درجة حرارته مثل النحاس، أما أشباه الموصلات فتقل مقاومتها بزيادة درجة حرارتها مثل الكربون. </a:t>
            </a:r>
            <a:endParaRPr lang="en-US" altLang="en-US" sz="22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931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6" grpId="0"/>
      <p:bldP spid="25" grpId="0"/>
      <p:bldP spid="26" grpId="0"/>
      <p:bldP spid="39" grpId="0" animBg="1"/>
      <p:bldP spid="28" grpId="0"/>
      <p:bldP spid="41" grpId="0"/>
      <p:bldP spid="29" grpId="0"/>
      <p:bldP spid="43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3"/>
          <p:cNvSpPr txBox="1">
            <a:spLocks/>
          </p:cNvSpPr>
          <p:nvPr/>
        </p:nvSpPr>
        <p:spPr>
          <a:xfrm>
            <a:off x="5667555" y="560873"/>
            <a:ext cx="5000446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العوامل التي تعتمد عليها المقاومة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grpSp>
        <p:nvGrpSpPr>
          <p:cNvPr id="88" name="Group 87"/>
          <p:cNvGrpSpPr/>
          <p:nvPr/>
        </p:nvGrpSpPr>
        <p:grpSpPr>
          <a:xfrm>
            <a:off x="4271280" y="4557480"/>
            <a:ext cx="3956961" cy="899309"/>
            <a:chOff x="0" y="0"/>
            <a:chExt cx="2538375" cy="636143"/>
          </a:xfrm>
        </p:grpSpPr>
        <p:grpSp>
          <p:nvGrpSpPr>
            <p:cNvPr id="90" name="Group 89"/>
            <p:cNvGrpSpPr/>
            <p:nvPr/>
          </p:nvGrpSpPr>
          <p:grpSpPr>
            <a:xfrm>
              <a:off x="0" y="0"/>
              <a:ext cx="1828393" cy="636143"/>
              <a:chOff x="0" y="0"/>
              <a:chExt cx="1828393" cy="636143"/>
            </a:xfrm>
          </p:grpSpPr>
          <p:grpSp>
            <p:nvGrpSpPr>
              <p:cNvPr id="92" name="Group 91"/>
              <p:cNvGrpSpPr/>
              <p:nvPr/>
            </p:nvGrpSpPr>
            <p:grpSpPr>
              <a:xfrm>
                <a:off x="0" y="0"/>
                <a:ext cx="1828393" cy="636143"/>
                <a:chOff x="0" y="0"/>
                <a:chExt cx="1828393" cy="636143"/>
              </a:xfrm>
            </p:grpSpPr>
            <p:sp>
              <p:nvSpPr>
                <p:cNvPr id="94" name="Text Box 41"/>
                <p:cNvSpPr txBox="1"/>
                <p:nvPr/>
              </p:nvSpPr>
              <p:spPr>
                <a:xfrm>
                  <a:off x="0" y="0"/>
                  <a:ext cx="1696796" cy="343815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ar-SA" sz="2200" b="1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المقاومية × طول السلك</a:t>
                  </a:r>
                  <a:endParaRPr lang="en-US" sz="2200">
                    <a:effectLst/>
                    <a:latin typeface="Calibri" panose="020F0502020204030204" pitchFamily="34" charset="0"/>
                    <a:ea typeface="Calibri" panose="020F0502020204030204" pitchFamily="34" charset="0"/>
                  </a:endParaRPr>
                </a:p>
              </p:txBody>
            </p:sp>
            <p:sp>
              <p:nvSpPr>
                <p:cNvPr id="95" name="Text Box 42"/>
                <p:cNvSpPr txBox="1"/>
                <p:nvPr/>
              </p:nvSpPr>
              <p:spPr>
                <a:xfrm>
                  <a:off x="131673" y="292608"/>
                  <a:ext cx="1696720" cy="343535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ar-SA" sz="2200" b="1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مساحة المقطع</a:t>
                  </a:r>
                  <a:endParaRPr lang="en-US" sz="2200">
                    <a:effectLst/>
                    <a:latin typeface="Calibri" panose="020F0502020204030204" pitchFamily="34" charset="0"/>
                    <a:ea typeface="Calibri" panose="020F0502020204030204" pitchFamily="34" charset="0"/>
                  </a:endParaRPr>
                </a:p>
              </p:txBody>
            </p:sp>
          </p:grpSp>
          <p:cxnSp>
            <p:nvCxnSpPr>
              <p:cNvPr id="93" name="Straight Connector 92"/>
              <p:cNvCxnSpPr/>
              <p:nvPr/>
            </p:nvCxnSpPr>
            <p:spPr>
              <a:xfrm>
                <a:off x="175564" y="314553"/>
                <a:ext cx="1512000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1" name="Text Box 44"/>
            <p:cNvSpPr txBox="1"/>
            <p:nvPr/>
          </p:nvSpPr>
          <p:spPr>
            <a:xfrm>
              <a:off x="1719073" y="131674"/>
              <a:ext cx="819302" cy="34353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 rtl="1">
                <a:lnSpc>
                  <a:spcPct val="107000"/>
                </a:lnSpc>
                <a:spcAft>
                  <a:spcPts val="800"/>
                </a:spcAft>
              </a:pPr>
              <a:r>
                <a:rPr lang="ar-SA" sz="2200" b="1" dirty="0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المقاومة =</a:t>
              </a:r>
              <a:endPara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7911566" y="1300750"/>
            <a:ext cx="270779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en-US" sz="22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مقاومة </a:t>
            </a:r>
            <a:r>
              <a:rPr lang="ar-SA" altLang="en-US" sz="2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الموصل تعتمد على:</a:t>
            </a:r>
            <a:endParaRPr lang="en-US" altLang="en-US" sz="2200" dirty="0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5540182" y="3743474"/>
            <a:ext cx="5079178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</a:rPr>
              <a:t>ويمكن حساب مقاومة الموصل باستخدام العلاقة: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03725" y="1775419"/>
            <a:ext cx="5581181" cy="18492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 rt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ar-SA" sz="220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ar-SA" sz="2200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>طول الموصل</a:t>
            </a:r>
            <a:endParaRPr lang="ar-SA" sz="22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71450" indent="-171450" algn="just" rt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ar-SA" sz="220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ar-SA" sz="2200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>مساحة </a:t>
            </a:r>
            <a:r>
              <a:rPr lang="ar-SA" sz="2200" b="1" dirty="0">
                <a:latin typeface="Calibri" panose="020F0502020204030204" pitchFamily="34" charset="0"/>
                <a:ea typeface="Calibri" panose="020F0502020204030204" pitchFamily="34" charset="0"/>
              </a:rPr>
              <a:t>مقطع</a:t>
            </a:r>
            <a:r>
              <a:rPr lang="ar-SA" sz="22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ar-SA" sz="2200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>الموصل</a:t>
            </a:r>
            <a:endParaRPr lang="ar-SA" sz="22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71450" indent="-171450" algn="just" rt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ar-SA" sz="2200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> نوع مادة الموصل</a:t>
            </a:r>
            <a:endParaRPr lang="ar-SA" sz="2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71450" indent="-171450" algn="just" rt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ar-SA" sz="220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ar-SA" sz="2200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>درجة </a:t>
            </a:r>
            <a:r>
              <a:rPr lang="ar-SA" sz="2200" b="1" dirty="0">
                <a:latin typeface="Calibri" panose="020F0502020204030204" pitchFamily="34" charset="0"/>
                <a:ea typeface="Calibri" panose="020F0502020204030204" pitchFamily="34" charset="0"/>
              </a:rPr>
              <a:t>حرارة الموصل</a:t>
            </a:r>
            <a:r>
              <a:rPr lang="ar-SA" sz="22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079420" y="4438649"/>
            <a:ext cx="4340680" cy="1018139"/>
          </a:xfrm>
          <a:prstGeom prst="round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853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3"/>
          <p:cNvSpPr txBox="1">
            <a:spLocks/>
          </p:cNvSpPr>
          <p:nvPr/>
        </p:nvSpPr>
        <p:spPr>
          <a:xfrm>
            <a:off x="5667555" y="560873"/>
            <a:ext cx="5000446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العوامل التي تعتمد عليها المقاومة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369855" y="1128041"/>
            <a:ext cx="1661992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a-ET" sz="2200" b="1" spc="50" dirty="0" smtClean="0">
                <a:ln w="11430"/>
                <a:solidFill>
                  <a:srgbClr val="C00000"/>
                </a:solidFill>
              </a:rPr>
              <a:t>مثال 1</a:t>
            </a:r>
            <a:endParaRPr lang="en-US" sz="2200" b="1" spc="50" dirty="0">
              <a:ln w="11430"/>
              <a:solidFill>
                <a:srgbClr val="C00000"/>
              </a:solidFill>
            </a:endParaRPr>
          </a:p>
        </p:txBody>
      </p:sp>
      <p:pic>
        <p:nvPicPr>
          <p:cNvPr id="17" name="Picture 16" descr="question-mar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41873" y="1137476"/>
            <a:ext cx="856061" cy="856061"/>
          </a:xfrm>
          <a:prstGeom prst="rect">
            <a:avLst/>
          </a:prstGeom>
        </p:spPr>
      </p:pic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1" y="1472459"/>
            <a:ext cx="8532796" cy="67965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Low" rtl="1"/>
            <a:r>
              <a:rPr lang="ar-SA" altLang="en-US" sz="2000" b="1" dirty="0" smtClean="0">
                <a:latin typeface="+mj-lt"/>
                <a:cs typeface="Times New Roman" panose="02020603050405020304" pitchFamily="18" charset="0"/>
              </a:rPr>
              <a:t>احسب مقاومة سلك نحاسي طوله 20 متر ونصف قطره 1.5 ملم، علمًا بان مقاوميّة (المقاومة النوعية) للنحاس 1.68 × 10</a:t>
            </a:r>
            <a:r>
              <a:rPr lang="ar-SA" altLang="en-US" sz="2000" b="1" baseline="30000" dirty="0" smtClean="0">
                <a:latin typeface="+mj-lt"/>
                <a:cs typeface="Times New Roman" panose="02020603050405020304" pitchFamily="18" charset="0"/>
              </a:rPr>
              <a:t>-6</a:t>
            </a:r>
            <a:r>
              <a:rPr lang="ar-SA" altLang="en-US" sz="2000" b="1" dirty="0" smtClean="0">
                <a:latin typeface="+mj-lt"/>
                <a:cs typeface="Times New Roman" panose="02020603050405020304" pitchFamily="18" charset="0"/>
              </a:rPr>
              <a:t> أوم . متر.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270662" y="2406385"/>
            <a:ext cx="3956961" cy="899309"/>
            <a:chOff x="0" y="0"/>
            <a:chExt cx="2538375" cy="636143"/>
          </a:xfrm>
        </p:grpSpPr>
        <p:grpSp>
          <p:nvGrpSpPr>
            <p:cNvPr id="20" name="Group 19"/>
            <p:cNvGrpSpPr/>
            <p:nvPr/>
          </p:nvGrpSpPr>
          <p:grpSpPr>
            <a:xfrm>
              <a:off x="0" y="0"/>
              <a:ext cx="1719073" cy="636143"/>
              <a:chOff x="0" y="0"/>
              <a:chExt cx="1719073" cy="636143"/>
            </a:xfrm>
          </p:grpSpPr>
          <p:grpSp>
            <p:nvGrpSpPr>
              <p:cNvPr id="22" name="Group 21"/>
              <p:cNvGrpSpPr/>
              <p:nvPr/>
            </p:nvGrpSpPr>
            <p:grpSpPr>
              <a:xfrm>
                <a:off x="0" y="0"/>
                <a:ext cx="1719073" cy="636143"/>
                <a:chOff x="0" y="0"/>
                <a:chExt cx="1719073" cy="636143"/>
              </a:xfrm>
            </p:grpSpPr>
            <p:sp>
              <p:nvSpPr>
                <p:cNvPr id="24" name="Text Box 41"/>
                <p:cNvSpPr txBox="1"/>
                <p:nvPr/>
              </p:nvSpPr>
              <p:spPr>
                <a:xfrm>
                  <a:off x="0" y="0"/>
                  <a:ext cx="1696796" cy="343815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ar-SA" sz="2000" b="1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المقاومية × طول السلك</a:t>
                  </a:r>
                  <a:endParaRPr lang="en-US" sz="2000">
                    <a:effectLst/>
                    <a:latin typeface="Calibri" panose="020F0502020204030204" pitchFamily="34" charset="0"/>
                    <a:ea typeface="Calibri" panose="020F0502020204030204" pitchFamily="34" charset="0"/>
                  </a:endParaRPr>
                </a:p>
              </p:txBody>
            </p:sp>
            <p:sp>
              <p:nvSpPr>
                <p:cNvPr id="25" name="Text Box 42"/>
                <p:cNvSpPr txBox="1"/>
                <p:nvPr/>
              </p:nvSpPr>
              <p:spPr>
                <a:xfrm>
                  <a:off x="370665" y="292608"/>
                  <a:ext cx="1348408" cy="343535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ar-SA" sz="2000" b="1" dirty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مساحة المقطع</a:t>
                  </a:r>
                  <a:endParaRPr lang="en-US" sz="2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</a:endParaRPr>
                </a:p>
              </p:txBody>
            </p:sp>
          </p:grpSp>
          <p:cxnSp>
            <p:nvCxnSpPr>
              <p:cNvPr id="23" name="Straight Connector 22"/>
              <p:cNvCxnSpPr/>
              <p:nvPr/>
            </p:nvCxnSpPr>
            <p:spPr>
              <a:xfrm>
                <a:off x="370665" y="283228"/>
                <a:ext cx="1292458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Text Box 44"/>
            <p:cNvSpPr txBox="1"/>
            <p:nvPr/>
          </p:nvSpPr>
          <p:spPr>
            <a:xfrm>
              <a:off x="1719073" y="131674"/>
              <a:ext cx="819302" cy="34353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 rtl="1">
                <a:lnSpc>
                  <a:spcPct val="107000"/>
                </a:lnSpc>
                <a:spcAft>
                  <a:spcPts val="800"/>
                </a:spcAft>
              </a:pPr>
              <a:r>
                <a:rPr lang="ar-SA" sz="2000" b="1" dirty="0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المقاومة =</a:t>
              </a:r>
              <a:endPara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9725" y="2134958"/>
            <a:ext cx="648000" cy="81024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>
                <a:spLocks noChangeArrowheads="1"/>
              </p:cNvSpPr>
              <p:nvPr/>
            </p:nvSpPr>
            <p:spPr bwMode="auto">
              <a:xfrm>
                <a:off x="2622550" y="2333858"/>
                <a:ext cx="1632886" cy="526599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vert="horz" wrap="square" lIns="91440" tIns="0" rIns="91440" bIns="6348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justLow" rtl="1"/>
                <a:r>
                  <a:rPr lang="ar-SA" altLang="en-US" sz="2000" b="1" dirty="0" smtClean="0">
                    <a:solidFill>
                      <a:srgbClr val="0070C0"/>
                    </a:solidFill>
                    <a:latin typeface="+mj-lt"/>
                    <a:cs typeface="Times New Roman" panose="02020603050405020304" pitchFamily="18" charset="0"/>
                  </a:rPr>
                  <a:t>1.5 ملم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alt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ar-SA" alt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ar-SA" alt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ar-SA" alt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ar-SA" alt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endParaRPr kumimoji="0" lang="en-US" altLang="en-US" sz="2000" b="1" i="0" u="none" strike="noStrike" cap="none" normalizeH="0" baseline="0" dirty="0" smtClean="0">
                  <a:ln>
                    <a:noFill/>
                  </a:ln>
                  <a:solidFill>
                    <a:srgbClr val="0070C0"/>
                  </a:solidFill>
                  <a:effectLst/>
                  <a:latin typeface="+mj-lt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22550" y="2333858"/>
                <a:ext cx="1632886" cy="526599"/>
              </a:xfrm>
              <a:prstGeom prst="rect">
                <a:avLst/>
              </a:prstGeom>
              <a:blipFill>
                <a:blip r:embed="rId4"/>
                <a:stretch>
                  <a:fillRect r="-4478" b="-3488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1170639" y="2411219"/>
            <a:ext cx="1632886" cy="3718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Low" rtl="1"/>
            <a:r>
              <a:rPr lang="ar-SA" altLang="en-US" sz="2000" b="1" dirty="0" smtClean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= 0.0015 م 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019300" y="3126951"/>
            <a:ext cx="2236136" cy="3718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Low" rtl="1"/>
            <a:r>
              <a:rPr lang="ar-SA" altLang="en-US" sz="2000" b="1" dirty="0" smtClean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مساحة المقطع = </a:t>
            </a:r>
            <a:r>
              <a:rPr lang="el-GR" altLang="en-US" sz="2000" b="1" dirty="0" smtClean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π</a:t>
            </a:r>
            <a:r>
              <a:rPr lang="ar-SA" altLang="en-US" sz="2000" b="1" dirty="0" smtClean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 نق</a:t>
            </a:r>
            <a:r>
              <a:rPr lang="ar-SA" altLang="en-US" sz="2000" b="1" baseline="30000" dirty="0" smtClean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2</a:t>
            </a:r>
            <a:endParaRPr kumimoji="0" lang="en-US" altLang="en-US" sz="2000" b="1" i="0" u="none" strike="noStrike" cap="none" normalizeH="0" baseline="30000" dirty="0" smtClean="0">
              <a:ln>
                <a:noFill/>
              </a:ln>
              <a:solidFill>
                <a:srgbClr val="0070C0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1270000" y="3656745"/>
            <a:ext cx="1753068" cy="3718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Low" rtl="1"/>
            <a:r>
              <a:rPr lang="ar-SA" altLang="en-US" sz="2000" b="1" dirty="0" smtClean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= </a:t>
            </a:r>
            <a:r>
              <a:rPr lang="el-GR" altLang="en-US" sz="2000" b="1" dirty="0" smtClean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π</a:t>
            </a:r>
            <a:r>
              <a:rPr lang="ar-SA" altLang="en-US" sz="2000" b="1" dirty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ar-SA" altLang="en-US" sz="2000" b="1" dirty="0" smtClean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(0.0015)</a:t>
            </a:r>
            <a:r>
              <a:rPr lang="ar-SA" altLang="en-US" sz="2000" b="1" baseline="30000" dirty="0" smtClean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2</a:t>
            </a:r>
            <a:endParaRPr kumimoji="0" lang="en-US" altLang="en-US" sz="2000" b="1" i="0" u="none" strike="noStrike" cap="none" normalizeH="0" baseline="30000" dirty="0" smtClean="0">
              <a:ln>
                <a:noFill/>
              </a:ln>
              <a:solidFill>
                <a:srgbClr val="0070C0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1270000" y="4256820"/>
            <a:ext cx="1753068" cy="3718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Low" rtl="1"/>
            <a:r>
              <a:rPr lang="ar-SA" altLang="en-US" sz="2000" b="1" dirty="0" smtClean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= 7.1 × 10</a:t>
            </a:r>
            <a:r>
              <a:rPr lang="ar-SA" altLang="en-US" sz="2000" b="1" baseline="30000" dirty="0" smtClean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-6</a:t>
            </a:r>
            <a:r>
              <a:rPr lang="ar-SA" altLang="en-US" sz="2000" b="1" dirty="0" smtClean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 م</a:t>
            </a:r>
            <a:r>
              <a:rPr lang="ar-SA" altLang="en-US" sz="2000" b="1" baseline="30000" dirty="0" smtClean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2</a:t>
            </a:r>
            <a:endParaRPr kumimoji="0" lang="en-US" altLang="en-US" sz="2000" b="1" i="0" u="none" strike="noStrike" cap="none" normalizeH="0" baseline="30000" dirty="0" smtClean="0">
              <a:ln>
                <a:noFill/>
              </a:ln>
              <a:solidFill>
                <a:srgbClr val="0070C0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6189297" y="3655828"/>
            <a:ext cx="3956961" cy="899309"/>
            <a:chOff x="0" y="0"/>
            <a:chExt cx="2538375" cy="636143"/>
          </a:xfrm>
        </p:grpSpPr>
        <p:grpSp>
          <p:nvGrpSpPr>
            <p:cNvPr id="34" name="Group 33"/>
            <p:cNvGrpSpPr/>
            <p:nvPr/>
          </p:nvGrpSpPr>
          <p:grpSpPr>
            <a:xfrm>
              <a:off x="0" y="0"/>
              <a:ext cx="1719073" cy="636143"/>
              <a:chOff x="0" y="0"/>
              <a:chExt cx="1719073" cy="636143"/>
            </a:xfrm>
          </p:grpSpPr>
          <p:grpSp>
            <p:nvGrpSpPr>
              <p:cNvPr id="36" name="Group 35"/>
              <p:cNvGrpSpPr/>
              <p:nvPr/>
            </p:nvGrpSpPr>
            <p:grpSpPr>
              <a:xfrm>
                <a:off x="0" y="0"/>
                <a:ext cx="1719073" cy="636143"/>
                <a:chOff x="0" y="0"/>
                <a:chExt cx="1719073" cy="636143"/>
              </a:xfrm>
            </p:grpSpPr>
            <p:sp>
              <p:nvSpPr>
                <p:cNvPr id="38" name="Text Box 41"/>
                <p:cNvSpPr txBox="1"/>
                <p:nvPr/>
              </p:nvSpPr>
              <p:spPr>
                <a:xfrm>
                  <a:off x="0" y="0"/>
                  <a:ext cx="1696796" cy="343815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ar-SA" sz="2000" b="1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1.68 × 10</a:t>
                  </a:r>
                  <a:r>
                    <a:rPr lang="ar-SA" sz="2000" b="1" baseline="30000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-6</a:t>
                  </a:r>
                  <a:r>
                    <a:rPr lang="ar-SA" sz="2000" b="1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 × 20</a:t>
                  </a:r>
                  <a:endParaRPr lang="en-US" sz="2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</a:endParaRPr>
                </a:p>
              </p:txBody>
            </p:sp>
            <p:sp>
              <p:nvSpPr>
                <p:cNvPr id="39" name="Text Box 42"/>
                <p:cNvSpPr txBox="1"/>
                <p:nvPr/>
              </p:nvSpPr>
              <p:spPr>
                <a:xfrm>
                  <a:off x="370665" y="292608"/>
                  <a:ext cx="1348408" cy="343535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ar-SA" sz="2000" b="1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7.1 × 10</a:t>
                  </a:r>
                  <a:r>
                    <a:rPr lang="ar-SA" sz="2000" b="1" baseline="30000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-6</a:t>
                  </a:r>
                  <a:endParaRPr lang="en-US" sz="2000" baseline="30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</a:endParaRPr>
                </a:p>
              </p:txBody>
            </p:sp>
          </p:grpSp>
          <p:cxnSp>
            <p:nvCxnSpPr>
              <p:cNvPr id="37" name="Straight Connector 36"/>
              <p:cNvCxnSpPr/>
              <p:nvPr/>
            </p:nvCxnSpPr>
            <p:spPr>
              <a:xfrm>
                <a:off x="370665" y="283228"/>
                <a:ext cx="1292458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Text Box 44"/>
            <p:cNvSpPr txBox="1"/>
            <p:nvPr/>
          </p:nvSpPr>
          <p:spPr>
            <a:xfrm>
              <a:off x="1719073" y="131674"/>
              <a:ext cx="819302" cy="34353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 rtl="1">
                <a:lnSpc>
                  <a:spcPct val="107000"/>
                </a:lnSpc>
                <a:spcAft>
                  <a:spcPts val="800"/>
                </a:spcAft>
              </a:pPr>
              <a:r>
                <a:rPr lang="ar-SA" sz="2000" b="1" dirty="0" smtClean="0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=</a:t>
              </a:r>
              <a:endPara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sp>
        <p:nvSpPr>
          <p:cNvPr id="45" name="Text Box 41"/>
          <p:cNvSpPr txBox="1"/>
          <p:nvPr/>
        </p:nvSpPr>
        <p:spPr>
          <a:xfrm>
            <a:off x="7948096" y="4863906"/>
            <a:ext cx="1252755" cy="486048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000" b="1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= 4.7 أوم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605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3"/>
          <p:cNvSpPr txBox="1">
            <a:spLocks/>
          </p:cNvSpPr>
          <p:nvPr/>
        </p:nvSpPr>
        <p:spPr>
          <a:xfrm>
            <a:off x="5667555" y="560873"/>
            <a:ext cx="5000446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العوامل التي تعتمد عليها المقاومة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369855" y="1128041"/>
            <a:ext cx="1661992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a-ET" sz="2200" b="1" spc="50" dirty="0" smtClean="0">
                <a:ln w="11430"/>
                <a:solidFill>
                  <a:srgbClr val="C00000"/>
                </a:solidFill>
              </a:rPr>
              <a:t>مثال </a:t>
            </a:r>
            <a:r>
              <a:rPr lang="ar-SA" sz="2200" b="1" spc="50" dirty="0" smtClean="0">
                <a:ln w="11430"/>
                <a:solidFill>
                  <a:srgbClr val="C00000"/>
                </a:solidFill>
              </a:rPr>
              <a:t>2</a:t>
            </a:r>
            <a:endParaRPr lang="en-US" sz="2200" b="1" spc="50" dirty="0">
              <a:ln w="11430"/>
              <a:solidFill>
                <a:srgbClr val="C00000"/>
              </a:solidFill>
            </a:endParaRPr>
          </a:p>
        </p:txBody>
      </p:sp>
      <p:pic>
        <p:nvPicPr>
          <p:cNvPr id="17" name="Picture 16" descr="question-mar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41873" y="1137476"/>
            <a:ext cx="856061" cy="856061"/>
          </a:xfrm>
          <a:prstGeom prst="rect">
            <a:avLst/>
          </a:prstGeom>
        </p:spPr>
      </p:pic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1" y="1472459"/>
            <a:ext cx="8532796" cy="67965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Low" rtl="1"/>
            <a:r>
              <a:rPr lang="ar-SA" altLang="en-US" sz="2000" b="1" dirty="0" smtClean="0">
                <a:latin typeface="+mj-lt"/>
                <a:cs typeface="Times New Roman" panose="02020603050405020304" pitchFamily="18" charset="0"/>
              </a:rPr>
              <a:t>سلكان (س، ص) أسطوانيّا الشكل، مصنوعان من المادة نفسها ومتساويان في الطول، قطر السلك ص يساوي ضعف قطر السلك س. فاذا كانت مقاومة السلك ص تساوي م، جد مقاومة السلك س.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551206" y="4463871"/>
            <a:ext cx="3357954" cy="549119"/>
            <a:chOff x="6724798" y="2758105"/>
            <a:chExt cx="3357954" cy="549119"/>
          </a:xfrm>
        </p:grpSpPr>
        <p:grpSp>
          <p:nvGrpSpPr>
            <p:cNvPr id="8" name="Group 7"/>
            <p:cNvGrpSpPr/>
            <p:nvPr/>
          </p:nvGrpSpPr>
          <p:grpSpPr>
            <a:xfrm>
              <a:off x="6724798" y="2758105"/>
              <a:ext cx="3357954" cy="549119"/>
              <a:chOff x="5987510" y="2753838"/>
              <a:chExt cx="3357954" cy="549119"/>
            </a:xfrm>
          </p:grpSpPr>
          <p:grpSp>
            <p:nvGrpSpPr>
              <p:cNvPr id="40" name="Group 39"/>
              <p:cNvGrpSpPr/>
              <p:nvPr/>
            </p:nvGrpSpPr>
            <p:grpSpPr>
              <a:xfrm>
                <a:off x="6883169" y="2753838"/>
                <a:ext cx="1486686" cy="549119"/>
                <a:chOff x="2966936" y="4856252"/>
                <a:chExt cx="4325163" cy="1272175"/>
              </a:xfrm>
              <a:solidFill>
                <a:schemeClr val="accent3">
                  <a:lumMod val="20000"/>
                  <a:lumOff val="80000"/>
                </a:schemeClr>
              </a:solidFill>
            </p:grpSpPr>
            <p:sp>
              <p:nvSpPr>
                <p:cNvPr id="41" name="Oval 40"/>
                <p:cNvSpPr/>
                <p:nvPr/>
              </p:nvSpPr>
              <p:spPr>
                <a:xfrm>
                  <a:off x="6786260" y="4867089"/>
                  <a:ext cx="505839" cy="1251338"/>
                </a:xfrm>
                <a:prstGeom prst="ellipse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2" name="Straight Connector 41"/>
                <p:cNvCxnSpPr/>
                <p:nvPr/>
              </p:nvCxnSpPr>
              <p:spPr>
                <a:xfrm flipH="1" flipV="1">
                  <a:off x="3210128" y="4863830"/>
                  <a:ext cx="9727" cy="3259"/>
                </a:xfrm>
                <a:prstGeom prst="line">
                  <a:avLst/>
                </a:pr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3" name="Rectangle 42"/>
                <p:cNvSpPr/>
                <p:nvPr/>
              </p:nvSpPr>
              <p:spPr>
                <a:xfrm>
                  <a:off x="3210128" y="4863830"/>
                  <a:ext cx="3800274" cy="1264596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" name="Straight Connector 45"/>
                <p:cNvCxnSpPr/>
                <p:nvPr/>
              </p:nvCxnSpPr>
              <p:spPr>
                <a:xfrm flipV="1">
                  <a:off x="3239109" y="4856252"/>
                  <a:ext cx="3809598" cy="6468"/>
                </a:xfrm>
                <a:prstGeom prst="line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 flipV="1">
                  <a:off x="3219856" y="6127784"/>
                  <a:ext cx="3822153" cy="641"/>
                </a:xfrm>
                <a:prstGeom prst="line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4" name="Oval 43"/>
                <p:cNvSpPr/>
                <p:nvPr/>
              </p:nvSpPr>
              <p:spPr>
                <a:xfrm>
                  <a:off x="2966936" y="4877088"/>
                  <a:ext cx="505839" cy="1251339"/>
                </a:xfrm>
                <a:prstGeom prst="ellipse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59" name="Straight Connector 58"/>
              <p:cNvCxnSpPr/>
              <p:nvPr/>
            </p:nvCxnSpPr>
            <p:spPr>
              <a:xfrm flipV="1">
                <a:off x="5987510" y="3042234"/>
                <a:ext cx="975609" cy="0"/>
              </a:xfrm>
              <a:prstGeom prst="lin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flipV="1">
                <a:off x="8369855" y="3057905"/>
                <a:ext cx="975609" cy="0"/>
              </a:xfrm>
              <a:prstGeom prst="lin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>
              <a:off x="7933031" y="2839730"/>
              <a:ext cx="972306" cy="37187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square" lIns="91440" tIns="0" rIns="91440" bIns="6348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rtl="1"/>
              <a:r>
                <a:rPr lang="ar-SA" altLang="en-US" sz="2000" b="1" dirty="0" smtClean="0">
                  <a:solidFill>
                    <a:srgbClr val="0070C0"/>
                  </a:solidFill>
                  <a:latin typeface="+mj-lt"/>
                  <a:cs typeface="Times New Roman" panose="02020603050405020304" pitchFamily="18" charset="0"/>
                </a:rPr>
                <a:t>س</a:t>
              </a:r>
              <a:endParaRPr kumimoji="0" lang="en-US" altLang="en-US" sz="2000" b="1" i="0" u="none" strike="noStrike" cap="none" normalizeH="0" baseline="3000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597799" y="2482730"/>
            <a:ext cx="3357954" cy="1091696"/>
            <a:chOff x="1797824" y="2482730"/>
            <a:chExt cx="3357954" cy="1091696"/>
          </a:xfrm>
        </p:grpSpPr>
        <p:grpSp>
          <p:nvGrpSpPr>
            <p:cNvPr id="9" name="Group 8"/>
            <p:cNvGrpSpPr/>
            <p:nvPr/>
          </p:nvGrpSpPr>
          <p:grpSpPr>
            <a:xfrm>
              <a:off x="1797824" y="2482730"/>
              <a:ext cx="3357954" cy="1091696"/>
              <a:chOff x="2133600" y="2487095"/>
              <a:chExt cx="3357954" cy="1091696"/>
            </a:xfrm>
          </p:grpSpPr>
          <p:grpSp>
            <p:nvGrpSpPr>
              <p:cNvPr id="49" name="Group 48"/>
              <p:cNvGrpSpPr/>
              <p:nvPr/>
            </p:nvGrpSpPr>
            <p:grpSpPr>
              <a:xfrm>
                <a:off x="3029259" y="2487095"/>
                <a:ext cx="1486686" cy="1091696"/>
                <a:chOff x="2966936" y="4863830"/>
                <a:chExt cx="4325163" cy="1264597"/>
              </a:xfrm>
              <a:solidFill>
                <a:schemeClr val="accent3">
                  <a:lumMod val="20000"/>
                  <a:lumOff val="80000"/>
                </a:schemeClr>
              </a:solidFill>
            </p:grpSpPr>
            <p:sp>
              <p:nvSpPr>
                <p:cNvPr id="50" name="Oval 49"/>
                <p:cNvSpPr/>
                <p:nvPr/>
              </p:nvSpPr>
              <p:spPr>
                <a:xfrm>
                  <a:off x="6786260" y="4867089"/>
                  <a:ext cx="505839" cy="1251338"/>
                </a:xfrm>
                <a:prstGeom prst="ellipse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" name="Straight Connector 50"/>
                <p:cNvCxnSpPr/>
                <p:nvPr/>
              </p:nvCxnSpPr>
              <p:spPr>
                <a:xfrm flipH="1" flipV="1">
                  <a:off x="3210128" y="4863830"/>
                  <a:ext cx="9727" cy="3259"/>
                </a:xfrm>
                <a:prstGeom prst="line">
                  <a:avLst/>
                </a:pr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" name="Rectangle 51"/>
                <p:cNvSpPr/>
                <p:nvPr/>
              </p:nvSpPr>
              <p:spPr>
                <a:xfrm>
                  <a:off x="3210128" y="4863830"/>
                  <a:ext cx="3800274" cy="1264596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" name="Straight Connector 52"/>
                <p:cNvCxnSpPr/>
                <p:nvPr/>
              </p:nvCxnSpPr>
              <p:spPr>
                <a:xfrm flipV="1">
                  <a:off x="3239109" y="4870962"/>
                  <a:ext cx="3809598" cy="6468"/>
                </a:xfrm>
                <a:prstGeom prst="line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 flipV="1">
                  <a:off x="3219856" y="6127784"/>
                  <a:ext cx="3822153" cy="641"/>
                </a:xfrm>
                <a:prstGeom prst="line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6" name="Oval 55"/>
                <p:cNvSpPr/>
                <p:nvPr/>
              </p:nvSpPr>
              <p:spPr>
                <a:xfrm>
                  <a:off x="2966936" y="4877088"/>
                  <a:ext cx="505839" cy="1251339"/>
                </a:xfrm>
                <a:prstGeom prst="ellipse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57" name="Straight Connector 56"/>
              <p:cNvCxnSpPr/>
              <p:nvPr/>
            </p:nvCxnSpPr>
            <p:spPr>
              <a:xfrm flipV="1">
                <a:off x="2133600" y="3022994"/>
                <a:ext cx="975609" cy="0"/>
              </a:xfrm>
              <a:prstGeom prst="lin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flipV="1">
                <a:off x="4515945" y="3038665"/>
                <a:ext cx="975609" cy="0"/>
              </a:xfrm>
              <a:prstGeom prst="lin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2" name="Rectangle 61"/>
            <p:cNvSpPr>
              <a:spLocks noChangeArrowheads="1"/>
            </p:cNvSpPr>
            <p:nvPr/>
          </p:nvSpPr>
          <p:spPr bwMode="auto">
            <a:xfrm>
              <a:off x="3003300" y="2824976"/>
              <a:ext cx="972306" cy="37187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square" lIns="91440" tIns="0" rIns="91440" bIns="6348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rtl="1"/>
              <a:r>
                <a:rPr lang="ar-SA" altLang="en-US" sz="2000" b="1" dirty="0" smtClean="0">
                  <a:solidFill>
                    <a:srgbClr val="0070C0"/>
                  </a:solidFill>
                  <a:latin typeface="+mj-lt"/>
                  <a:cs typeface="Times New Roman" panose="02020603050405020304" pitchFamily="18" charset="0"/>
                </a:rPr>
                <a:t>ص</a:t>
              </a:r>
              <a:endParaRPr kumimoji="0" lang="en-US" altLang="en-US" sz="2000" b="1" i="0" u="none" strike="noStrike" cap="none" normalizeH="0" baseline="3000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cs typeface="Times New Roman" panose="02020603050405020304" pitchFamily="18" charset="0"/>
              </a:endParaRPr>
            </a:p>
          </p:txBody>
        </p:sp>
      </p:grpSp>
      <p:sp>
        <p:nvSpPr>
          <p:cNvPr id="72" name="Rectangle 71"/>
          <p:cNvSpPr/>
          <p:nvPr/>
        </p:nvSpPr>
        <p:spPr>
          <a:xfrm>
            <a:off x="5109185" y="2354991"/>
            <a:ext cx="494761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 rtl="1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ar-SA" altLang="en-US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تتناسب </a:t>
            </a:r>
            <a:r>
              <a:rPr lang="ar-SA" altLang="en-US" sz="2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مقاومة الموصل </a:t>
            </a:r>
            <a:r>
              <a:rPr lang="ar-SA" altLang="en-US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عكسيًا</a:t>
            </a:r>
            <a:r>
              <a:rPr lang="ar-SA" altLang="en-US" sz="2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 مع مساحة مقطعه، أي </a:t>
            </a:r>
            <a:r>
              <a:rPr lang="ar-SA" altLang="en-US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تزداد </a:t>
            </a:r>
            <a:r>
              <a:rPr lang="ar-SA" altLang="en-US" sz="2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مقاومة الموصل </a:t>
            </a:r>
            <a:r>
              <a:rPr lang="ar-SA" altLang="en-US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بنقصان </a:t>
            </a:r>
            <a:r>
              <a:rPr lang="ar-SA" altLang="en-US" sz="2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مساحة مقطعه.</a:t>
            </a:r>
            <a:endParaRPr lang="en-US" altLang="en-US" sz="2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7325349" y="3168531"/>
            <a:ext cx="273144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 rtl="1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ar-SA" altLang="en-US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مساحة المقطع = </a:t>
            </a:r>
            <a:r>
              <a:rPr lang="el-GR" altLang="en-US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π</a:t>
            </a:r>
            <a:r>
              <a:rPr lang="ar-SA" altLang="en-US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 نق</a:t>
            </a:r>
            <a:r>
              <a:rPr lang="ar-SA" altLang="en-US" sz="2200" baseline="30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2</a:t>
            </a:r>
            <a:endParaRPr lang="en-US" altLang="en-US" sz="2200" baseline="30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428744" y="3643516"/>
            <a:ext cx="562805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 rtl="1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ar-SA" altLang="en-US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نص قطر السلك ص = 2 × نصف قطر السلك س </a:t>
            </a:r>
            <a:endParaRPr lang="en-US" altLang="en-US" sz="2200" baseline="30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4428744" y="4118501"/>
            <a:ext cx="562805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 rtl="1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ar-SA" altLang="en-US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مساحة مقطع السلك ص = 4 × مساحة مقطع السلك س </a:t>
            </a:r>
            <a:endParaRPr lang="en-US" altLang="en-US" sz="2200" baseline="30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Rectangle 75"/>
              <p:cNvSpPr/>
              <p:nvPr/>
            </p:nvSpPr>
            <p:spPr>
              <a:xfrm>
                <a:off x="4428744" y="4593486"/>
                <a:ext cx="5628053" cy="5704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ü"/>
                </a:pPr>
                <a:r>
                  <a:rPr lang="ar-SA" altLang="en-US" sz="2200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ea typeface="Calibri" panose="020F0502020204030204" pitchFamily="34" charset="0"/>
                  </a:rPr>
                  <a:t>مقاومة السلك ص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altLang="en-US" sz="2200" i="1" dirty="0" smtClean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SA" altLang="en-US" sz="2200" b="0" i="1" dirty="0" smtClean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ar-SA" altLang="en-US" sz="2200" b="0" i="1" dirty="0" smtClean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ar-SA" altLang="en-US" sz="2200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ea typeface="Calibri" panose="020F0502020204030204" pitchFamily="34" charset="0"/>
                  </a:rPr>
                  <a:t> × مقاومة السلك س </a:t>
                </a:r>
                <a:endParaRPr lang="en-US" altLang="en-US" sz="2200" baseline="30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6" name="Rectangle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8744" y="4593486"/>
                <a:ext cx="5628053" cy="570413"/>
              </a:xfrm>
              <a:prstGeom prst="rect">
                <a:avLst/>
              </a:prstGeom>
              <a:blipFill>
                <a:blip r:embed="rId3"/>
                <a:stretch>
                  <a:fillRect r="-1842" b="-150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Rectangle 76"/>
          <p:cNvSpPr/>
          <p:nvPr/>
        </p:nvSpPr>
        <p:spPr>
          <a:xfrm>
            <a:off x="6096000" y="5207997"/>
            <a:ext cx="395340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r" rtl="1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ar-SA" altLang="en-US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مقاومة السلك س = 4 م</a:t>
            </a:r>
            <a:endParaRPr lang="en-US" altLang="en-US" sz="2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533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72" grpId="0"/>
      <p:bldP spid="73" grpId="0"/>
      <p:bldP spid="74" grpId="0"/>
      <p:bldP spid="75" grpId="0"/>
      <p:bldP spid="76" grpId="0"/>
      <p:bldP spid="7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3"/>
          <p:cNvSpPr txBox="1">
            <a:spLocks/>
          </p:cNvSpPr>
          <p:nvPr/>
        </p:nvSpPr>
        <p:spPr>
          <a:xfrm>
            <a:off x="5667555" y="560873"/>
            <a:ext cx="5000446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العوامل التي تعتمد عليها المقاومة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369855" y="1128041"/>
            <a:ext cx="1661992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a-ET" sz="2200" b="1" spc="50" dirty="0" smtClean="0">
                <a:ln w="11430"/>
                <a:solidFill>
                  <a:srgbClr val="C00000"/>
                </a:solidFill>
              </a:rPr>
              <a:t>مثال </a:t>
            </a:r>
            <a:r>
              <a:rPr lang="ar-SA" sz="2200" b="1" spc="50" dirty="0" smtClean="0">
                <a:ln w="11430"/>
                <a:solidFill>
                  <a:srgbClr val="C00000"/>
                </a:solidFill>
              </a:rPr>
              <a:t>2</a:t>
            </a:r>
            <a:endParaRPr lang="en-US" sz="2200" b="1" spc="50" dirty="0">
              <a:ln w="11430"/>
              <a:solidFill>
                <a:srgbClr val="C00000"/>
              </a:solidFill>
            </a:endParaRPr>
          </a:p>
        </p:txBody>
      </p:sp>
      <p:pic>
        <p:nvPicPr>
          <p:cNvPr id="17" name="Picture 16" descr="question-mar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41873" y="1137476"/>
            <a:ext cx="856061" cy="856061"/>
          </a:xfrm>
          <a:prstGeom prst="rect">
            <a:avLst/>
          </a:prstGeom>
        </p:spPr>
      </p:pic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1" y="1549930"/>
            <a:ext cx="8532796" cy="67965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Low" rtl="1"/>
            <a:r>
              <a:rPr lang="ar-SA" altLang="en-US" sz="2000" b="1" dirty="0" smtClean="0">
                <a:latin typeface="+mj-lt"/>
                <a:cs typeface="Times New Roman" panose="02020603050405020304" pitchFamily="18" charset="0"/>
              </a:rPr>
              <a:t>سلكان (س، ص) أسطوانيّا الشكل ومصنوعان من النحاس، طول السلك س ضعف طول السلك ص، وقطره يساوي نصف قطر السلك ص. فاذا كانت مقاومة السلك س تساوي م، جد مقاومة السلك ص.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408331" y="2712683"/>
            <a:ext cx="4784012" cy="549649"/>
            <a:chOff x="1655981" y="4463338"/>
            <a:chExt cx="4784012" cy="549649"/>
          </a:xfrm>
        </p:grpSpPr>
        <p:grpSp>
          <p:nvGrpSpPr>
            <p:cNvPr id="40" name="Group 39"/>
            <p:cNvGrpSpPr/>
            <p:nvPr/>
          </p:nvGrpSpPr>
          <p:grpSpPr>
            <a:xfrm>
              <a:off x="2542115" y="4463338"/>
              <a:ext cx="2922269" cy="549649"/>
              <a:chOff x="3103467" y="4855022"/>
              <a:chExt cx="4188632" cy="1273404"/>
            </a:xfrm>
            <a:solidFill>
              <a:schemeClr val="accent3">
                <a:lumMod val="20000"/>
                <a:lumOff val="80000"/>
              </a:schemeClr>
            </a:solidFill>
          </p:grpSpPr>
          <p:sp>
            <p:nvSpPr>
              <p:cNvPr id="41" name="Oval 40"/>
              <p:cNvSpPr/>
              <p:nvPr/>
            </p:nvSpPr>
            <p:spPr>
              <a:xfrm>
                <a:off x="6786260" y="4867089"/>
                <a:ext cx="505839" cy="1251338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2" name="Straight Connector 41"/>
              <p:cNvCxnSpPr/>
              <p:nvPr/>
            </p:nvCxnSpPr>
            <p:spPr>
              <a:xfrm flipH="1" flipV="1">
                <a:off x="3210128" y="4863830"/>
                <a:ext cx="9727" cy="3259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Rectangle 42"/>
              <p:cNvSpPr/>
              <p:nvPr/>
            </p:nvSpPr>
            <p:spPr>
              <a:xfrm>
                <a:off x="3210128" y="4863830"/>
                <a:ext cx="3800274" cy="126459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6" name="Straight Connector 45"/>
              <p:cNvCxnSpPr/>
              <p:nvPr/>
            </p:nvCxnSpPr>
            <p:spPr>
              <a:xfrm flipV="1">
                <a:off x="3239109" y="4856252"/>
                <a:ext cx="3809598" cy="6468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flipV="1">
                <a:off x="3219856" y="6127784"/>
                <a:ext cx="3822153" cy="641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Oval 43"/>
              <p:cNvSpPr/>
              <p:nvPr/>
            </p:nvSpPr>
            <p:spPr>
              <a:xfrm>
                <a:off x="3103467" y="4855022"/>
                <a:ext cx="272173" cy="1251337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9" name="Straight Connector 58"/>
            <p:cNvCxnSpPr/>
            <p:nvPr/>
          </p:nvCxnSpPr>
          <p:spPr>
            <a:xfrm flipV="1">
              <a:off x="1655981" y="4752267"/>
              <a:ext cx="975609" cy="0"/>
            </a:xfrm>
            <a:prstGeom prst="lin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V="1">
              <a:off x="5464384" y="4748180"/>
              <a:ext cx="975609" cy="0"/>
            </a:xfrm>
            <a:prstGeom prst="lin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>
              <a:off x="3513774" y="4553989"/>
              <a:ext cx="972306" cy="37187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square" lIns="91440" tIns="0" rIns="91440" bIns="6348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rtl="1"/>
              <a:r>
                <a:rPr lang="ar-SA" altLang="en-US" sz="2000" b="1" dirty="0" smtClean="0">
                  <a:solidFill>
                    <a:srgbClr val="0070C0"/>
                  </a:solidFill>
                  <a:latin typeface="+mj-lt"/>
                  <a:cs typeface="Times New Roman" panose="02020603050405020304" pitchFamily="18" charset="0"/>
                </a:rPr>
                <a:t>س</a:t>
              </a:r>
              <a:endParaRPr kumimoji="0" lang="en-US" altLang="en-US" sz="2000" b="1" i="0" u="none" strike="noStrike" cap="none" normalizeH="0" baseline="3000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010199" y="4311711"/>
            <a:ext cx="3357954" cy="1091696"/>
            <a:chOff x="1797824" y="2482730"/>
            <a:chExt cx="3357954" cy="1091696"/>
          </a:xfrm>
        </p:grpSpPr>
        <p:grpSp>
          <p:nvGrpSpPr>
            <p:cNvPr id="9" name="Group 8"/>
            <p:cNvGrpSpPr/>
            <p:nvPr/>
          </p:nvGrpSpPr>
          <p:grpSpPr>
            <a:xfrm>
              <a:off x="1797824" y="2482730"/>
              <a:ext cx="3357954" cy="1091696"/>
              <a:chOff x="2133600" y="2487095"/>
              <a:chExt cx="3357954" cy="1091696"/>
            </a:xfrm>
          </p:grpSpPr>
          <p:grpSp>
            <p:nvGrpSpPr>
              <p:cNvPr id="49" name="Group 48"/>
              <p:cNvGrpSpPr/>
              <p:nvPr/>
            </p:nvGrpSpPr>
            <p:grpSpPr>
              <a:xfrm>
                <a:off x="3029259" y="2487095"/>
                <a:ext cx="1486686" cy="1091696"/>
                <a:chOff x="2966936" y="4863830"/>
                <a:chExt cx="4325163" cy="1264597"/>
              </a:xfrm>
              <a:solidFill>
                <a:schemeClr val="accent3">
                  <a:lumMod val="20000"/>
                  <a:lumOff val="80000"/>
                </a:schemeClr>
              </a:solidFill>
            </p:grpSpPr>
            <p:sp>
              <p:nvSpPr>
                <p:cNvPr id="50" name="Oval 49"/>
                <p:cNvSpPr/>
                <p:nvPr/>
              </p:nvSpPr>
              <p:spPr>
                <a:xfrm>
                  <a:off x="6786260" y="4867089"/>
                  <a:ext cx="505839" cy="1251338"/>
                </a:xfrm>
                <a:prstGeom prst="ellipse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" name="Straight Connector 50"/>
                <p:cNvCxnSpPr/>
                <p:nvPr/>
              </p:nvCxnSpPr>
              <p:spPr>
                <a:xfrm flipH="1" flipV="1">
                  <a:off x="3210128" y="4863830"/>
                  <a:ext cx="9727" cy="3259"/>
                </a:xfrm>
                <a:prstGeom prst="line">
                  <a:avLst/>
                </a:pr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" name="Rectangle 51"/>
                <p:cNvSpPr/>
                <p:nvPr/>
              </p:nvSpPr>
              <p:spPr>
                <a:xfrm>
                  <a:off x="3210128" y="4863830"/>
                  <a:ext cx="3800274" cy="1264596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" name="Straight Connector 52"/>
                <p:cNvCxnSpPr/>
                <p:nvPr/>
              </p:nvCxnSpPr>
              <p:spPr>
                <a:xfrm flipV="1">
                  <a:off x="3239109" y="4870962"/>
                  <a:ext cx="3809598" cy="6468"/>
                </a:xfrm>
                <a:prstGeom prst="line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 flipV="1">
                  <a:off x="3219856" y="6127784"/>
                  <a:ext cx="3822153" cy="641"/>
                </a:xfrm>
                <a:prstGeom prst="line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6" name="Oval 55"/>
                <p:cNvSpPr/>
                <p:nvPr/>
              </p:nvSpPr>
              <p:spPr>
                <a:xfrm>
                  <a:off x="2966936" y="4877088"/>
                  <a:ext cx="505839" cy="1251339"/>
                </a:xfrm>
                <a:prstGeom prst="ellipse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57" name="Straight Connector 56"/>
              <p:cNvCxnSpPr/>
              <p:nvPr/>
            </p:nvCxnSpPr>
            <p:spPr>
              <a:xfrm flipV="1">
                <a:off x="2133600" y="3022994"/>
                <a:ext cx="975609" cy="0"/>
              </a:xfrm>
              <a:prstGeom prst="lin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flipV="1">
                <a:off x="4515945" y="3038665"/>
                <a:ext cx="975609" cy="0"/>
              </a:xfrm>
              <a:prstGeom prst="lin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2" name="Rectangle 61"/>
            <p:cNvSpPr>
              <a:spLocks noChangeArrowheads="1"/>
            </p:cNvSpPr>
            <p:nvPr/>
          </p:nvSpPr>
          <p:spPr bwMode="auto">
            <a:xfrm>
              <a:off x="3003300" y="2824976"/>
              <a:ext cx="972306" cy="37187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square" lIns="91440" tIns="0" rIns="91440" bIns="6348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rtl="1"/>
              <a:r>
                <a:rPr lang="ar-SA" altLang="en-US" sz="2000" b="1" dirty="0" smtClean="0">
                  <a:solidFill>
                    <a:srgbClr val="0070C0"/>
                  </a:solidFill>
                  <a:latin typeface="+mj-lt"/>
                  <a:cs typeface="Times New Roman" panose="02020603050405020304" pitchFamily="18" charset="0"/>
                </a:rPr>
                <a:t>ص</a:t>
              </a:r>
              <a:endParaRPr kumimoji="0" lang="en-US" altLang="en-US" sz="2000" b="1" i="0" u="none" strike="noStrike" cap="none" normalizeH="0" baseline="3000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322680" y="3329571"/>
            <a:ext cx="2894054" cy="369332"/>
            <a:chOff x="1475868" y="3777984"/>
            <a:chExt cx="2894054" cy="369332"/>
          </a:xfrm>
        </p:grpSpPr>
        <p:cxnSp>
          <p:nvCxnSpPr>
            <p:cNvPr id="45" name="Straight Arrow Connector 44"/>
            <p:cNvCxnSpPr/>
            <p:nvPr/>
          </p:nvCxnSpPr>
          <p:spPr>
            <a:xfrm>
              <a:off x="1475868" y="3962650"/>
              <a:ext cx="2894054" cy="0"/>
            </a:xfrm>
            <a:prstGeom prst="straightConnector1">
              <a:avLst/>
            </a:prstGeom>
            <a:ln w="19050">
              <a:solidFill>
                <a:srgbClr val="C00000"/>
              </a:solidFill>
              <a:prstDash val="dash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2705133" y="3777984"/>
              <a:ext cx="32378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lvl="0" algn="ctr" rtl="1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alt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ل</a:t>
              </a:r>
              <a:endPara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2942344" y="5469313"/>
            <a:ext cx="1450200" cy="491096"/>
            <a:chOff x="1475868" y="3725450"/>
            <a:chExt cx="1450200" cy="491096"/>
          </a:xfrm>
        </p:grpSpPr>
        <p:cxnSp>
          <p:nvCxnSpPr>
            <p:cNvPr id="63" name="Straight Arrow Connector 62"/>
            <p:cNvCxnSpPr/>
            <p:nvPr/>
          </p:nvCxnSpPr>
          <p:spPr>
            <a:xfrm>
              <a:off x="1475868" y="3962650"/>
              <a:ext cx="1450200" cy="0"/>
            </a:xfrm>
            <a:prstGeom prst="straightConnector1">
              <a:avLst/>
            </a:prstGeom>
            <a:ln w="19050">
              <a:solidFill>
                <a:srgbClr val="C00000"/>
              </a:solidFill>
              <a:prstDash val="dash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Rectangle 63"/>
                <p:cNvSpPr/>
                <p:nvPr/>
              </p:nvSpPr>
              <p:spPr>
                <a:xfrm>
                  <a:off x="1923231" y="3725450"/>
                  <a:ext cx="514975" cy="491096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 lvl="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14:m>
                    <m:oMath xmlns:m="http://schemas.openxmlformats.org/officeDocument/2006/math">
                      <m:f>
                        <m:fPr>
                          <m:ctrlPr>
                            <a:rPr lang="ar-SA" altLang="en-US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SA" altLang="en-US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ar-SA" altLang="en-US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a14:m>
                  <a:r>
                    <a:rPr lang="ar-SA" altLang="en-US" b="1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 panose="020F0502020204030204" pitchFamily="34" charset="0"/>
                    </a:rPr>
                    <a:t> ل </a:t>
                  </a:r>
                  <a:endParaRPr lang="en-US" altLang="en-US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64" name="Rectangle 6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23231" y="3725450"/>
                  <a:ext cx="514975" cy="491096"/>
                </a:xfrm>
                <a:prstGeom prst="rect">
                  <a:avLst/>
                </a:prstGeom>
                <a:blipFill>
                  <a:blip r:embed="rId3"/>
                  <a:stretch>
                    <a:fillRect l="-16471" b="-1234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7" name="Group 66"/>
          <p:cNvGrpSpPr/>
          <p:nvPr/>
        </p:nvGrpSpPr>
        <p:grpSpPr>
          <a:xfrm>
            <a:off x="1307920" y="2697717"/>
            <a:ext cx="911371" cy="594360"/>
            <a:chOff x="643367" y="2861480"/>
            <a:chExt cx="911371" cy="109497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Rectangle 68"/>
                <p:cNvSpPr/>
                <p:nvPr/>
              </p:nvSpPr>
              <p:spPr>
                <a:xfrm>
                  <a:off x="643367" y="2902353"/>
                  <a:ext cx="911371" cy="904736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 marL="114300" lvl="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14:m>
                    <m:oMath xmlns:m="http://schemas.openxmlformats.org/officeDocument/2006/math">
                      <m:f>
                        <m:fPr>
                          <m:ctrlPr>
                            <a:rPr lang="ar-SA" altLang="en-US" b="1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SA" altLang="en-US" b="1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ar-SA" altLang="en-US" b="1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a14:m>
                  <a:r>
                    <a:rPr lang="ar-SA" altLang="en-US" b="1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 panose="020F0502020204030204" pitchFamily="34" charset="0"/>
                    </a:rPr>
                    <a:t> </a:t>
                  </a:r>
                  <a:r>
                    <a:rPr lang="ar-SA" altLang="en-US" b="1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 panose="020F0502020204030204" pitchFamily="34" charset="0"/>
                    </a:rPr>
                    <a:t> ق </a:t>
                  </a:r>
                  <a:endParaRPr lang="en-US" altLang="en-US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69" name="Rectangle 6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3367" y="2902353"/>
                  <a:ext cx="911371" cy="904736"/>
                </a:xfrm>
                <a:prstGeom prst="rect">
                  <a:avLst/>
                </a:prstGeom>
                <a:blipFill>
                  <a:blip r:embed="rId4"/>
                  <a:stretch>
                    <a:fillRect b="-1234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8" name="Straight Arrow Connector 67"/>
            <p:cNvCxnSpPr/>
            <p:nvPr/>
          </p:nvCxnSpPr>
          <p:spPr>
            <a:xfrm flipH="1" flipV="1">
              <a:off x="1458238" y="2861480"/>
              <a:ext cx="0" cy="1094977"/>
            </a:xfrm>
            <a:prstGeom prst="straightConnector1">
              <a:avLst/>
            </a:prstGeom>
            <a:ln w="19050">
              <a:solidFill>
                <a:srgbClr val="C00000"/>
              </a:solidFill>
              <a:prstDash val="dash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/>
          <p:cNvGrpSpPr/>
          <p:nvPr/>
        </p:nvGrpSpPr>
        <p:grpSpPr>
          <a:xfrm>
            <a:off x="2013841" y="4320660"/>
            <a:ext cx="861326" cy="1074115"/>
            <a:chOff x="753341" y="2452393"/>
            <a:chExt cx="782907" cy="1978819"/>
          </a:xfrm>
        </p:grpSpPr>
        <p:sp>
          <p:nvSpPr>
            <p:cNvPr id="71" name="Rectangle 70"/>
            <p:cNvSpPr/>
            <p:nvPr/>
          </p:nvSpPr>
          <p:spPr>
            <a:xfrm>
              <a:off x="753341" y="3066402"/>
              <a:ext cx="782907" cy="68041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marL="171450" lvl="0" algn="r" rtl="1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alt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ق </a:t>
              </a:r>
              <a:endPara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78" name="Straight Arrow Connector 77"/>
            <p:cNvCxnSpPr/>
            <p:nvPr/>
          </p:nvCxnSpPr>
          <p:spPr>
            <a:xfrm flipV="1">
              <a:off x="1444600" y="2452393"/>
              <a:ext cx="0" cy="1978819"/>
            </a:xfrm>
            <a:prstGeom prst="straightConnector1">
              <a:avLst/>
            </a:prstGeom>
            <a:ln w="19050">
              <a:solidFill>
                <a:srgbClr val="C00000"/>
              </a:solidFill>
              <a:prstDash val="dash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Rectangle 78"/>
          <p:cNvSpPr/>
          <p:nvPr/>
        </p:nvSpPr>
        <p:spPr>
          <a:xfrm>
            <a:off x="5667555" y="2374150"/>
            <a:ext cx="436429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 rtl="1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ar-SA" altLang="en-US" sz="2200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تتناسب </a:t>
            </a:r>
            <a:r>
              <a:rPr lang="ar-SA" alt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مقاومة الموصل </a:t>
            </a:r>
            <a:r>
              <a:rPr lang="ar-SA" altLang="en-US" sz="2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طرديًا</a:t>
            </a:r>
            <a:r>
              <a:rPr lang="ar-SA" alt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مع طوله، أي تزداد بازدياد طوله.</a:t>
            </a:r>
            <a:endParaRPr lang="en-US" altLang="en-US" sz="22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Rectangle 80"/>
              <p:cNvSpPr/>
              <p:nvPr/>
            </p:nvSpPr>
            <p:spPr>
              <a:xfrm>
                <a:off x="5967957" y="3196475"/>
                <a:ext cx="4063890" cy="5704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ü"/>
                </a:pPr>
                <a:r>
                  <a:rPr lang="ar-SA" altLang="en-US" sz="2200" dirty="0" smtClean="0">
                    <a:solidFill>
                      <a:srgbClr val="C00000"/>
                    </a:solidFill>
                    <a:latin typeface="Calibri" panose="020F0502020204030204" pitchFamily="34" charset="0"/>
                    <a:ea typeface="Calibri" panose="020F0502020204030204" pitchFamily="34" charset="0"/>
                  </a:rPr>
                  <a:t>طول السلك ص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alt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SA" alt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ar-SA" alt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ar-SA" altLang="en-US" sz="2200" dirty="0" smtClean="0">
                    <a:solidFill>
                      <a:srgbClr val="C00000"/>
                    </a:solidFill>
                  </a:rPr>
                  <a:t>   طول السلك س، </a:t>
                </a:r>
                <a:endParaRPr lang="en-US" altLang="en-US" sz="2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1" name="Rectangle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7957" y="3196475"/>
                <a:ext cx="4063890" cy="570413"/>
              </a:xfrm>
              <a:prstGeom prst="rect">
                <a:avLst/>
              </a:prstGeom>
              <a:blipFill>
                <a:blip r:embed="rId5"/>
                <a:stretch>
                  <a:fillRect l="-1199" r="-1649" b="-8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/>
              <p:cNvSpPr/>
              <p:nvPr/>
            </p:nvSpPr>
            <p:spPr>
              <a:xfrm>
                <a:off x="5667555" y="3754911"/>
                <a:ext cx="4364292" cy="5704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ü"/>
                </a:pPr>
                <a:r>
                  <a:rPr lang="ar-SA" altLang="en-US" sz="2200" dirty="0" smtClean="0">
                    <a:solidFill>
                      <a:srgbClr val="C00000"/>
                    </a:solidFill>
                    <a:latin typeface="Calibri" panose="020F0502020204030204" pitchFamily="34" charset="0"/>
                    <a:ea typeface="Calibri" panose="020F0502020204030204" pitchFamily="34" charset="0"/>
                  </a:rPr>
                  <a:t>مقاومة السلك ص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alt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SA" alt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ar-SA" alt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ar-SA" altLang="en-US" sz="2200" dirty="0" smtClean="0">
                    <a:solidFill>
                      <a:srgbClr val="C00000"/>
                    </a:solidFill>
                  </a:rPr>
                  <a:t> مقاومة السلك س، </a:t>
                </a:r>
                <a:endParaRPr lang="en-US" altLang="en-US" sz="2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2" name="Rectangle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7555" y="3754911"/>
                <a:ext cx="4364292" cy="570413"/>
              </a:xfrm>
              <a:prstGeom prst="rect">
                <a:avLst/>
              </a:prstGeom>
              <a:blipFill>
                <a:blip r:embed="rId6"/>
                <a:stretch>
                  <a:fillRect r="-1676" b="-74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4198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79" grpId="0"/>
      <p:bldP spid="81" grpId="0"/>
      <p:bldP spid="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3"/>
          <p:cNvSpPr txBox="1">
            <a:spLocks/>
          </p:cNvSpPr>
          <p:nvPr/>
        </p:nvSpPr>
        <p:spPr>
          <a:xfrm>
            <a:off x="5667555" y="560873"/>
            <a:ext cx="5000446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العوامل التي تعتمد عليها المقاومة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369855" y="1128041"/>
            <a:ext cx="1661992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a-ET" sz="2200" b="1" spc="50" dirty="0" smtClean="0">
                <a:ln w="11430"/>
                <a:solidFill>
                  <a:srgbClr val="C00000"/>
                </a:solidFill>
              </a:rPr>
              <a:t>مثال </a:t>
            </a:r>
            <a:r>
              <a:rPr lang="ar-SA" sz="2200" b="1" spc="50" dirty="0" smtClean="0">
                <a:ln w="11430"/>
                <a:solidFill>
                  <a:srgbClr val="C00000"/>
                </a:solidFill>
              </a:rPr>
              <a:t>2</a:t>
            </a:r>
            <a:endParaRPr lang="en-US" sz="2200" b="1" spc="50" dirty="0">
              <a:ln w="11430"/>
              <a:solidFill>
                <a:srgbClr val="C00000"/>
              </a:solidFill>
            </a:endParaRPr>
          </a:p>
        </p:txBody>
      </p:sp>
      <p:pic>
        <p:nvPicPr>
          <p:cNvPr id="17" name="Picture 16" descr="question-mar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41873" y="1137476"/>
            <a:ext cx="856061" cy="856061"/>
          </a:xfrm>
          <a:prstGeom prst="rect">
            <a:avLst/>
          </a:prstGeom>
        </p:spPr>
      </p:pic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1" y="1549930"/>
            <a:ext cx="8532796" cy="67965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Low" rtl="1"/>
            <a:r>
              <a:rPr lang="ar-SA" altLang="en-US" sz="2000" b="1" dirty="0" smtClean="0">
                <a:latin typeface="+mj-lt"/>
                <a:cs typeface="Times New Roman" panose="02020603050405020304" pitchFamily="18" charset="0"/>
              </a:rPr>
              <a:t>سلكان (س، ص) أسطوانيّا الشكل ومصنوعان من النحاس، طول السلك س ضعف طول السلك ص، وقطره يساوي نصف قطر السلك ص. فاذا كانت مقاومة السلك س تساوي م، جد مقاومة السلك ص.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408331" y="2712683"/>
            <a:ext cx="4784012" cy="549649"/>
            <a:chOff x="1655981" y="4463338"/>
            <a:chExt cx="4784012" cy="549649"/>
          </a:xfrm>
        </p:grpSpPr>
        <p:grpSp>
          <p:nvGrpSpPr>
            <p:cNvPr id="40" name="Group 39"/>
            <p:cNvGrpSpPr/>
            <p:nvPr/>
          </p:nvGrpSpPr>
          <p:grpSpPr>
            <a:xfrm>
              <a:off x="2542115" y="4463338"/>
              <a:ext cx="2922269" cy="549649"/>
              <a:chOff x="3103467" y="4855022"/>
              <a:chExt cx="4188632" cy="1273404"/>
            </a:xfrm>
            <a:solidFill>
              <a:schemeClr val="accent3">
                <a:lumMod val="20000"/>
                <a:lumOff val="80000"/>
              </a:schemeClr>
            </a:solidFill>
          </p:grpSpPr>
          <p:sp>
            <p:nvSpPr>
              <p:cNvPr id="41" name="Oval 40"/>
              <p:cNvSpPr/>
              <p:nvPr/>
            </p:nvSpPr>
            <p:spPr>
              <a:xfrm>
                <a:off x="6786260" y="4867089"/>
                <a:ext cx="505839" cy="1251338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2" name="Straight Connector 41"/>
              <p:cNvCxnSpPr/>
              <p:nvPr/>
            </p:nvCxnSpPr>
            <p:spPr>
              <a:xfrm flipH="1" flipV="1">
                <a:off x="3210128" y="4863830"/>
                <a:ext cx="9727" cy="3259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Rectangle 42"/>
              <p:cNvSpPr/>
              <p:nvPr/>
            </p:nvSpPr>
            <p:spPr>
              <a:xfrm>
                <a:off x="3210128" y="4863830"/>
                <a:ext cx="3800274" cy="126459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6" name="Straight Connector 45"/>
              <p:cNvCxnSpPr/>
              <p:nvPr/>
            </p:nvCxnSpPr>
            <p:spPr>
              <a:xfrm flipV="1">
                <a:off x="3239109" y="4856252"/>
                <a:ext cx="3809598" cy="6468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flipV="1">
                <a:off x="3219856" y="6127784"/>
                <a:ext cx="3822153" cy="641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Oval 43"/>
              <p:cNvSpPr/>
              <p:nvPr/>
            </p:nvSpPr>
            <p:spPr>
              <a:xfrm>
                <a:off x="3103467" y="4855022"/>
                <a:ext cx="272173" cy="1251337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9" name="Straight Connector 58"/>
            <p:cNvCxnSpPr/>
            <p:nvPr/>
          </p:nvCxnSpPr>
          <p:spPr>
            <a:xfrm flipV="1">
              <a:off x="1655981" y="4752267"/>
              <a:ext cx="975609" cy="0"/>
            </a:xfrm>
            <a:prstGeom prst="lin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V="1">
              <a:off x="5464384" y="4748180"/>
              <a:ext cx="975609" cy="0"/>
            </a:xfrm>
            <a:prstGeom prst="lin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>
              <a:off x="3513774" y="4553989"/>
              <a:ext cx="972306" cy="37187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square" lIns="91440" tIns="0" rIns="91440" bIns="6348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rtl="1"/>
              <a:r>
                <a:rPr lang="ar-SA" altLang="en-US" sz="2000" b="1" dirty="0" smtClean="0">
                  <a:solidFill>
                    <a:srgbClr val="0070C0"/>
                  </a:solidFill>
                  <a:latin typeface="+mj-lt"/>
                  <a:cs typeface="Times New Roman" panose="02020603050405020304" pitchFamily="18" charset="0"/>
                </a:rPr>
                <a:t>س</a:t>
              </a:r>
              <a:endParaRPr kumimoji="0" lang="en-US" altLang="en-US" sz="2000" b="1" i="0" u="none" strike="noStrike" cap="none" normalizeH="0" baseline="3000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010199" y="4311711"/>
            <a:ext cx="3357954" cy="1091696"/>
            <a:chOff x="1797824" y="2482730"/>
            <a:chExt cx="3357954" cy="1091696"/>
          </a:xfrm>
        </p:grpSpPr>
        <p:grpSp>
          <p:nvGrpSpPr>
            <p:cNvPr id="9" name="Group 8"/>
            <p:cNvGrpSpPr/>
            <p:nvPr/>
          </p:nvGrpSpPr>
          <p:grpSpPr>
            <a:xfrm>
              <a:off x="1797824" y="2482730"/>
              <a:ext cx="3357954" cy="1091696"/>
              <a:chOff x="2133600" y="2487095"/>
              <a:chExt cx="3357954" cy="1091696"/>
            </a:xfrm>
          </p:grpSpPr>
          <p:grpSp>
            <p:nvGrpSpPr>
              <p:cNvPr id="49" name="Group 48"/>
              <p:cNvGrpSpPr/>
              <p:nvPr/>
            </p:nvGrpSpPr>
            <p:grpSpPr>
              <a:xfrm>
                <a:off x="3029259" y="2487095"/>
                <a:ext cx="1486686" cy="1091696"/>
                <a:chOff x="2966936" y="4863830"/>
                <a:chExt cx="4325163" cy="1264597"/>
              </a:xfrm>
              <a:solidFill>
                <a:schemeClr val="accent3">
                  <a:lumMod val="20000"/>
                  <a:lumOff val="80000"/>
                </a:schemeClr>
              </a:solidFill>
            </p:grpSpPr>
            <p:sp>
              <p:nvSpPr>
                <p:cNvPr id="50" name="Oval 49"/>
                <p:cNvSpPr/>
                <p:nvPr/>
              </p:nvSpPr>
              <p:spPr>
                <a:xfrm>
                  <a:off x="6786260" y="4867089"/>
                  <a:ext cx="505839" cy="1251338"/>
                </a:xfrm>
                <a:prstGeom prst="ellipse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" name="Straight Connector 50"/>
                <p:cNvCxnSpPr/>
                <p:nvPr/>
              </p:nvCxnSpPr>
              <p:spPr>
                <a:xfrm flipH="1" flipV="1">
                  <a:off x="3210128" y="4863830"/>
                  <a:ext cx="9727" cy="3259"/>
                </a:xfrm>
                <a:prstGeom prst="line">
                  <a:avLst/>
                </a:pr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" name="Rectangle 51"/>
                <p:cNvSpPr/>
                <p:nvPr/>
              </p:nvSpPr>
              <p:spPr>
                <a:xfrm>
                  <a:off x="3210128" y="4863830"/>
                  <a:ext cx="3800274" cy="1264596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" name="Straight Connector 52"/>
                <p:cNvCxnSpPr/>
                <p:nvPr/>
              </p:nvCxnSpPr>
              <p:spPr>
                <a:xfrm flipV="1">
                  <a:off x="3239109" y="4870962"/>
                  <a:ext cx="3809598" cy="6468"/>
                </a:xfrm>
                <a:prstGeom prst="line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 flipV="1">
                  <a:off x="3219856" y="6127784"/>
                  <a:ext cx="3822153" cy="641"/>
                </a:xfrm>
                <a:prstGeom prst="line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6" name="Oval 55"/>
                <p:cNvSpPr/>
                <p:nvPr/>
              </p:nvSpPr>
              <p:spPr>
                <a:xfrm>
                  <a:off x="2966936" y="4877088"/>
                  <a:ext cx="505839" cy="1251339"/>
                </a:xfrm>
                <a:prstGeom prst="ellipse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57" name="Straight Connector 56"/>
              <p:cNvCxnSpPr/>
              <p:nvPr/>
            </p:nvCxnSpPr>
            <p:spPr>
              <a:xfrm flipV="1">
                <a:off x="2133600" y="3022994"/>
                <a:ext cx="975609" cy="0"/>
              </a:xfrm>
              <a:prstGeom prst="lin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flipV="1">
                <a:off x="4515945" y="3038665"/>
                <a:ext cx="975609" cy="0"/>
              </a:xfrm>
              <a:prstGeom prst="lin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2" name="Rectangle 61"/>
            <p:cNvSpPr>
              <a:spLocks noChangeArrowheads="1"/>
            </p:cNvSpPr>
            <p:nvPr/>
          </p:nvSpPr>
          <p:spPr bwMode="auto">
            <a:xfrm>
              <a:off x="3003300" y="2824976"/>
              <a:ext cx="972306" cy="37187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square" lIns="91440" tIns="0" rIns="91440" bIns="6348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rtl="1"/>
              <a:r>
                <a:rPr lang="ar-SA" altLang="en-US" sz="2000" b="1" dirty="0" smtClean="0">
                  <a:solidFill>
                    <a:srgbClr val="0070C0"/>
                  </a:solidFill>
                  <a:latin typeface="+mj-lt"/>
                  <a:cs typeface="Times New Roman" panose="02020603050405020304" pitchFamily="18" charset="0"/>
                </a:rPr>
                <a:t>ص</a:t>
              </a:r>
              <a:endParaRPr kumimoji="0" lang="en-US" altLang="en-US" sz="2000" b="1" i="0" u="none" strike="noStrike" cap="none" normalizeH="0" baseline="3000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322680" y="3329571"/>
            <a:ext cx="2894054" cy="369332"/>
            <a:chOff x="1475868" y="3777984"/>
            <a:chExt cx="2894054" cy="369332"/>
          </a:xfrm>
        </p:grpSpPr>
        <p:cxnSp>
          <p:nvCxnSpPr>
            <p:cNvPr id="45" name="Straight Arrow Connector 44"/>
            <p:cNvCxnSpPr/>
            <p:nvPr/>
          </p:nvCxnSpPr>
          <p:spPr>
            <a:xfrm>
              <a:off x="1475868" y="3962650"/>
              <a:ext cx="2894054" cy="0"/>
            </a:xfrm>
            <a:prstGeom prst="straightConnector1">
              <a:avLst/>
            </a:prstGeom>
            <a:ln w="19050">
              <a:solidFill>
                <a:srgbClr val="C00000"/>
              </a:solidFill>
              <a:prstDash val="dash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2705133" y="3777984"/>
              <a:ext cx="32378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lvl="0" algn="ctr" rtl="1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alt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ل</a:t>
              </a:r>
              <a:endPara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2942344" y="5469313"/>
            <a:ext cx="1450200" cy="491096"/>
            <a:chOff x="1475868" y="3725450"/>
            <a:chExt cx="1450200" cy="491096"/>
          </a:xfrm>
        </p:grpSpPr>
        <p:cxnSp>
          <p:nvCxnSpPr>
            <p:cNvPr id="63" name="Straight Arrow Connector 62"/>
            <p:cNvCxnSpPr/>
            <p:nvPr/>
          </p:nvCxnSpPr>
          <p:spPr>
            <a:xfrm>
              <a:off x="1475868" y="3962650"/>
              <a:ext cx="1450200" cy="0"/>
            </a:xfrm>
            <a:prstGeom prst="straightConnector1">
              <a:avLst/>
            </a:prstGeom>
            <a:ln w="19050">
              <a:solidFill>
                <a:srgbClr val="C00000"/>
              </a:solidFill>
              <a:prstDash val="dash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Rectangle 63"/>
                <p:cNvSpPr/>
                <p:nvPr/>
              </p:nvSpPr>
              <p:spPr>
                <a:xfrm>
                  <a:off x="1923231" y="3725450"/>
                  <a:ext cx="514975" cy="491096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 lvl="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14:m>
                    <m:oMath xmlns:m="http://schemas.openxmlformats.org/officeDocument/2006/math">
                      <m:f>
                        <m:fPr>
                          <m:ctrlPr>
                            <a:rPr lang="ar-SA" altLang="en-US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SA" altLang="en-US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ar-SA" altLang="en-US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a14:m>
                  <a:r>
                    <a:rPr lang="ar-SA" altLang="en-US" b="1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 panose="020F0502020204030204" pitchFamily="34" charset="0"/>
                    </a:rPr>
                    <a:t> ل </a:t>
                  </a:r>
                  <a:endParaRPr lang="en-US" altLang="en-US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64" name="Rectangle 6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23231" y="3725450"/>
                  <a:ext cx="514975" cy="491096"/>
                </a:xfrm>
                <a:prstGeom prst="rect">
                  <a:avLst/>
                </a:prstGeom>
                <a:blipFill>
                  <a:blip r:embed="rId3"/>
                  <a:stretch>
                    <a:fillRect l="-16471" b="-1234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7" name="Group 66"/>
          <p:cNvGrpSpPr/>
          <p:nvPr/>
        </p:nvGrpSpPr>
        <p:grpSpPr>
          <a:xfrm>
            <a:off x="1307920" y="2697717"/>
            <a:ext cx="911371" cy="594360"/>
            <a:chOff x="643367" y="2861480"/>
            <a:chExt cx="911371" cy="109497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Rectangle 68"/>
                <p:cNvSpPr/>
                <p:nvPr/>
              </p:nvSpPr>
              <p:spPr>
                <a:xfrm>
                  <a:off x="643367" y="2902353"/>
                  <a:ext cx="911371" cy="904736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 lvl="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14:m>
                    <m:oMath xmlns:m="http://schemas.openxmlformats.org/officeDocument/2006/math">
                      <m:f>
                        <m:fPr>
                          <m:ctrlPr>
                            <a:rPr lang="ar-SA" altLang="en-US" b="1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SA" altLang="en-US" b="1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ar-SA" altLang="en-US" b="1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a14:m>
                  <a:r>
                    <a:rPr lang="ar-SA" altLang="en-US" b="1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 panose="020F0502020204030204" pitchFamily="34" charset="0"/>
                    </a:rPr>
                    <a:t> </a:t>
                  </a:r>
                  <a:r>
                    <a:rPr lang="ar-SA" altLang="en-US" b="1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 panose="020F0502020204030204" pitchFamily="34" charset="0"/>
                    </a:rPr>
                    <a:t> ق </a:t>
                  </a:r>
                  <a:endParaRPr lang="en-US" altLang="en-US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69" name="Rectangle 6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3367" y="2902353"/>
                  <a:ext cx="911371" cy="904736"/>
                </a:xfrm>
                <a:prstGeom prst="rect">
                  <a:avLst/>
                </a:prstGeom>
                <a:blipFill>
                  <a:blip r:embed="rId4"/>
                  <a:stretch>
                    <a:fillRect b="-1234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8" name="Straight Arrow Connector 67"/>
            <p:cNvCxnSpPr/>
            <p:nvPr/>
          </p:nvCxnSpPr>
          <p:spPr>
            <a:xfrm flipH="1" flipV="1">
              <a:off x="1458238" y="2861480"/>
              <a:ext cx="0" cy="1094977"/>
            </a:xfrm>
            <a:prstGeom prst="straightConnector1">
              <a:avLst/>
            </a:prstGeom>
            <a:ln w="19050">
              <a:solidFill>
                <a:srgbClr val="C00000"/>
              </a:solidFill>
              <a:prstDash val="dash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/>
          <p:cNvGrpSpPr/>
          <p:nvPr/>
        </p:nvGrpSpPr>
        <p:grpSpPr>
          <a:xfrm>
            <a:off x="2013841" y="4320660"/>
            <a:ext cx="861326" cy="1074115"/>
            <a:chOff x="753341" y="2452393"/>
            <a:chExt cx="782907" cy="1978819"/>
          </a:xfrm>
        </p:grpSpPr>
        <p:sp>
          <p:nvSpPr>
            <p:cNvPr id="71" name="Rectangle 70"/>
            <p:cNvSpPr/>
            <p:nvPr/>
          </p:nvSpPr>
          <p:spPr>
            <a:xfrm>
              <a:off x="753341" y="3066402"/>
              <a:ext cx="782907" cy="68041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lvl="0" algn="ctr" rtl="1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alt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ق </a:t>
              </a:r>
              <a:endPara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78" name="Straight Arrow Connector 77"/>
            <p:cNvCxnSpPr/>
            <p:nvPr/>
          </p:nvCxnSpPr>
          <p:spPr>
            <a:xfrm flipV="1">
              <a:off x="1444600" y="2452393"/>
              <a:ext cx="0" cy="1978819"/>
            </a:xfrm>
            <a:prstGeom prst="straightConnector1">
              <a:avLst/>
            </a:prstGeom>
            <a:ln w="19050">
              <a:solidFill>
                <a:srgbClr val="C00000"/>
              </a:solidFill>
              <a:prstDash val="dash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Rectangle 82"/>
          <p:cNvSpPr/>
          <p:nvPr/>
        </p:nvSpPr>
        <p:spPr>
          <a:xfrm>
            <a:off x="5572898" y="2335695"/>
            <a:ext cx="4483899" cy="110799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lvl="0" indent="-342900" algn="r" rtl="1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ar-SA" altLang="en-US" sz="2200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تتناسب </a:t>
            </a:r>
            <a:r>
              <a:rPr lang="ar-SA" alt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مقاومة الموصل </a:t>
            </a:r>
            <a:r>
              <a:rPr lang="ar-SA" altLang="en-US" sz="2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عكسيًا</a:t>
            </a:r>
            <a:r>
              <a:rPr lang="ar-SA" alt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مع مساحة مقطعه، أي تزداد مقاومة الموصل بنقصان مساحة مقطعه.</a:t>
            </a:r>
            <a:endParaRPr lang="en-US" altLang="en-US" sz="2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4777925" y="3582448"/>
                <a:ext cx="5278872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ü"/>
                </a:pPr>
                <a:r>
                  <a:rPr lang="ar-SA" altLang="en-US" sz="2200" dirty="0" smtClean="0">
                    <a:solidFill>
                      <a:srgbClr val="C00000"/>
                    </a:solidFill>
                    <a:latin typeface="Calibri" panose="020F0502020204030204" pitchFamily="34" charset="0"/>
                    <a:ea typeface="Calibri" panose="020F0502020204030204" pitchFamily="34" charset="0"/>
                  </a:rPr>
                  <a:t>نصف قطر السلك ص = </a:t>
                </a:r>
                <a14:m>
                  <m:oMath xmlns:m="http://schemas.openxmlformats.org/officeDocument/2006/math">
                    <m:r>
                      <a:rPr lang="ar-SA" altLang="en-US" sz="2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ar-SA" altLang="en-US" sz="2200" dirty="0" smtClean="0">
                    <a:solidFill>
                      <a:srgbClr val="C00000"/>
                    </a:solidFill>
                  </a:rPr>
                  <a:t> × نصف قطر السلك س، </a:t>
                </a:r>
                <a:endParaRPr lang="en-US" altLang="en-US" sz="2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7925" y="3582448"/>
                <a:ext cx="5278872" cy="430887"/>
              </a:xfrm>
              <a:prstGeom prst="rect">
                <a:avLst/>
              </a:prstGeom>
              <a:blipFill>
                <a:blip r:embed="rId5"/>
                <a:stretch>
                  <a:fillRect l="-1039" t="-11429" r="-1386" b="-2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Rectangle 72"/>
              <p:cNvSpPr/>
              <p:nvPr/>
            </p:nvSpPr>
            <p:spPr>
              <a:xfrm>
                <a:off x="5692505" y="4721736"/>
                <a:ext cx="4364292" cy="5704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ü"/>
                </a:pPr>
                <a:r>
                  <a:rPr lang="ar-SA" altLang="en-US" sz="2200" dirty="0" smtClean="0">
                    <a:solidFill>
                      <a:srgbClr val="C00000"/>
                    </a:solidFill>
                    <a:latin typeface="Calibri" panose="020F0502020204030204" pitchFamily="34" charset="0"/>
                    <a:ea typeface="Calibri" panose="020F0502020204030204" pitchFamily="34" charset="0"/>
                  </a:rPr>
                  <a:t>مقاومة السلك ص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alt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SA" alt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ar-SA" alt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ar-SA" altLang="en-US" sz="2200" dirty="0" smtClean="0">
                    <a:solidFill>
                      <a:srgbClr val="C00000"/>
                    </a:solidFill>
                  </a:rPr>
                  <a:t> مقاومة السلك س، </a:t>
                </a:r>
                <a:endParaRPr lang="en-US" altLang="en-US" sz="2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3" name="Rectangle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2505" y="4721736"/>
                <a:ext cx="4364292" cy="570413"/>
              </a:xfrm>
              <a:prstGeom prst="rect">
                <a:avLst/>
              </a:prstGeom>
              <a:blipFill>
                <a:blip r:embed="rId6"/>
                <a:stretch>
                  <a:fillRect r="-1676" b="-86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Rectangle 73"/>
              <p:cNvSpPr/>
              <p:nvPr/>
            </p:nvSpPr>
            <p:spPr>
              <a:xfrm>
                <a:off x="4937909" y="5430907"/>
                <a:ext cx="5118888" cy="5727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ü"/>
                </a:pPr>
                <a:r>
                  <a:rPr lang="ar-SA" altLang="en-US" sz="2200" dirty="0" smtClean="0">
                    <a:solidFill>
                      <a:srgbClr val="C00000"/>
                    </a:solidFill>
                    <a:latin typeface="Calibri" panose="020F0502020204030204" pitchFamily="34" charset="0"/>
                    <a:ea typeface="Calibri" panose="020F0502020204030204" pitchFamily="34" charset="0"/>
                  </a:rPr>
                  <a:t>مقاومة السلك ص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alt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SA" alt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ar-SA" alt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ar-SA" altLang="en-US" sz="2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ar-SA" alt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SA" alt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ar-SA" alt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ar-SA" altLang="en-US" sz="2200" dirty="0" smtClean="0">
                    <a:solidFill>
                      <a:srgbClr val="C00000"/>
                    </a:solidFill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alt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SA" alt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ar-SA" alt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ar-SA" altLang="en-US" sz="2200" dirty="0" smtClean="0">
                    <a:solidFill>
                      <a:srgbClr val="C00000"/>
                    </a:solidFill>
                  </a:rPr>
                  <a:t> مقاومة السلك س.</a:t>
                </a:r>
                <a:endParaRPr lang="en-US" altLang="en-US" sz="2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4" name="Rectangle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7909" y="5430907"/>
                <a:ext cx="5118888" cy="572721"/>
              </a:xfrm>
              <a:prstGeom prst="rect">
                <a:avLst/>
              </a:prstGeom>
              <a:blipFill>
                <a:blip r:embed="rId7"/>
                <a:stretch>
                  <a:fillRect l="-357" r="-1429" b="-74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/>
              <p:cNvSpPr/>
              <p:nvPr/>
            </p:nvSpPr>
            <p:spPr>
              <a:xfrm>
                <a:off x="4510826" y="4152092"/>
                <a:ext cx="5545971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ü"/>
                </a:pPr>
                <a:r>
                  <a:rPr lang="ar-SA" altLang="en-US" sz="2200" dirty="0" smtClean="0">
                    <a:solidFill>
                      <a:srgbClr val="C00000"/>
                    </a:solidFill>
                    <a:latin typeface="Calibri" panose="020F0502020204030204" pitchFamily="34" charset="0"/>
                    <a:ea typeface="Calibri" panose="020F0502020204030204" pitchFamily="34" charset="0"/>
                  </a:rPr>
                  <a:t>مساحة مقطع السلك ص = </a:t>
                </a:r>
                <a14:m>
                  <m:oMath xmlns:m="http://schemas.openxmlformats.org/officeDocument/2006/math">
                    <m:r>
                      <a:rPr lang="ar-SA" alt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ar-SA" altLang="en-US" sz="2200" dirty="0" smtClean="0">
                    <a:solidFill>
                      <a:srgbClr val="C00000"/>
                    </a:solidFill>
                  </a:rPr>
                  <a:t> × مساحة مقطع السلك س، </a:t>
                </a:r>
                <a:endParaRPr lang="en-US" altLang="en-US" sz="2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5" name="Rectangle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0826" y="4152092"/>
                <a:ext cx="5545971" cy="430887"/>
              </a:xfrm>
              <a:prstGeom prst="rect">
                <a:avLst/>
              </a:prstGeom>
              <a:blipFill>
                <a:blip r:embed="rId8"/>
                <a:stretch>
                  <a:fillRect l="-1429" t="-11268" r="-1319" b="-267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9988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72" grpId="0"/>
      <p:bldP spid="73" grpId="0"/>
      <p:bldP spid="74" grpId="0"/>
      <p:bldP spid="7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744</TotalTime>
  <Words>564</Words>
  <Application>Microsoft Office PowerPoint</Application>
  <PresentationFormat>Widescreen</PresentationFormat>
  <Paragraphs>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Anan Barghouthy</dc:creator>
  <cp:lastModifiedBy>Hamdan</cp:lastModifiedBy>
  <cp:revision>199</cp:revision>
  <dcterms:created xsi:type="dcterms:W3CDTF">2021-06-29T18:25:33Z</dcterms:created>
  <dcterms:modified xsi:type="dcterms:W3CDTF">2022-08-03T10:12:54Z</dcterms:modified>
</cp:coreProperties>
</file>