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5" r:id="rId14"/>
    <p:sldId id="276" r:id="rId15"/>
    <p:sldId id="271" r:id="rId16"/>
    <p:sldId id="277" r:id="rId17"/>
    <p:sldId id="272" r:id="rId18"/>
    <p:sldId id="278" r:id="rId19"/>
    <p:sldId id="279" r:id="rId20"/>
    <p:sldId id="280" r:id="rId21"/>
    <p:sldId id="28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00" y="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9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F713-7EC1-4AFD-8103-A3D3CA17967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CF22-56CE-49FD-94AD-AA8E2FAD4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91796" y="2285999"/>
            <a:ext cx="40084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x-non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الكَهرباء </a:t>
            </a:r>
            <a:r>
              <a:rPr lang="x-non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071952" y="3122916"/>
            <a:ext cx="2048096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91796" y="1617218"/>
            <a:ext cx="400840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x-none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50805" y="1144982"/>
            <a:ext cx="16619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2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2616" y="1575869"/>
            <a:ext cx="7179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2000" b="1" dirty="0"/>
              <a:t>أي الدارات الكهربائية المبينة يمكن استخدامها لتحديد قيمة المقاومة (م)؟ 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622081" y="2006756"/>
            <a:ext cx="5883276" cy="4695796"/>
            <a:chOff x="-1" y="0"/>
            <a:chExt cx="5883491" cy="5508143"/>
          </a:xfrm>
        </p:grpSpPr>
        <p:grpSp>
          <p:nvGrpSpPr>
            <p:cNvPr id="20" name="Group 19"/>
            <p:cNvGrpSpPr/>
            <p:nvPr/>
          </p:nvGrpSpPr>
          <p:grpSpPr>
            <a:xfrm>
              <a:off x="-1" y="270663"/>
              <a:ext cx="5883491" cy="5237480"/>
              <a:chOff x="-1" y="0"/>
              <a:chExt cx="5883491" cy="523748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8790" y="0"/>
                <a:ext cx="5854700" cy="5237480"/>
                <a:chOff x="0" y="0"/>
                <a:chExt cx="5854700" cy="5237480"/>
              </a:xfrm>
            </p:grpSpPr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854700" cy="52374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4" name="Group 93"/>
                <p:cNvGrpSpPr/>
                <p:nvPr/>
              </p:nvGrpSpPr>
              <p:grpSpPr>
                <a:xfrm>
                  <a:off x="4133088" y="1155801"/>
                  <a:ext cx="950596" cy="461817"/>
                  <a:chOff x="0" y="0"/>
                  <a:chExt cx="950596" cy="461817"/>
                </a:xfrm>
              </p:grpSpPr>
              <p:sp>
                <p:nvSpPr>
                  <p:cNvPr id="134" name="Text Box 43"/>
                  <p:cNvSpPr txBox="1"/>
                  <p:nvPr/>
                </p:nvSpPr>
                <p:spPr>
                  <a:xfrm>
                    <a:off x="336499" y="0"/>
                    <a:ext cx="260350" cy="36639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م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0" y="299924"/>
                    <a:ext cx="950596" cy="161893"/>
                    <a:chOff x="0" y="0"/>
                    <a:chExt cx="784226" cy="169548"/>
                  </a:xfrm>
                </p:grpSpPr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flipV="1">
                      <a:off x="0" y="82631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flipV="1">
                      <a:off x="103266" y="309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flipV="1">
                      <a:off x="222568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flipV="1">
                      <a:off x="389256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flipV="1">
                      <a:off x="555944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flipH="1" flipV="1">
                      <a:off x="683261" y="85487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flipH="1" flipV="1">
                      <a:off x="141685" y="3097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flipH="1" flipV="1">
                      <a:off x="310553" y="0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 flipH="1" flipV="1">
                      <a:off x="477241" y="7146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flipH="1" flipV="1">
                      <a:off x="644801" y="714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4447641" y="4162348"/>
                  <a:ext cx="950596" cy="461817"/>
                  <a:chOff x="0" y="0"/>
                  <a:chExt cx="950596" cy="461817"/>
                </a:xfrm>
              </p:grpSpPr>
              <p:sp>
                <p:nvSpPr>
                  <p:cNvPr id="122" name="Text Box 71"/>
                  <p:cNvSpPr txBox="1"/>
                  <p:nvPr/>
                </p:nvSpPr>
                <p:spPr>
                  <a:xfrm>
                    <a:off x="336499" y="0"/>
                    <a:ext cx="260350" cy="36639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م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0" y="299924"/>
                    <a:ext cx="950596" cy="161893"/>
                    <a:chOff x="0" y="0"/>
                    <a:chExt cx="784226" cy="169548"/>
                  </a:xfrm>
                </p:grpSpPr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flipV="1">
                      <a:off x="0" y="82631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flipV="1">
                      <a:off x="103266" y="309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flipV="1">
                      <a:off x="222568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flipV="1">
                      <a:off x="389256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 flipV="1">
                      <a:off x="555944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 flipH="1" flipV="1">
                      <a:off x="683261" y="85487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 flipH="1" flipV="1">
                      <a:off x="141685" y="3097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 flipH="1" flipV="1">
                      <a:off x="310553" y="0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flipH="1" flipV="1">
                      <a:off x="477241" y="7146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flipH="1" flipV="1">
                      <a:off x="644801" y="714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1016812" y="1155801"/>
                  <a:ext cx="950596" cy="461817"/>
                  <a:chOff x="0" y="0"/>
                  <a:chExt cx="950596" cy="461817"/>
                </a:xfrm>
              </p:grpSpPr>
              <p:sp>
                <p:nvSpPr>
                  <p:cNvPr id="110" name="Text Box 97"/>
                  <p:cNvSpPr txBox="1"/>
                  <p:nvPr/>
                </p:nvSpPr>
                <p:spPr>
                  <a:xfrm>
                    <a:off x="336499" y="0"/>
                    <a:ext cx="260350" cy="36639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م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0" y="299924"/>
                    <a:ext cx="950596" cy="161893"/>
                    <a:chOff x="0" y="0"/>
                    <a:chExt cx="784226" cy="169548"/>
                  </a:xfrm>
                </p:grpSpPr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flipV="1">
                      <a:off x="0" y="82631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V="1">
                      <a:off x="103266" y="309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flipV="1">
                      <a:off x="222568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flipV="1">
                      <a:off x="389256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V="1">
                      <a:off x="555944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flipH="1" flipV="1">
                      <a:off x="683261" y="85487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flipH="1" flipV="1">
                      <a:off x="141685" y="3097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flipH="1" flipV="1">
                      <a:off x="310553" y="0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flipH="1" flipV="1">
                      <a:off x="477241" y="7146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flipH="1" flipV="1">
                      <a:off x="644801" y="714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680313" y="4162348"/>
                  <a:ext cx="950596" cy="461817"/>
                  <a:chOff x="0" y="0"/>
                  <a:chExt cx="950596" cy="461817"/>
                </a:xfrm>
              </p:grpSpPr>
              <p:sp>
                <p:nvSpPr>
                  <p:cNvPr id="98" name="Text Box 121"/>
                  <p:cNvSpPr txBox="1"/>
                  <p:nvPr/>
                </p:nvSpPr>
                <p:spPr>
                  <a:xfrm>
                    <a:off x="336499" y="0"/>
                    <a:ext cx="260350" cy="36639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م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0" y="299924"/>
                    <a:ext cx="950596" cy="161893"/>
                    <a:chOff x="0" y="0"/>
                    <a:chExt cx="784226" cy="169548"/>
                  </a:xfrm>
                </p:grpSpPr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V="1">
                      <a:off x="0" y="82631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V="1">
                      <a:off x="103266" y="309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222568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389256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V="1">
                      <a:off x="555944" y="3097"/>
                      <a:ext cx="86517" cy="163354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H="1" flipV="1">
                      <a:off x="683261" y="85487"/>
                      <a:ext cx="100965" cy="19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H="1" flipV="1">
                      <a:off x="141685" y="3097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flipH="1" flipV="1">
                      <a:off x="310553" y="0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flipH="1" flipV="1">
                      <a:off x="477241" y="7146"/>
                      <a:ext cx="76121" cy="162402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flipH="1" flipV="1">
                      <a:off x="644801" y="7146"/>
                      <a:ext cx="38259" cy="78105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head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0" name="Group 39"/>
              <p:cNvGrpSpPr/>
              <p:nvPr/>
            </p:nvGrpSpPr>
            <p:grpSpPr>
              <a:xfrm rot="16200000" flipV="1">
                <a:off x="-187008" y="735178"/>
                <a:ext cx="784226" cy="410210"/>
                <a:chOff x="0" y="0"/>
                <a:chExt cx="784226" cy="410210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flipV="1">
                  <a:off x="171145" y="0"/>
                  <a:ext cx="431800" cy="41021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81"/>
                <p:cNvGrpSpPr/>
                <p:nvPr/>
              </p:nvGrpSpPr>
              <p:grpSpPr>
                <a:xfrm>
                  <a:off x="0" y="129581"/>
                  <a:ext cx="784226" cy="169548"/>
                  <a:chOff x="0" y="0"/>
                  <a:chExt cx="784226" cy="169548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flipV="1">
                    <a:off x="0" y="82631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3266" y="309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V="1">
                    <a:off x="222568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389256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flipV="1">
                    <a:off x="555944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 flipV="1">
                    <a:off x="683261" y="85487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 flipV="1">
                    <a:off x="141685" y="3097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 flipV="1">
                    <a:off x="310553" y="0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 flipV="1">
                    <a:off x="477241" y="7146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 flipV="1">
                    <a:off x="644801" y="714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Group 41"/>
              <p:cNvGrpSpPr/>
              <p:nvPr/>
            </p:nvGrpSpPr>
            <p:grpSpPr>
              <a:xfrm rot="16200000" flipV="1">
                <a:off x="3265767" y="727863"/>
                <a:ext cx="784226" cy="410210"/>
                <a:chOff x="0" y="0"/>
                <a:chExt cx="784226" cy="410210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171145" y="0"/>
                  <a:ext cx="431800" cy="41021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/>
                <p:cNvGrpSpPr/>
                <p:nvPr/>
              </p:nvGrpSpPr>
              <p:grpSpPr>
                <a:xfrm>
                  <a:off x="0" y="129581"/>
                  <a:ext cx="784226" cy="169548"/>
                  <a:chOff x="0" y="0"/>
                  <a:chExt cx="784226" cy="169548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0" y="82631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103266" y="309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222568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V="1">
                    <a:off x="389256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555944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 flipV="1">
                    <a:off x="683261" y="85487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 flipV="1">
                    <a:off x="141685" y="3097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 flipV="1">
                    <a:off x="310553" y="0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 flipV="1">
                    <a:off x="477241" y="7146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 flipV="1">
                    <a:off x="644801" y="714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Group 42"/>
              <p:cNvGrpSpPr/>
              <p:nvPr/>
            </p:nvGrpSpPr>
            <p:grpSpPr>
              <a:xfrm rot="16200000" flipV="1">
                <a:off x="3265767" y="3727095"/>
                <a:ext cx="784226" cy="410210"/>
                <a:chOff x="0" y="0"/>
                <a:chExt cx="784226" cy="410210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171145" y="0"/>
                  <a:ext cx="431800" cy="41021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/>
                <p:cNvGrpSpPr/>
                <p:nvPr/>
              </p:nvGrpSpPr>
              <p:grpSpPr>
                <a:xfrm>
                  <a:off x="0" y="129581"/>
                  <a:ext cx="784226" cy="169548"/>
                  <a:chOff x="0" y="0"/>
                  <a:chExt cx="784226" cy="169548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0" y="82631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V="1">
                    <a:off x="103266" y="309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222568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389256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555944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 flipV="1">
                    <a:off x="683261" y="85487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 flipV="1">
                    <a:off x="141685" y="3097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 flipV="1">
                    <a:off x="310553" y="0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 flipV="1">
                    <a:off x="477241" y="7146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 flipV="1">
                    <a:off x="644801" y="714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 rot="16200000" flipV="1">
                <a:off x="-187009" y="3719780"/>
                <a:ext cx="784226" cy="410210"/>
                <a:chOff x="0" y="0"/>
                <a:chExt cx="784226" cy="41021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171145" y="0"/>
                  <a:ext cx="431800" cy="41021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/>
                <p:cNvGrpSpPr/>
                <p:nvPr/>
              </p:nvGrpSpPr>
              <p:grpSpPr>
                <a:xfrm>
                  <a:off x="0" y="129581"/>
                  <a:ext cx="784226" cy="169548"/>
                  <a:chOff x="0" y="0"/>
                  <a:chExt cx="784226" cy="169548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0" y="82631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103266" y="309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222568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389256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555944" y="3097"/>
                    <a:ext cx="86517" cy="16335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 flipV="1">
                    <a:off x="683261" y="85487"/>
                    <a:ext cx="100965" cy="19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 flipV="1">
                    <a:off x="141685" y="3097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 flipV="1">
                    <a:off x="310553" y="0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 flipV="1">
                    <a:off x="477241" y="7146"/>
                    <a:ext cx="76121" cy="162402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 flipV="1">
                    <a:off x="644801" y="7146"/>
                    <a:ext cx="38259" cy="78105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" name="Text Box 187"/>
            <p:cNvSpPr txBox="1"/>
            <p:nvPr/>
          </p:nvSpPr>
          <p:spPr>
            <a:xfrm>
              <a:off x="5274066" y="0"/>
              <a:ext cx="320040" cy="3663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(أ)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88"/>
            <p:cNvSpPr txBox="1"/>
            <p:nvPr/>
          </p:nvSpPr>
          <p:spPr>
            <a:xfrm>
              <a:off x="1945772" y="0"/>
              <a:ext cx="422275" cy="3663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(ب)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89"/>
            <p:cNvSpPr txBox="1"/>
            <p:nvPr/>
          </p:nvSpPr>
          <p:spPr>
            <a:xfrm>
              <a:off x="5325270" y="3028409"/>
              <a:ext cx="388620" cy="3663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(ج)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190"/>
            <p:cNvSpPr txBox="1"/>
            <p:nvPr/>
          </p:nvSpPr>
          <p:spPr>
            <a:xfrm>
              <a:off x="1996976" y="3028409"/>
              <a:ext cx="357505" cy="3663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(د)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886968" y="2853135"/>
            <a:ext cx="2057400" cy="978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الإجابة ج</a:t>
            </a:r>
            <a:endParaRPr lang="en-US" b="1" dirty="0"/>
          </a:p>
        </p:txBody>
      </p:sp>
      <p:pic>
        <p:nvPicPr>
          <p:cNvPr id="146" name="Picture 4" descr="Thinking and confusing face emotclip-art with question speech bubble and thumb vector clip-art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08" y="1144982"/>
            <a:ext cx="1227599" cy="8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50805" y="1144982"/>
            <a:ext cx="16619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سؤال 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1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7" name="Picture 26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823" y="1154417"/>
            <a:ext cx="856061" cy="856061"/>
          </a:xfrm>
          <a:prstGeom prst="rect">
            <a:avLst/>
          </a:prstGeom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1" y="1576004"/>
            <a:ext cx="8513746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x-none" altLang="en-US" sz="2000" b="1" dirty="0" smtClean="0">
                <a:latin typeface="+mj-lt"/>
                <a:cs typeface="Times New Roman" panose="02020603050405020304" pitchFamily="18" charset="0"/>
              </a:rPr>
              <a:t>يمثل الرسم البياني العلاقة بين فرق الجهد وشدة التيار المار بموصل معدني.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24928" y="2066372"/>
            <a:ext cx="3232618" cy="987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arenR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جد قيمة فرق الجهد بين طرفي الموصل عندما يمر فيه تيار شدته </a:t>
            </a:r>
            <a:r>
              <a:rPr lang="ar-JO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0.03 </a:t>
            </a: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أمبير.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24928" y="3405134"/>
            <a:ext cx="3232618" cy="987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arenR" startAt="2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جد شدة التيار المار بالموصل عندما يكون فرق الجهد بين طرفيه</a:t>
            </a:r>
            <a:r>
              <a:rPr lang="ar-JO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6 </a:t>
            </a: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فولت.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90685" y="4743896"/>
            <a:ext cx="3232618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arenR" startAt="3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احسب مقاومة الموصل.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18765" y="3299946"/>
            <a:ext cx="3017520" cy="494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ar-SA" alt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1) فرق الجهد = 3 فولت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495" y="1335827"/>
            <a:ext cx="26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</a:rPr>
              <a:t>الاجابات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922822" y="1180398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1" y="1645821"/>
            <a:ext cx="6770835" cy="43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99079" y="3135354"/>
            <a:ext cx="3664054" cy="494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r-SA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2) شدة التيار =0.06 امبير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495" y="1335827"/>
            <a:ext cx="26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</a:rPr>
              <a:t>الاجابات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922822" y="1180398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6" y="1527048"/>
            <a:ext cx="6270346" cy="43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99079" y="3135354"/>
            <a:ext cx="3664054" cy="494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r-SA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3)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495" y="1335827"/>
            <a:ext cx="26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</a:rPr>
              <a:t>الاجابات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922822" y="1180398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00373" y="3209327"/>
            <a:ext cx="3061466" cy="421014"/>
            <a:chOff x="5678325" y="3980525"/>
            <a:chExt cx="3061466" cy="421014"/>
          </a:xfrm>
        </p:grpSpPr>
        <p:sp>
          <p:nvSpPr>
            <p:cNvPr id="9" name="Rectangle 8"/>
            <p:cNvSpPr/>
            <p:nvPr/>
          </p:nvSpPr>
          <p:spPr>
            <a:xfrm>
              <a:off x="7634929" y="3997685"/>
              <a:ext cx="11048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المقاومة 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12568" y="4001429"/>
              <a:ext cx="7713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8325" y="3980525"/>
              <a:ext cx="2080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ميل الخط المستقيم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03424" y="3717730"/>
            <a:ext cx="2658415" cy="884451"/>
            <a:chOff x="7825685" y="2741940"/>
            <a:chExt cx="2658415" cy="884451"/>
          </a:xfrm>
        </p:grpSpPr>
        <p:grpSp>
          <p:nvGrpSpPr>
            <p:cNvPr id="13" name="Group 12"/>
            <p:cNvGrpSpPr/>
            <p:nvPr/>
          </p:nvGrpSpPr>
          <p:grpSpPr>
            <a:xfrm>
              <a:off x="9056877" y="3067377"/>
              <a:ext cx="1427223" cy="403854"/>
              <a:chOff x="7312568" y="3997685"/>
              <a:chExt cx="1427223" cy="40385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34929" y="3997685"/>
                <a:ext cx="11048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المقاومة 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12568" y="4001429"/>
                <a:ext cx="7713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25685" y="2741940"/>
              <a:ext cx="1403515" cy="884451"/>
              <a:chOff x="9154031" y="3695766"/>
              <a:chExt cx="1403515" cy="8844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157617" y="3695766"/>
                <a:ext cx="1399929" cy="536872"/>
                <a:chOff x="9157617" y="3695766"/>
                <a:chExt cx="1399929" cy="53687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9916357" y="3801751"/>
                  <a:ext cx="641189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x-none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جـ </a:t>
                  </a:r>
                  <a:r>
                    <a:rPr lang="x-none" sz="22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9694752" y="3695766"/>
                  <a:ext cx="3949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x-none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_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9157617" y="3801751"/>
                  <a:ext cx="744359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x-none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جـ </a:t>
                  </a:r>
                  <a:r>
                    <a:rPr lang="x-none" sz="22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154031" y="4043345"/>
                <a:ext cx="1403515" cy="536872"/>
                <a:chOff x="9154031" y="4043345"/>
                <a:chExt cx="1403515" cy="536872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9278168" y="4232638"/>
                  <a:ext cx="127937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7"/>
                <p:cNvGrpSpPr/>
                <p:nvPr/>
              </p:nvGrpSpPr>
              <p:grpSpPr>
                <a:xfrm>
                  <a:off x="9154031" y="4043345"/>
                  <a:ext cx="1399929" cy="536872"/>
                  <a:chOff x="9157617" y="3695766"/>
                  <a:chExt cx="1399929" cy="536872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9916357" y="3801751"/>
                    <a:ext cx="641189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x-none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ت </a:t>
                    </a:r>
                    <a:r>
                      <a:rPr lang="x-none" sz="2200" b="1" baseline="-25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2</a:t>
                    </a:r>
                    <a:endParaRPr lang="en-US" sz="22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9694752" y="3695766"/>
                    <a:ext cx="394994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x-none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_</a:t>
                    </a:r>
                    <a:endParaRPr lang="en-US" sz="22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9157617" y="3801751"/>
                    <a:ext cx="744359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x-none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ت </a:t>
                    </a:r>
                    <a:r>
                      <a:rPr lang="x-none" sz="2200" b="1" baseline="-25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1</a:t>
                    </a:r>
                    <a:endParaRPr lang="en-US" sz="22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8097665" y="4469698"/>
            <a:ext cx="2658415" cy="855267"/>
            <a:chOff x="7825685" y="2790580"/>
            <a:chExt cx="2658415" cy="855267"/>
          </a:xfrm>
        </p:grpSpPr>
        <p:grpSp>
          <p:nvGrpSpPr>
            <p:cNvPr id="29" name="Group 28"/>
            <p:cNvGrpSpPr/>
            <p:nvPr/>
          </p:nvGrpSpPr>
          <p:grpSpPr>
            <a:xfrm>
              <a:off x="9056877" y="3067377"/>
              <a:ext cx="1427223" cy="403854"/>
              <a:chOff x="7312568" y="3997685"/>
              <a:chExt cx="1427223" cy="40385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634929" y="3997685"/>
                <a:ext cx="11048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المقاومة 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12568" y="4001429"/>
                <a:ext cx="7713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825685" y="2790580"/>
              <a:ext cx="1524520" cy="855267"/>
              <a:chOff x="9154031" y="3744406"/>
              <a:chExt cx="1524520" cy="85526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254897" y="3744406"/>
                <a:ext cx="1306464" cy="536872"/>
                <a:chOff x="9254897" y="3744406"/>
                <a:chExt cx="1306464" cy="536872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799621" y="3850391"/>
                  <a:ext cx="761740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7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9694752" y="3744406"/>
                  <a:ext cx="3949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x-none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_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9254897" y="3850391"/>
                  <a:ext cx="744359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9154031" y="4062801"/>
                <a:ext cx="1524520" cy="536872"/>
                <a:chOff x="9154031" y="4062801"/>
                <a:chExt cx="1524520" cy="53687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9278168" y="4232638"/>
                  <a:ext cx="1279378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/>
                <p:cNvGrpSpPr/>
                <p:nvPr/>
              </p:nvGrpSpPr>
              <p:grpSpPr>
                <a:xfrm>
                  <a:off x="9154031" y="4062801"/>
                  <a:ext cx="1524520" cy="536872"/>
                  <a:chOff x="9157617" y="3715222"/>
                  <a:chExt cx="1524520" cy="536872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9916357" y="3821207"/>
                    <a:ext cx="765780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en-US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0.07</a:t>
                    </a:r>
                    <a:endParaRPr lang="en-US" sz="22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694752" y="3715222"/>
                    <a:ext cx="394994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x-none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_</a:t>
                    </a:r>
                    <a:endParaRPr lang="en-US" sz="22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9157617" y="3821207"/>
                    <a:ext cx="744359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rtl="1"/>
                    <a:r>
                      <a:rPr lang="en-US" sz="22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0.01</a:t>
                    </a:r>
                    <a:endParaRPr lang="en-US" sz="22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endParaRPr>
                  </a:p>
                </p:txBody>
              </p:sp>
            </p:grpSp>
          </p:grpSp>
        </p:grpSp>
      </p:grpSp>
      <p:grpSp>
        <p:nvGrpSpPr>
          <p:cNvPr id="45" name="Group 44"/>
          <p:cNvGrpSpPr/>
          <p:nvPr/>
        </p:nvGrpSpPr>
        <p:grpSpPr>
          <a:xfrm>
            <a:off x="8530436" y="5565097"/>
            <a:ext cx="2026622" cy="441968"/>
            <a:chOff x="8480648" y="3524930"/>
            <a:chExt cx="2076896" cy="441968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9494445" y="3524930"/>
              <a:ext cx="1063099" cy="4334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6348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rtl="1"/>
              <a:r>
                <a:rPr lang="x-non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endPara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935599" y="3555710"/>
              <a:ext cx="651836" cy="371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6348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r>
                <a:rPr lang="ar-JO" altLang="en-US" sz="2000" b="1" dirty="0" smtClean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100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480648" y="3595022"/>
              <a:ext cx="663641" cy="371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6348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r>
                <a:rPr lang="x-none" altLang="en-US" sz="2000" b="1" dirty="0" smtClean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أوم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82" y="1972233"/>
            <a:ext cx="62769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50805" y="1144982"/>
            <a:ext cx="16619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سؤال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2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7" name="Picture 26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823" y="1154417"/>
            <a:ext cx="856061" cy="856061"/>
          </a:xfrm>
          <a:prstGeom prst="rect">
            <a:avLst/>
          </a:prstGeom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1" y="1545226"/>
            <a:ext cx="8513746" cy="4334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x-none" altLang="en-US" sz="2400" b="1" dirty="0" smtClean="0">
                <a:latin typeface="+mj-lt"/>
                <a:cs typeface="Times New Roman" panose="02020603050405020304" pitchFamily="18" charset="0"/>
              </a:rPr>
              <a:t>في الدارة الكهربائية المجاورة،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3550" y="2014225"/>
            <a:ext cx="5013996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احسب شدة التيار المار في المقاومة م</a:t>
            </a:r>
            <a:r>
              <a:rPr lang="x-none" altLang="en-US" sz="2000" b="1" baseline="-25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kumimoji="0" lang="en-US" altLang="en-US" sz="2000" b="1" i="0" u="none" strike="noStrike" cap="none" normalizeH="0" baseline="-2500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84138" y="2010478"/>
            <a:ext cx="3036503" cy="2736709"/>
            <a:chOff x="2564199" y="2018171"/>
            <a:chExt cx="2350310" cy="2096082"/>
          </a:xfrm>
        </p:grpSpPr>
        <p:grpSp>
          <p:nvGrpSpPr>
            <p:cNvPr id="68" name="Group 67"/>
            <p:cNvGrpSpPr/>
            <p:nvPr/>
          </p:nvGrpSpPr>
          <p:grpSpPr>
            <a:xfrm>
              <a:off x="2564199" y="2242101"/>
              <a:ext cx="2350310" cy="1872152"/>
              <a:chOff x="533566" y="236386"/>
              <a:chExt cx="2350735" cy="187215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568777" y="782262"/>
                <a:ext cx="2876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533566" y="236386"/>
                <a:ext cx="2350735" cy="1872152"/>
                <a:chOff x="533566" y="236386"/>
                <a:chExt cx="2350735" cy="1872152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33840" y="771690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2706383" y="923966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72"/>
                <p:cNvGrpSpPr/>
                <p:nvPr/>
              </p:nvGrpSpPr>
              <p:grpSpPr>
                <a:xfrm>
                  <a:off x="533566" y="236386"/>
                  <a:ext cx="2350735" cy="1872152"/>
                  <a:chOff x="533566" y="236386"/>
                  <a:chExt cx="2350735" cy="1872152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3566" y="236386"/>
                    <a:ext cx="2350735" cy="1625559"/>
                    <a:chOff x="142436" y="3822"/>
                    <a:chExt cx="2350735" cy="1625559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142436" y="480985"/>
                      <a:ext cx="2350735" cy="1148396"/>
                      <a:chOff x="142436" y="0"/>
                      <a:chExt cx="2350735" cy="1148396"/>
                    </a:xfrm>
                  </p:grpSpPr>
                  <p:grpSp>
                    <p:nvGrpSpPr>
                      <p:cNvPr id="93" name="Group 92"/>
                      <p:cNvGrpSpPr/>
                      <p:nvPr/>
                    </p:nvGrpSpPr>
                    <p:grpSpPr>
                      <a:xfrm>
                        <a:off x="142436" y="824546"/>
                        <a:ext cx="2325808" cy="323850"/>
                        <a:chOff x="0" y="0"/>
                        <a:chExt cx="2325808" cy="323850"/>
                      </a:xfrm>
                    </p:grpSpPr>
                    <p:grpSp>
                      <p:nvGrpSpPr>
                        <p:cNvPr id="138" name="Group 137"/>
                        <p:cNvGrpSpPr/>
                        <p:nvPr/>
                      </p:nvGrpSpPr>
                      <p:grpSpPr>
                        <a:xfrm>
                          <a:off x="724120" y="0"/>
                          <a:ext cx="866141" cy="323850"/>
                          <a:chOff x="0" y="0"/>
                          <a:chExt cx="866583" cy="324000"/>
                        </a:xfrm>
                      </p:grpSpPr>
                      <p:grpSp>
                        <p:nvGrpSpPr>
                          <p:cNvPr id="141" name="Group 14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13117" cy="324000"/>
                            <a:chOff x="0" y="0"/>
                            <a:chExt cx="513117" cy="324000"/>
                          </a:xfrm>
                        </p:grpSpPr>
                        <p:grpSp>
                          <p:nvGrpSpPr>
                            <p:cNvPr id="147" name="Group 146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324000" cy="324000"/>
                              <a:chOff x="0" y="0"/>
                              <a:chExt cx="324000" cy="324000"/>
                            </a:xfrm>
                          </p:grpSpPr>
                          <p:cxnSp>
                            <p:nvCxnSpPr>
                              <p:cNvPr id="151" name="Straight Connector 150"/>
                              <p:cNvCxnSpPr/>
                              <p:nvPr/>
                            </p:nvCxnSpPr>
                            <p:spPr>
                              <a:xfrm>
                                <a:off x="0" y="169298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2" name="Straight Connector 151"/>
                              <p:cNvCxnSpPr/>
                              <p:nvPr/>
                            </p:nvCxnSpPr>
                            <p:spPr>
                              <a:xfrm rot="5400000">
                                <a:off x="160934" y="162000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48" name="Group 147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141437" cy="144000"/>
                              <a:chOff x="0" y="0"/>
                              <a:chExt cx="141437" cy="144000"/>
                            </a:xfrm>
                          </p:grpSpPr>
                          <p:cxnSp>
                            <p:nvCxnSpPr>
                              <p:cNvPr id="149" name="Straight Connector 148"/>
                              <p:cNvCxnSpPr/>
                              <p:nvPr/>
                            </p:nvCxnSpPr>
                            <p:spPr>
                              <a:xfrm>
                                <a:off x="6854" y="71926"/>
                                <a:ext cx="134583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0" name="Straight Connector 149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42" name="Group 141"/>
                          <p:cNvGrpSpPr/>
                          <p:nvPr/>
                        </p:nvGrpSpPr>
                        <p:grpSpPr>
                          <a:xfrm>
                            <a:off x="522984" y="0"/>
                            <a:ext cx="343599" cy="324000"/>
                            <a:chOff x="322934" y="0"/>
                            <a:chExt cx="343599" cy="324000"/>
                          </a:xfrm>
                        </p:grpSpPr>
                        <p:cxnSp>
                          <p:nvCxnSpPr>
                            <p:cNvPr id="143" name="Straight Connector 142"/>
                            <p:cNvCxnSpPr/>
                            <p:nvPr/>
                          </p:nvCxnSpPr>
                          <p:spPr>
                            <a:xfrm rot="5400000">
                              <a:off x="160934" y="162000"/>
                              <a:ext cx="32400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4" name="Group 143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294853" cy="144000"/>
                              <a:chOff x="0" y="0"/>
                              <a:chExt cx="294853" cy="144000"/>
                            </a:xfrm>
                          </p:grpSpPr>
                          <p:cxnSp>
                            <p:nvCxnSpPr>
                              <p:cNvPr id="145" name="Straight Connector 144"/>
                              <p:cNvCxnSpPr/>
                              <p:nvPr/>
                            </p:nvCxnSpPr>
                            <p:spPr>
                              <a:xfrm>
                                <a:off x="6853" y="71926"/>
                                <a:ext cx="288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6" name="Straight Connector 145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cxnSp>
                      <p:nvCxnSpPr>
                        <p:cNvPr id="139" name="Straight Connector 138"/>
                        <p:cNvCxnSpPr/>
                        <p:nvPr/>
                      </p:nvCxnSpPr>
                      <p:spPr>
                        <a:xfrm>
                          <a:off x="1569808" y="15968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Straight Connector 139"/>
                        <p:cNvCxnSpPr/>
                        <p:nvPr/>
                      </p:nvCxnSpPr>
                      <p:spPr>
                        <a:xfrm>
                          <a:off x="0" y="16395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4" name="Group 93"/>
                      <p:cNvGrpSpPr/>
                      <p:nvPr/>
                    </p:nvGrpSpPr>
                    <p:grpSpPr>
                      <a:xfrm>
                        <a:off x="353858" y="0"/>
                        <a:ext cx="1867538" cy="126389"/>
                        <a:chOff x="0" y="0"/>
                        <a:chExt cx="1867764" cy="126594"/>
                      </a:xfrm>
                    </p:grpSpPr>
                    <p:grpSp>
                      <p:nvGrpSpPr>
                        <p:cNvPr id="114" name="Group 113"/>
                        <p:cNvGrpSpPr/>
                        <p:nvPr/>
                      </p:nvGrpSpPr>
                      <p:grpSpPr>
                        <a:xfrm>
                          <a:off x="0" y="0"/>
                          <a:ext cx="1867764" cy="126594"/>
                          <a:chOff x="0" y="0"/>
                          <a:chExt cx="1867764" cy="126594"/>
                        </a:xfrm>
                      </p:grpSpPr>
                      <p:grpSp>
                        <p:nvGrpSpPr>
                          <p:cNvPr id="116" name="Group 11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28" name="Straight Connector 127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9" name="Straight Connector 128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0" name="Straight Connector 129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" name="Straight Connector 130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" name="Straight Connector 131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3" name="Straight Connector 132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4" name="Straight Connector 133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Straight Connector 134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Straight Connector 135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Straight Connector 136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17" name="Group 116"/>
                          <p:cNvGrpSpPr/>
                          <p:nvPr/>
                        </p:nvGrpSpPr>
                        <p:grpSpPr>
                          <a:xfrm>
                            <a:off x="1083538" y="5285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18" name="Straight Connector 117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9" name="Straight Connector 118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0" name="Straight Connector 119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1" name="Straight Connector 120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2" name="Straight Connector 121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3" name="Straight Connector 122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4" name="Straight Connector 123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5" name="Straight Connector 124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6" name="Straight Connector 125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7" name="Straight Connector 126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>
                          <a:off x="787547" y="63426"/>
                          <a:ext cx="288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 rot="16200000">
                        <a:off x="2133434" y="629801"/>
                        <a:ext cx="662111" cy="57363"/>
                        <a:chOff x="-9917" y="0"/>
                        <a:chExt cx="939096" cy="71755"/>
                      </a:xfrm>
                    </p:grpSpPr>
                    <p:grpSp>
                      <p:nvGrpSpPr>
                        <p:cNvPr id="107" name="Group 106"/>
                        <p:cNvGrpSpPr/>
                        <p:nvPr/>
                      </p:nvGrpSpPr>
                      <p:grpSpPr>
                        <a:xfrm>
                          <a:off x="-9917" y="26845"/>
                          <a:ext cx="939096" cy="44910"/>
                          <a:chOff x="-9921" y="-7457"/>
                          <a:chExt cx="939510" cy="44981"/>
                        </a:xfrm>
                      </p:grpSpPr>
                      <p:grpSp>
                        <p:nvGrpSpPr>
                          <p:cNvPr id="110" name="Group 109"/>
                          <p:cNvGrpSpPr/>
                          <p:nvPr/>
                        </p:nvGrpSpPr>
                        <p:grpSpPr>
                          <a:xfrm>
                            <a:off x="-9921" y="-7457"/>
                            <a:ext cx="939510" cy="8751"/>
                            <a:chOff x="-9923" y="78353"/>
                            <a:chExt cx="939854" cy="8751"/>
                          </a:xfrm>
                        </p:grpSpPr>
                        <p:cxnSp>
                          <p:nvCxnSpPr>
                            <p:cNvPr id="112" name="Straight Connector 111"/>
                            <p:cNvCxnSpPr/>
                            <p:nvPr/>
                          </p:nvCxnSpPr>
                          <p:spPr>
                            <a:xfrm>
                              <a:off x="-9923" y="87104"/>
                              <a:ext cx="324001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/>
                            <p:cNvCxnSpPr/>
                            <p:nvPr/>
                          </p:nvCxnSpPr>
                          <p:spPr>
                            <a:xfrm>
                              <a:off x="606081" y="78353"/>
                              <a:ext cx="32385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11" name="Straight Connector 110"/>
                          <p:cNvCxnSpPr>
                            <a:endCxn id="109" idx="4"/>
                          </p:cNvCxnSpPr>
                          <p:nvPr/>
                        </p:nvCxnSpPr>
                        <p:spPr>
                          <a:xfrm rot="5400000" flipV="1">
                            <a:off x="443932" y="-118565"/>
                            <a:ext cx="37525" cy="274654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29337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56388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>
                        <a:off x="145764" y="57736"/>
                        <a:ext cx="0" cy="93306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200852" y="3822"/>
                      <a:ext cx="1086718" cy="311458"/>
                      <a:chOff x="-646033" y="3822"/>
                      <a:chExt cx="1093655" cy="311458"/>
                    </a:xfrm>
                  </p:grpSpPr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-256519" y="3822"/>
                        <a:ext cx="296278" cy="311458"/>
                        <a:chOff x="-585703" y="3822"/>
                        <a:chExt cx="296278" cy="311458"/>
                      </a:xfrm>
                    </p:grpSpPr>
                    <p:sp>
                      <p:nvSpPr>
                        <p:cNvPr id="91" name="Oval 90"/>
                        <p:cNvSpPr/>
                        <p:nvPr/>
                      </p:nvSpPr>
                      <p:spPr>
                        <a:xfrm>
                          <a:off x="-585703" y="3822"/>
                          <a:ext cx="288001" cy="288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Text Box 75"/>
                        <p:cNvSpPr txBox="1"/>
                        <p:nvPr/>
                      </p:nvSpPr>
                      <p:spPr>
                        <a:xfrm>
                          <a:off x="-563745" y="15560"/>
                          <a:ext cx="274320" cy="29972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-646033" y="140423"/>
                        <a:ext cx="1093655" cy="3661"/>
                        <a:chOff x="-646555" y="76271"/>
                        <a:chExt cx="1094540" cy="3661"/>
                      </a:xfrm>
                    </p:grpSpPr>
                    <p:cxnSp>
                      <p:nvCxnSpPr>
                        <p:cNvPr id="89" name="Straight Connector 88"/>
                        <p:cNvCxnSpPr>
                          <a:endCxn id="91" idx="2"/>
                        </p:cNvCxnSpPr>
                        <p:nvPr/>
                      </p:nvCxnSpPr>
                      <p:spPr>
                        <a:xfrm>
                          <a:off x="-646555" y="76271"/>
                          <a:ext cx="389828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>
                          <a:off x="30930" y="79932"/>
                          <a:ext cx="417055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rot="5400000">
                      <a:off x="1081847" y="349537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5400000">
                      <a:off x="12693" y="336155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6" name="Text Box 60"/>
                  <p:cNvSpPr txBox="1"/>
                  <p:nvPr/>
                </p:nvSpPr>
                <p:spPr>
                  <a:xfrm>
                    <a:off x="1329711" y="1839298"/>
                    <a:ext cx="693420" cy="2692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12 فولت 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 Box 64"/>
                  <p:cNvSpPr txBox="1"/>
                  <p:nvPr/>
                </p:nvSpPr>
                <p:spPr>
                  <a:xfrm>
                    <a:off x="983256" y="459082"/>
                    <a:ext cx="315027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b="1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م</a:t>
                    </a:r>
                    <a:r>
                      <a:rPr lang="x-none" sz="1600" b="1" baseline="-25000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600" b="1" baseline="-250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53" name="Text Box 64"/>
            <p:cNvSpPr txBox="1"/>
            <p:nvPr/>
          </p:nvSpPr>
          <p:spPr>
            <a:xfrm>
              <a:off x="2880985" y="2819864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</a:t>
              </a: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 Box 64"/>
            <p:cNvSpPr txBox="1"/>
            <p:nvPr/>
          </p:nvSpPr>
          <p:spPr>
            <a:xfrm>
              <a:off x="3974728" y="2845127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800 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4"/>
            <p:cNvSpPr txBox="1"/>
            <p:nvPr/>
          </p:nvSpPr>
          <p:spPr>
            <a:xfrm>
              <a:off x="4147518" y="2464797"/>
              <a:ext cx="314970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م</a:t>
              </a:r>
              <a:r>
                <a:rPr lang="x-none" sz="1600" b="1" baseline="-25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6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4"/>
            <p:cNvSpPr txBox="1"/>
            <p:nvPr/>
          </p:nvSpPr>
          <p:spPr>
            <a:xfrm>
              <a:off x="2955274" y="2018171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2.4 فولت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654004" y="2753463"/>
            <a:ext cx="5013996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eriod" startAt="2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استنتج شدة التيار المار في المقاومة م</a:t>
            </a:r>
            <a:r>
              <a:rPr lang="x-none" altLang="en-US" sz="2000" b="1" baseline="-25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، علل اجابتك </a:t>
            </a:r>
            <a:endParaRPr kumimoji="0" lang="en-US" altLang="en-US" sz="2000" b="1" i="0" u="none" strike="noStrike" cap="none" normalizeH="0" baseline="-2500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654004" y="3547927"/>
            <a:ext cx="5013996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r" rtl="1">
              <a:buFont typeface="+mj-lt"/>
              <a:buAutoNum type="arabicPeriod" startAt="3"/>
            </a:pPr>
            <a:r>
              <a:rPr lang="x-none" altLang="en-US" sz="2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احسب فرق الجهد بين طرفيّ المقاومة م</a:t>
            </a:r>
            <a:r>
              <a:rPr lang="x-none" altLang="en-US" sz="2000" b="1" baseline="-25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kumimoji="0" lang="en-US" altLang="en-US" sz="2000" b="1" i="0" u="none" strike="noStrike" cap="none" normalizeH="0" baseline="-2500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99026" y="1512400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0070C0"/>
                </a:solidFill>
              </a:rPr>
              <a:t>الاجابات</a:t>
            </a:r>
            <a:endParaRPr lang="en-US" sz="2800" b="1" spc="50" dirty="0">
              <a:ln w="11430"/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84138" y="2010478"/>
            <a:ext cx="3036503" cy="2736709"/>
            <a:chOff x="2564199" y="2018171"/>
            <a:chExt cx="2350310" cy="2096082"/>
          </a:xfrm>
        </p:grpSpPr>
        <p:grpSp>
          <p:nvGrpSpPr>
            <p:cNvPr id="68" name="Group 67"/>
            <p:cNvGrpSpPr/>
            <p:nvPr/>
          </p:nvGrpSpPr>
          <p:grpSpPr>
            <a:xfrm>
              <a:off x="2564199" y="2242101"/>
              <a:ext cx="2350310" cy="1872152"/>
              <a:chOff x="533566" y="236386"/>
              <a:chExt cx="2350735" cy="187215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2568777" y="782262"/>
                <a:ext cx="2876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533566" y="236386"/>
                <a:ext cx="2350735" cy="1872152"/>
                <a:chOff x="533566" y="236386"/>
                <a:chExt cx="2350735" cy="1872152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33840" y="771690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2706383" y="923966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72"/>
                <p:cNvGrpSpPr/>
                <p:nvPr/>
              </p:nvGrpSpPr>
              <p:grpSpPr>
                <a:xfrm>
                  <a:off x="533566" y="236386"/>
                  <a:ext cx="2350735" cy="1872152"/>
                  <a:chOff x="533566" y="236386"/>
                  <a:chExt cx="2350735" cy="1872152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3566" y="236386"/>
                    <a:ext cx="2350735" cy="1625559"/>
                    <a:chOff x="142436" y="3822"/>
                    <a:chExt cx="2350735" cy="1625559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142436" y="480985"/>
                      <a:ext cx="2350735" cy="1148396"/>
                      <a:chOff x="142436" y="0"/>
                      <a:chExt cx="2350735" cy="1148396"/>
                    </a:xfrm>
                  </p:grpSpPr>
                  <p:grpSp>
                    <p:nvGrpSpPr>
                      <p:cNvPr id="93" name="Group 92"/>
                      <p:cNvGrpSpPr/>
                      <p:nvPr/>
                    </p:nvGrpSpPr>
                    <p:grpSpPr>
                      <a:xfrm>
                        <a:off x="142436" y="824546"/>
                        <a:ext cx="2325808" cy="323850"/>
                        <a:chOff x="0" y="0"/>
                        <a:chExt cx="2325808" cy="323850"/>
                      </a:xfrm>
                    </p:grpSpPr>
                    <p:grpSp>
                      <p:nvGrpSpPr>
                        <p:cNvPr id="138" name="Group 137"/>
                        <p:cNvGrpSpPr/>
                        <p:nvPr/>
                      </p:nvGrpSpPr>
                      <p:grpSpPr>
                        <a:xfrm>
                          <a:off x="724120" y="0"/>
                          <a:ext cx="866141" cy="323850"/>
                          <a:chOff x="0" y="0"/>
                          <a:chExt cx="866583" cy="324000"/>
                        </a:xfrm>
                      </p:grpSpPr>
                      <p:grpSp>
                        <p:nvGrpSpPr>
                          <p:cNvPr id="141" name="Group 14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13117" cy="324000"/>
                            <a:chOff x="0" y="0"/>
                            <a:chExt cx="513117" cy="324000"/>
                          </a:xfrm>
                        </p:grpSpPr>
                        <p:grpSp>
                          <p:nvGrpSpPr>
                            <p:cNvPr id="147" name="Group 146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324000" cy="324000"/>
                              <a:chOff x="0" y="0"/>
                              <a:chExt cx="324000" cy="324000"/>
                            </a:xfrm>
                          </p:grpSpPr>
                          <p:cxnSp>
                            <p:nvCxnSpPr>
                              <p:cNvPr id="151" name="Straight Connector 150"/>
                              <p:cNvCxnSpPr/>
                              <p:nvPr/>
                            </p:nvCxnSpPr>
                            <p:spPr>
                              <a:xfrm>
                                <a:off x="0" y="169298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2" name="Straight Connector 151"/>
                              <p:cNvCxnSpPr/>
                              <p:nvPr/>
                            </p:nvCxnSpPr>
                            <p:spPr>
                              <a:xfrm rot="5400000">
                                <a:off x="160934" y="162000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48" name="Group 147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141437" cy="144000"/>
                              <a:chOff x="0" y="0"/>
                              <a:chExt cx="141437" cy="144000"/>
                            </a:xfrm>
                          </p:grpSpPr>
                          <p:cxnSp>
                            <p:nvCxnSpPr>
                              <p:cNvPr id="149" name="Straight Connector 148"/>
                              <p:cNvCxnSpPr/>
                              <p:nvPr/>
                            </p:nvCxnSpPr>
                            <p:spPr>
                              <a:xfrm>
                                <a:off x="6854" y="71926"/>
                                <a:ext cx="134583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50" name="Straight Connector 149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42" name="Group 141"/>
                          <p:cNvGrpSpPr/>
                          <p:nvPr/>
                        </p:nvGrpSpPr>
                        <p:grpSpPr>
                          <a:xfrm>
                            <a:off x="522984" y="0"/>
                            <a:ext cx="343599" cy="324000"/>
                            <a:chOff x="322934" y="0"/>
                            <a:chExt cx="343599" cy="324000"/>
                          </a:xfrm>
                        </p:grpSpPr>
                        <p:cxnSp>
                          <p:nvCxnSpPr>
                            <p:cNvPr id="143" name="Straight Connector 142"/>
                            <p:cNvCxnSpPr/>
                            <p:nvPr/>
                          </p:nvCxnSpPr>
                          <p:spPr>
                            <a:xfrm rot="5400000">
                              <a:off x="160934" y="162000"/>
                              <a:ext cx="32400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4" name="Group 143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294853" cy="144000"/>
                              <a:chOff x="0" y="0"/>
                              <a:chExt cx="294853" cy="144000"/>
                            </a:xfrm>
                          </p:grpSpPr>
                          <p:cxnSp>
                            <p:nvCxnSpPr>
                              <p:cNvPr id="145" name="Straight Connector 144"/>
                              <p:cNvCxnSpPr/>
                              <p:nvPr/>
                            </p:nvCxnSpPr>
                            <p:spPr>
                              <a:xfrm>
                                <a:off x="6853" y="71926"/>
                                <a:ext cx="288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6" name="Straight Connector 145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cxnSp>
                      <p:nvCxnSpPr>
                        <p:cNvPr id="139" name="Straight Connector 138"/>
                        <p:cNvCxnSpPr/>
                        <p:nvPr/>
                      </p:nvCxnSpPr>
                      <p:spPr>
                        <a:xfrm>
                          <a:off x="1569808" y="15968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Straight Connector 139"/>
                        <p:cNvCxnSpPr/>
                        <p:nvPr/>
                      </p:nvCxnSpPr>
                      <p:spPr>
                        <a:xfrm>
                          <a:off x="0" y="16395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4" name="Group 93"/>
                      <p:cNvGrpSpPr/>
                      <p:nvPr/>
                    </p:nvGrpSpPr>
                    <p:grpSpPr>
                      <a:xfrm>
                        <a:off x="353858" y="0"/>
                        <a:ext cx="1867538" cy="126389"/>
                        <a:chOff x="0" y="0"/>
                        <a:chExt cx="1867764" cy="126594"/>
                      </a:xfrm>
                    </p:grpSpPr>
                    <p:grpSp>
                      <p:nvGrpSpPr>
                        <p:cNvPr id="114" name="Group 113"/>
                        <p:cNvGrpSpPr/>
                        <p:nvPr/>
                      </p:nvGrpSpPr>
                      <p:grpSpPr>
                        <a:xfrm>
                          <a:off x="0" y="0"/>
                          <a:ext cx="1867764" cy="126594"/>
                          <a:chOff x="0" y="0"/>
                          <a:chExt cx="1867764" cy="126594"/>
                        </a:xfrm>
                      </p:grpSpPr>
                      <p:grpSp>
                        <p:nvGrpSpPr>
                          <p:cNvPr id="116" name="Group 11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28" name="Straight Connector 127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9" name="Straight Connector 128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0" name="Straight Connector 129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" name="Straight Connector 130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" name="Straight Connector 131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3" name="Straight Connector 132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4" name="Straight Connector 133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Straight Connector 134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Straight Connector 135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Straight Connector 136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17" name="Group 116"/>
                          <p:cNvGrpSpPr/>
                          <p:nvPr/>
                        </p:nvGrpSpPr>
                        <p:grpSpPr>
                          <a:xfrm>
                            <a:off x="1083538" y="5285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18" name="Straight Connector 117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9" name="Straight Connector 118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0" name="Straight Connector 119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1" name="Straight Connector 120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2" name="Straight Connector 121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3" name="Straight Connector 122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4" name="Straight Connector 123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5" name="Straight Connector 124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6" name="Straight Connector 125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7" name="Straight Connector 126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>
                          <a:off x="787547" y="63426"/>
                          <a:ext cx="288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 rot="16200000">
                        <a:off x="2133434" y="629801"/>
                        <a:ext cx="662111" cy="57363"/>
                        <a:chOff x="-9917" y="0"/>
                        <a:chExt cx="939096" cy="71755"/>
                      </a:xfrm>
                    </p:grpSpPr>
                    <p:grpSp>
                      <p:nvGrpSpPr>
                        <p:cNvPr id="107" name="Group 106"/>
                        <p:cNvGrpSpPr/>
                        <p:nvPr/>
                      </p:nvGrpSpPr>
                      <p:grpSpPr>
                        <a:xfrm>
                          <a:off x="-9917" y="26845"/>
                          <a:ext cx="939096" cy="44910"/>
                          <a:chOff x="-9921" y="-7457"/>
                          <a:chExt cx="939510" cy="44981"/>
                        </a:xfrm>
                      </p:grpSpPr>
                      <p:grpSp>
                        <p:nvGrpSpPr>
                          <p:cNvPr id="110" name="Group 109"/>
                          <p:cNvGrpSpPr/>
                          <p:nvPr/>
                        </p:nvGrpSpPr>
                        <p:grpSpPr>
                          <a:xfrm>
                            <a:off x="-9921" y="-7457"/>
                            <a:ext cx="939510" cy="8751"/>
                            <a:chOff x="-9923" y="78353"/>
                            <a:chExt cx="939854" cy="8751"/>
                          </a:xfrm>
                        </p:grpSpPr>
                        <p:cxnSp>
                          <p:nvCxnSpPr>
                            <p:cNvPr id="112" name="Straight Connector 111"/>
                            <p:cNvCxnSpPr/>
                            <p:nvPr/>
                          </p:nvCxnSpPr>
                          <p:spPr>
                            <a:xfrm>
                              <a:off x="-9923" y="87104"/>
                              <a:ext cx="324001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/>
                            <p:cNvCxnSpPr/>
                            <p:nvPr/>
                          </p:nvCxnSpPr>
                          <p:spPr>
                            <a:xfrm>
                              <a:off x="606081" y="78353"/>
                              <a:ext cx="32385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11" name="Straight Connector 110"/>
                          <p:cNvCxnSpPr>
                            <a:endCxn id="109" idx="4"/>
                          </p:cNvCxnSpPr>
                          <p:nvPr/>
                        </p:nvCxnSpPr>
                        <p:spPr>
                          <a:xfrm rot="5400000" flipV="1">
                            <a:off x="443932" y="-118565"/>
                            <a:ext cx="37525" cy="274654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29337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56388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>
                        <a:off x="145764" y="57736"/>
                        <a:ext cx="0" cy="93306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200852" y="3822"/>
                      <a:ext cx="1086718" cy="311458"/>
                      <a:chOff x="-646033" y="3822"/>
                      <a:chExt cx="1093655" cy="311458"/>
                    </a:xfrm>
                  </p:grpSpPr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-256519" y="3822"/>
                        <a:ext cx="296278" cy="311458"/>
                        <a:chOff x="-585703" y="3822"/>
                        <a:chExt cx="296278" cy="311458"/>
                      </a:xfrm>
                    </p:grpSpPr>
                    <p:sp>
                      <p:nvSpPr>
                        <p:cNvPr id="91" name="Oval 90"/>
                        <p:cNvSpPr/>
                        <p:nvPr/>
                      </p:nvSpPr>
                      <p:spPr>
                        <a:xfrm>
                          <a:off x="-585703" y="3822"/>
                          <a:ext cx="288001" cy="288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Text Box 75"/>
                        <p:cNvSpPr txBox="1"/>
                        <p:nvPr/>
                      </p:nvSpPr>
                      <p:spPr>
                        <a:xfrm>
                          <a:off x="-563745" y="15560"/>
                          <a:ext cx="274320" cy="29972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-646033" y="140423"/>
                        <a:ext cx="1093655" cy="3661"/>
                        <a:chOff x="-646555" y="76271"/>
                        <a:chExt cx="1094540" cy="3661"/>
                      </a:xfrm>
                    </p:grpSpPr>
                    <p:cxnSp>
                      <p:nvCxnSpPr>
                        <p:cNvPr id="89" name="Straight Connector 88"/>
                        <p:cNvCxnSpPr>
                          <a:endCxn id="91" idx="2"/>
                        </p:cNvCxnSpPr>
                        <p:nvPr/>
                      </p:nvCxnSpPr>
                      <p:spPr>
                        <a:xfrm>
                          <a:off x="-646555" y="76271"/>
                          <a:ext cx="389828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>
                          <a:off x="30930" y="79932"/>
                          <a:ext cx="417055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rot="5400000">
                      <a:off x="1081847" y="349537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5400000">
                      <a:off x="12693" y="336155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6" name="Text Box 60"/>
                  <p:cNvSpPr txBox="1"/>
                  <p:nvPr/>
                </p:nvSpPr>
                <p:spPr>
                  <a:xfrm>
                    <a:off x="1329711" y="1839298"/>
                    <a:ext cx="693420" cy="2692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12 فولت 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 Box 64"/>
                  <p:cNvSpPr txBox="1"/>
                  <p:nvPr/>
                </p:nvSpPr>
                <p:spPr>
                  <a:xfrm>
                    <a:off x="983256" y="459082"/>
                    <a:ext cx="315027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b="1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م</a:t>
                    </a:r>
                    <a:r>
                      <a:rPr lang="x-none" sz="1600" b="1" baseline="-25000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600" b="1" baseline="-250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53" name="Text Box 64"/>
            <p:cNvSpPr txBox="1"/>
            <p:nvPr/>
          </p:nvSpPr>
          <p:spPr>
            <a:xfrm>
              <a:off x="2880985" y="2819864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</a:t>
              </a: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 Box 64"/>
            <p:cNvSpPr txBox="1"/>
            <p:nvPr/>
          </p:nvSpPr>
          <p:spPr>
            <a:xfrm>
              <a:off x="3974728" y="2845127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800 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4"/>
            <p:cNvSpPr txBox="1"/>
            <p:nvPr/>
          </p:nvSpPr>
          <p:spPr>
            <a:xfrm>
              <a:off x="4147518" y="2464797"/>
              <a:ext cx="314970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م</a:t>
              </a:r>
              <a:r>
                <a:rPr lang="x-none" sz="1600" b="1" baseline="-25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6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4"/>
            <p:cNvSpPr txBox="1"/>
            <p:nvPr/>
          </p:nvSpPr>
          <p:spPr>
            <a:xfrm>
              <a:off x="2955274" y="2018171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2.4 فولت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8140684" y="2495967"/>
            <a:ext cx="1641859" cy="891151"/>
            <a:chOff x="6842211" y="3813575"/>
            <a:chExt cx="1641859" cy="891151"/>
          </a:xfrm>
        </p:grpSpPr>
        <p:sp>
          <p:nvSpPr>
            <p:cNvPr id="158" name="Rectangle 157"/>
            <p:cNvSpPr/>
            <p:nvPr/>
          </p:nvSpPr>
          <p:spPr>
            <a:xfrm>
              <a:off x="7712753" y="3978229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ت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448757" y="4059797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851216" y="3813575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جـ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42211" y="4273839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flipV="1">
              <a:off x="6923386" y="4262888"/>
              <a:ext cx="61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8136907" y="3473397"/>
            <a:ext cx="1377863" cy="779013"/>
            <a:chOff x="6842211" y="3882583"/>
            <a:chExt cx="1377863" cy="779013"/>
          </a:xfrm>
        </p:grpSpPr>
        <p:sp>
          <p:nvSpPr>
            <p:cNvPr id="164" name="Rectangle 163"/>
            <p:cNvSpPr/>
            <p:nvPr/>
          </p:nvSpPr>
          <p:spPr>
            <a:xfrm>
              <a:off x="7448757" y="4059797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851216" y="3882583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2.4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842211" y="4230709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200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flipV="1">
              <a:off x="6923386" y="4262888"/>
              <a:ext cx="61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7458297" y="4593440"/>
            <a:ext cx="2056473" cy="432289"/>
            <a:chOff x="7269192" y="4634341"/>
            <a:chExt cx="2056473" cy="432289"/>
          </a:xfrm>
        </p:grpSpPr>
        <p:sp>
          <p:nvSpPr>
            <p:cNvPr id="169" name="Rectangle 168"/>
            <p:cNvSpPr/>
            <p:nvPr/>
          </p:nvSpPr>
          <p:spPr>
            <a:xfrm>
              <a:off x="7269192" y="4635743"/>
              <a:ext cx="1681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0.012 أمبير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54348" y="4634341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97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10037747" y="1161815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3290" y="269834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1)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084138" y="2010478"/>
            <a:ext cx="3036503" cy="2736709"/>
            <a:chOff x="2564199" y="2018171"/>
            <a:chExt cx="2350310" cy="2096082"/>
          </a:xfrm>
        </p:grpSpPr>
        <p:grpSp>
          <p:nvGrpSpPr>
            <p:cNvPr id="95" name="Group 94"/>
            <p:cNvGrpSpPr/>
            <p:nvPr/>
          </p:nvGrpSpPr>
          <p:grpSpPr>
            <a:xfrm>
              <a:off x="2564199" y="2242101"/>
              <a:ext cx="2350310" cy="1872152"/>
              <a:chOff x="533566" y="236386"/>
              <a:chExt cx="2350735" cy="1872152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2568777" y="782262"/>
                <a:ext cx="2876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533566" y="236386"/>
                <a:ext cx="2350735" cy="1872152"/>
                <a:chOff x="533566" y="236386"/>
                <a:chExt cx="2350735" cy="187215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33840" y="771690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706383" y="923966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/>
                <p:cNvGrpSpPr/>
                <p:nvPr/>
              </p:nvGrpSpPr>
              <p:grpSpPr>
                <a:xfrm>
                  <a:off x="533566" y="236386"/>
                  <a:ext cx="2350735" cy="1872152"/>
                  <a:chOff x="533566" y="236386"/>
                  <a:chExt cx="2350735" cy="1872152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33566" y="236386"/>
                    <a:ext cx="2350735" cy="1625559"/>
                    <a:chOff x="142436" y="3822"/>
                    <a:chExt cx="2350735" cy="1625559"/>
                  </a:xfrm>
                </p:grpSpPr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142436" y="480985"/>
                      <a:ext cx="2350735" cy="1148396"/>
                      <a:chOff x="142436" y="0"/>
                      <a:chExt cx="2350735" cy="1148396"/>
                    </a:xfrm>
                  </p:grpSpPr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142436" y="824546"/>
                        <a:ext cx="2325808" cy="323850"/>
                        <a:chOff x="0" y="0"/>
                        <a:chExt cx="2325808" cy="323850"/>
                      </a:xfrm>
                    </p:grpSpPr>
                    <p:grpSp>
                      <p:nvGrpSpPr>
                        <p:cNvPr id="153" name="Group 152"/>
                        <p:cNvGrpSpPr/>
                        <p:nvPr/>
                      </p:nvGrpSpPr>
                      <p:grpSpPr>
                        <a:xfrm>
                          <a:off x="724120" y="0"/>
                          <a:ext cx="866141" cy="323850"/>
                          <a:chOff x="0" y="0"/>
                          <a:chExt cx="866583" cy="324000"/>
                        </a:xfrm>
                      </p:grpSpPr>
                      <p:grpSp>
                        <p:nvGrpSpPr>
                          <p:cNvPr id="156" name="Group 15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13117" cy="324000"/>
                            <a:chOff x="0" y="0"/>
                            <a:chExt cx="513117" cy="324000"/>
                          </a:xfrm>
                        </p:grpSpPr>
                        <p:grpSp>
                          <p:nvGrpSpPr>
                            <p:cNvPr id="162" name="Group 161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324000" cy="324000"/>
                              <a:chOff x="0" y="0"/>
                              <a:chExt cx="324000" cy="324000"/>
                            </a:xfrm>
                          </p:grpSpPr>
                          <p:cxnSp>
                            <p:nvCxnSpPr>
                              <p:cNvPr id="166" name="Straight Connector 165"/>
                              <p:cNvCxnSpPr/>
                              <p:nvPr/>
                            </p:nvCxnSpPr>
                            <p:spPr>
                              <a:xfrm>
                                <a:off x="0" y="169298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7" name="Straight Connector 166"/>
                              <p:cNvCxnSpPr/>
                              <p:nvPr/>
                            </p:nvCxnSpPr>
                            <p:spPr>
                              <a:xfrm rot="5400000">
                                <a:off x="160934" y="162000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63" name="Group 162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141437" cy="144000"/>
                              <a:chOff x="0" y="0"/>
                              <a:chExt cx="141437" cy="144000"/>
                            </a:xfrm>
                          </p:grpSpPr>
                          <p:cxnSp>
                            <p:nvCxnSpPr>
                              <p:cNvPr id="164" name="Straight Connector 163"/>
                              <p:cNvCxnSpPr/>
                              <p:nvPr/>
                            </p:nvCxnSpPr>
                            <p:spPr>
                              <a:xfrm>
                                <a:off x="6854" y="71926"/>
                                <a:ext cx="134583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5" name="Straight Connector 164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57" name="Group 156"/>
                          <p:cNvGrpSpPr/>
                          <p:nvPr/>
                        </p:nvGrpSpPr>
                        <p:grpSpPr>
                          <a:xfrm>
                            <a:off x="522984" y="0"/>
                            <a:ext cx="343599" cy="324000"/>
                            <a:chOff x="322934" y="0"/>
                            <a:chExt cx="343599" cy="324000"/>
                          </a:xfrm>
                        </p:grpSpPr>
                        <p:cxnSp>
                          <p:nvCxnSpPr>
                            <p:cNvPr id="158" name="Straight Connector 157"/>
                            <p:cNvCxnSpPr/>
                            <p:nvPr/>
                          </p:nvCxnSpPr>
                          <p:spPr>
                            <a:xfrm rot="5400000">
                              <a:off x="160934" y="162000"/>
                              <a:ext cx="32400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59" name="Group 158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294853" cy="144000"/>
                              <a:chOff x="0" y="0"/>
                              <a:chExt cx="294853" cy="144000"/>
                            </a:xfrm>
                          </p:grpSpPr>
                          <p:cxnSp>
                            <p:nvCxnSpPr>
                              <p:cNvPr id="160" name="Straight Connector 159"/>
                              <p:cNvCxnSpPr/>
                              <p:nvPr/>
                            </p:nvCxnSpPr>
                            <p:spPr>
                              <a:xfrm>
                                <a:off x="6853" y="71926"/>
                                <a:ext cx="288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1" name="Straight Connector 160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cxnSp>
                      <p:nvCxnSpPr>
                        <p:cNvPr id="154" name="Straight Connector 153"/>
                        <p:cNvCxnSpPr/>
                        <p:nvPr/>
                      </p:nvCxnSpPr>
                      <p:spPr>
                        <a:xfrm>
                          <a:off x="1569808" y="15968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Straight Connector 154"/>
                        <p:cNvCxnSpPr/>
                        <p:nvPr/>
                      </p:nvCxnSpPr>
                      <p:spPr>
                        <a:xfrm>
                          <a:off x="0" y="16395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9" name="Group 118"/>
                      <p:cNvGrpSpPr/>
                      <p:nvPr/>
                    </p:nvGrpSpPr>
                    <p:grpSpPr>
                      <a:xfrm>
                        <a:off x="353858" y="0"/>
                        <a:ext cx="1867538" cy="126389"/>
                        <a:chOff x="0" y="0"/>
                        <a:chExt cx="1867764" cy="126594"/>
                      </a:xfrm>
                    </p:grpSpPr>
                    <p:grpSp>
                      <p:nvGrpSpPr>
                        <p:cNvPr id="129" name="Group 128"/>
                        <p:cNvGrpSpPr/>
                        <p:nvPr/>
                      </p:nvGrpSpPr>
                      <p:grpSpPr>
                        <a:xfrm>
                          <a:off x="0" y="0"/>
                          <a:ext cx="1867764" cy="126594"/>
                          <a:chOff x="0" y="0"/>
                          <a:chExt cx="1867764" cy="126594"/>
                        </a:xfrm>
                      </p:grpSpPr>
                      <p:grpSp>
                        <p:nvGrpSpPr>
                          <p:cNvPr id="131" name="Group 13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43" name="Straight Connector 142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4" name="Straight Connector 143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5" name="Straight Connector 144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6" name="Straight Connector 145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7" name="Straight Connector 146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8" name="Straight Connector 147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9" name="Straight Connector 148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Straight Connector 149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1" name="Straight Connector 150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2" name="Straight Connector 151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2" name="Group 131"/>
                          <p:cNvGrpSpPr/>
                          <p:nvPr/>
                        </p:nvGrpSpPr>
                        <p:grpSpPr>
                          <a:xfrm>
                            <a:off x="1083538" y="5285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33" name="Straight Connector 132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4" name="Straight Connector 133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Straight Connector 134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Straight Connector 135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Straight Connector 136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Straight Connector 137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9" name="Straight Connector 138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0" name="Straight Connector 139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1" name="Straight Connector 140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2" name="Straight Connector 141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30" name="Straight Connector 129"/>
                        <p:cNvCxnSpPr/>
                        <p:nvPr/>
                      </p:nvCxnSpPr>
                      <p:spPr>
                        <a:xfrm>
                          <a:off x="787547" y="63426"/>
                          <a:ext cx="288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0" name="Group 119"/>
                      <p:cNvGrpSpPr/>
                      <p:nvPr/>
                    </p:nvGrpSpPr>
                    <p:grpSpPr>
                      <a:xfrm rot="16200000">
                        <a:off x="2133434" y="629801"/>
                        <a:ext cx="662111" cy="57363"/>
                        <a:chOff x="-9917" y="0"/>
                        <a:chExt cx="939096" cy="71755"/>
                      </a:xfrm>
                    </p:grpSpPr>
                    <p:grpSp>
                      <p:nvGrpSpPr>
                        <p:cNvPr id="122" name="Group 121"/>
                        <p:cNvGrpSpPr/>
                        <p:nvPr/>
                      </p:nvGrpSpPr>
                      <p:grpSpPr>
                        <a:xfrm>
                          <a:off x="-9917" y="26845"/>
                          <a:ext cx="939096" cy="44910"/>
                          <a:chOff x="-9921" y="-7457"/>
                          <a:chExt cx="939510" cy="44981"/>
                        </a:xfrm>
                      </p:grpSpPr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-9921" y="-7457"/>
                            <a:ext cx="939510" cy="8751"/>
                            <a:chOff x="-9923" y="78353"/>
                            <a:chExt cx="939854" cy="8751"/>
                          </a:xfrm>
                        </p:grpSpPr>
                        <p:cxnSp>
                          <p:nvCxnSpPr>
                            <p:cNvPr id="127" name="Straight Connector 126"/>
                            <p:cNvCxnSpPr/>
                            <p:nvPr/>
                          </p:nvCxnSpPr>
                          <p:spPr>
                            <a:xfrm>
                              <a:off x="-9923" y="87104"/>
                              <a:ext cx="324001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8" name="Straight Connector 127"/>
                            <p:cNvCxnSpPr/>
                            <p:nvPr/>
                          </p:nvCxnSpPr>
                          <p:spPr>
                            <a:xfrm>
                              <a:off x="606081" y="78353"/>
                              <a:ext cx="32385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26" name="Straight Connector 125"/>
                          <p:cNvCxnSpPr>
                            <a:endCxn id="124" idx="4"/>
                          </p:cNvCxnSpPr>
                          <p:nvPr/>
                        </p:nvCxnSpPr>
                        <p:spPr>
                          <a:xfrm rot="5400000" flipV="1">
                            <a:off x="443932" y="-118565"/>
                            <a:ext cx="37525" cy="274654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23" name="Oval 122"/>
                        <p:cNvSpPr/>
                        <p:nvPr/>
                      </p:nvSpPr>
                      <p:spPr>
                        <a:xfrm>
                          <a:off x="29337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" name="Oval 123"/>
                        <p:cNvSpPr/>
                        <p:nvPr/>
                      </p:nvSpPr>
                      <p:spPr>
                        <a:xfrm>
                          <a:off x="56388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121" name="Straight Connector 120"/>
                      <p:cNvCxnSpPr/>
                      <p:nvPr/>
                    </p:nvCxnSpPr>
                    <p:spPr>
                      <a:xfrm>
                        <a:off x="145764" y="57736"/>
                        <a:ext cx="0" cy="93306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200852" y="3822"/>
                      <a:ext cx="1086718" cy="311458"/>
                      <a:chOff x="-646033" y="3822"/>
                      <a:chExt cx="1093655" cy="311458"/>
                    </a:xfrm>
                  </p:grpSpPr>
                  <p:grpSp>
                    <p:nvGrpSpPr>
                      <p:cNvPr id="112" name="Group 111"/>
                      <p:cNvGrpSpPr/>
                      <p:nvPr/>
                    </p:nvGrpSpPr>
                    <p:grpSpPr>
                      <a:xfrm>
                        <a:off x="-256519" y="3822"/>
                        <a:ext cx="296278" cy="311458"/>
                        <a:chOff x="-585703" y="3822"/>
                        <a:chExt cx="296278" cy="311458"/>
                      </a:xfrm>
                    </p:grpSpPr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-585703" y="3822"/>
                          <a:ext cx="288001" cy="288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" name="Text Box 75"/>
                        <p:cNvSpPr txBox="1"/>
                        <p:nvPr/>
                      </p:nvSpPr>
                      <p:spPr>
                        <a:xfrm>
                          <a:off x="-563745" y="15560"/>
                          <a:ext cx="274320" cy="29972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3" name="Group 112"/>
                      <p:cNvGrpSpPr/>
                      <p:nvPr/>
                    </p:nvGrpSpPr>
                    <p:grpSpPr>
                      <a:xfrm>
                        <a:off x="-646033" y="140423"/>
                        <a:ext cx="1093655" cy="3661"/>
                        <a:chOff x="-646555" y="76271"/>
                        <a:chExt cx="1094540" cy="3661"/>
                      </a:xfrm>
                    </p:grpSpPr>
                    <p:cxnSp>
                      <p:nvCxnSpPr>
                        <p:cNvPr id="114" name="Straight Connector 113"/>
                        <p:cNvCxnSpPr>
                          <a:endCxn id="116" idx="2"/>
                        </p:cNvCxnSpPr>
                        <p:nvPr/>
                      </p:nvCxnSpPr>
                      <p:spPr>
                        <a:xfrm>
                          <a:off x="-646555" y="76271"/>
                          <a:ext cx="389828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>
                          <a:off x="30930" y="79932"/>
                          <a:ext cx="417055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>
                      <a:off x="1081847" y="349537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5400000">
                      <a:off x="12693" y="336155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6" name="Text Box 60"/>
                  <p:cNvSpPr txBox="1"/>
                  <p:nvPr/>
                </p:nvSpPr>
                <p:spPr>
                  <a:xfrm>
                    <a:off x="1329711" y="1839298"/>
                    <a:ext cx="693420" cy="2692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12 فولت 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Text Box 64"/>
                  <p:cNvSpPr txBox="1"/>
                  <p:nvPr/>
                </p:nvSpPr>
                <p:spPr>
                  <a:xfrm>
                    <a:off x="983256" y="459082"/>
                    <a:ext cx="315027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b="1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م</a:t>
                    </a:r>
                    <a:r>
                      <a:rPr lang="x-none" sz="1600" b="1" baseline="-25000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600" b="1" baseline="-250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96" name="Text Box 64"/>
            <p:cNvSpPr txBox="1"/>
            <p:nvPr/>
          </p:nvSpPr>
          <p:spPr>
            <a:xfrm>
              <a:off x="2880985" y="2819864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</a:t>
              </a: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 Box 64"/>
            <p:cNvSpPr txBox="1"/>
            <p:nvPr/>
          </p:nvSpPr>
          <p:spPr>
            <a:xfrm>
              <a:off x="3974728" y="2845127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800 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Box 64"/>
            <p:cNvSpPr txBox="1"/>
            <p:nvPr/>
          </p:nvSpPr>
          <p:spPr>
            <a:xfrm>
              <a:off x="4147518" y="2464797"/>
              <a:ext cx="314970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م</a:t>
              </a:r>
              <a:r>
                <a:rPr lang="x-none" sz="1600" b="1" baseline="-25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6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 Box 64"/>
            <p:cNvSpPr txBox="1"/>
            <p:nvPr/>
          </p:nvSpPr>
          <p:spPr>
            <a:xfrm>
              <a:off x="2955274" y="2018171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2.4 فولت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6232530" y="3298093"/>
            <a:ext cx="3977474" cy="1449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x-none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المقاومتان موصولتان على التوالي، </a:t>
            </a:r>
          </a:p>
          <a:p>
            <a:pPr algn="r" rtl="1">
              <a:lnSpc>
                <a:spcPct val="150000"/>
              </a:lnSpc>
            </a:pPr>
            <a:r>
              <a:rPr lang="x-none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شدة التيار المار في المقاومة الاولى تساوي شدة التيار المار في المقاومة الثانية.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7474015" y="2694084"/>
            <a:ext cx="2056473" cy="432289"/>
            <a:chOff x="7269192" y="4634341"/>
            <a:chExt cx="2056473" cy="432289"/>
          </a:xfrm>
        </p:grpSpPr>
        <p:sp>
          <p:nvSpPr>
            <p:cNvPr id="170" name="Rectangle 169"/>
            <p:cNvSpPr/>
            <p:nvPr/>
          </p:nvSpPr>
          <p:spPr>
            <a:xfrm>
              <a:off x="7269192" y="4635743"/>
              <a:ext cx="1681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0.012 أمبير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554348" y="4634341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9180794" y="2659430"/>
            <a:ext cx="660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7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776455" y="1372001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7928175" y="1839615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0070C0"/>
                </a:solidFill>
              </a:rPr>
              <a:t>الاجابات</a:t>
            </a:r>
            <a:endParaRPr lang="en-US" sz="28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0817" y="2744068"/>
            <a:ext cx="6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2)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084138" y="2010478"/>
            <a:ext cx="3036503" cy="2736709"/>
            <a:chOff x="2564199" y="2018171"/>
            <a:chExt cx="2350310" cy="2096082"/>
          </a:xfrm>
        </p:grpSpPr>
        <p:grpSp>
          <p:nvGrpSpPr>
            <p:cNvPr id="95" name="Group 94"/>
            <p:cNvGrpSpPr/>
            <p:nvPr/>
          </p:nvGrpSpPr>
          <p:grpSpPr>
            <a:xfrm>
              <a:off x="2564199" y="2242101"/>
              <a:ext cx="2350310" cy="1872152"/>
              <a:chOff x="533566" y="236386"/>
              <a:chExt cx="2350735" cy="1872152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2568777" y="782262"/>
                <a:ext cx="2876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533566" y="236386"/>
                <a:ext cx="2350735" cy="1872152"/>
                <a:chOff x="533566" y="236386"/>
                <a:chExt cx="2350735" cy="187215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33840" y="771690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706383" y="923966"/>
                  <a:ext cx="28796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/>
                <p:cNvGrpSpPr/>
                <p:nvPr/>
              </p:nvGrpSpPr>
              <p:grpSpPr>
                <a:xfrm>
                  <a:off x="533566" y="236386"/>
                  <a:ext cx="2350735" cy="1872152"/>
                  <a:chOff x="533566" y="236386"/>
                  <a:chExt cx="2350735" cy="1872152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33566" y="236386"/>
                    <a:ext cx="2350735" cy="1625559"/>
                    <a:chOff x="142436" y="3822"/>
                    <a:chExt cx="2350735" cy="1625559"/>
                  </a:xfrm>
                </p:grpSpPr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142436" y="480985"/>
                      <a:ext cx="2350735" cy="1148396"/>
                      <a:chOff x="142436" y="0"/>
                      <a:chExt cx="2350735" cy="1148396"/>
                    </a:xfrm>
                  </p:grpSpPr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142436" y="824546"/>
                        <a:ext cx="2325808" cy="323850"/>
                        <a:chOff x="0" y="0"/>
                        <a:chExt cx="2325808" cy="323850"/>
                      </a:xfrm>
                    </p:grpSpPr>
                    <p:grpSp>
                      <p:nvGrpSpPr>
                        <p:cNvPr id="153" name="Group 152"/>
                        <p:cNvGrpSpPr/>
                        <p:nvPr/>
                      </p:nvGrpSpPr>
                      <p:grpSpPr>
                        <a:xfrm>
                          <a:off x="724120" y="0"/>
                          <a:ext cx="866141" cy="323850"/>
                          <a:chOff x="0" y="0"/>
                          <a:chExt cx="866583" cy="324000"/>
                        </a:xfrm>
                      </p:grpSpPr>
                      <p:grpSp>
                        <p:nvGrpSpPr>
                          <p:cNvPr id="156" name="Group 15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13117" cy="324000"/>
                            <a:chOff x="0" y="0"/>
                            <a:chExt cx="513117" cy="324000"/>
                          </a:xfrm>
                        </p:grpSpPr>
                        <p:grpSp>
                          <p:nvGrpSpPr>
                            <p:cNvPr id="162" name="Group 161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324000" cy="324000"/>
                              <a:chOff x="0" y="0"/>
                              <a:chExt cx="324000" cy="324000"/>
                            </a:xfrm>
                          </p:grpSpPr>
                          <p:cxnSp>
                            <p:nvCxnSpPr>
                              <p:cNvPr id="166" name="Straight Connector 165"/>
                              <p:cNvCxnSpPr/>
                              <p:nvPr/>
                            </p:nvCxnSpPr>
                            <p:spPr>
                              <a:xfrm>
                                <a:off x="0" y="169298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7" name="Straight Connector 166"/>
                              <p:cNvCxnSpPr/>
                              <p:nvPr/>
                            </p:nvCxnSpPr>
                            <p:spPr>
                              <a:xfrm rot="5400000">
                                <a:off x="160934" y="162000"/>
                                <a:ext cx="32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63" name="Group 162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141437" cy="144000"/>
                              <a:chOff x="0" y="0"/>
                              <a:chExt cx="141437" cy="144000"/>
                            </a:xfrm>
                          </p:grpSpPr>
                          <p:cxnSp>
                            <p:nvCxnSpPr>
                              <p:cNvPr id="164" name="Straight Connector 163"/>
                              <p:cNvCxnSpPr/>
                              <p:nvPr/>
                            </p:nvCxnSpPr>
                            <p:spPr>
                              <a:xfrm>
                                <a:off x="6854" y="71926"/>
                                <a:ext cx="134583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5" name="Straight Connector 164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157" name="Group 156"/>
                          <p:cNvGrpSpPr/>
                          <p:nvPr/>
                        </p:nvGrpSpPr>
                        <p:grpSpPr>
                          <a:xfrm>
                            <a:off x="522984" y="0"/>
                            <a:ext cx="343599" cy="324000"/>
                            <a:chOff x="322934" y="0"/>
                            <a:chExt cx="343599" cy="324000"/>
                          </a:xfrm>
                        </p:grpSpPr>
                        <p:cxnSp>
                          <p:nvCxnSpPr>
                            <p:cNvPr id="158" name="Straight Connector 157"/>
                            <p:cNvCxnSpPr/>
                            <p:nvPr/>
                          </p:nvCxnSpPr>
                          <p:spPr>
                            <a:xfrm rot="5400000">
                              <a:off x="160934" y="162000"/>
                              <a:ext cx="32400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59" name="Group 158"/>
                            <p:cNvGrpSpPr/>
                            <p:nvPr/>
                          </p:nvGrpSpPr>
                          <p:grpSpPr>
                            <a:xfrm>
                              <a:off x="371680" y="88809"/>
                              <a:ext cx="294853" cy="144000"/>
                              <a:chOff x="0" y="0"/>
                              <a:chExt cx="294853" cy="144000"/>
                            </a:xfrm>
                          </p:grpSpPr>
                          <p:cxnSp>
                            <p:nvCxnSpPr>
                              <p:cNvPr id="160" name="Straight Connector 159"/>
                              <p:cNvCxnSpPr/>
                              <p:nvPr/>
                            </p:nvCxnSpPr>
                            <p:spPr>
                              <a:xfrm>
                                <a:off x="6853" y="71926"/>
                                <a:ext cx="288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61" name="Straight Connector 160"/>
                              <p:cNvCxnSpPr/>
                              <p:nvPr/>
                            </p:nvCxnSpPr>
                            <p:spPr>
                              <a:xfrm rot="5400000">
                                <a:off x="-72000" y="72000"/>
                                <a:ext cx="144000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cxnSp>
                      <p:nvCxnSpPr>
                        <p:cNvPr id="154" name="Straight Connector 153"/>
                        <p:cNvCxnSpPr/>
                        <p:nvPr/>
                      </p:nvCxnSpPr>
                      <p:spPr>
                        <a:xfrm>
                          <a:off x="1569808" y="15968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Straight Connector 154"/>
                        <p:cNvCxnSpPr/>
                        <p:nvPr/>
                      </p:nvCxnSpPr>
                      <p:spPr>
                        <a:xfrm>
                          <a:off x="0" y="163952"/>
                          <a:ext cx="756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9" name="Group 118"/>
                      <p:cNvGrpSpPr/>
                      <p:nvPr/>
                    </p:nvGrpSpPr>
                    <p:grpSpPr>
                      <a:xfrm>
                        <a:off x="353858" y="0"/>
                        <a:ext cx="1867538" cy="126389"/>
                        <a:chOff x="0" y="0"/>
                        <a:chExt cx="1867764" cy="126594"/>
                      </a:xfrm>
                    </p:grpSpPr>
                    <p:grpSp>
                      <p:nvGrpSpPr>
                        <p:cNvPr id="129" name="Group 128"/>
                        <p:cNvGrpSpPr/>
                        <p:nvPr/>
                      </p:nvGrpSpPr>
                      <p:grpSpPr>
                        <a:xfrm>
                          <a:off x="0" y="0"/>
                          <a:ext cx="1867764" cy="126594"/>
                          <a:chOff x="0" y="0"/>
                          <a:chExt cx="1867764" cy="126594"/>
                        </a:xfrm>
                      </p:grpSpPr>
                      <p:grpSp>
                        <p:nvGrpSpPr>
                          <p:cNvPr id="131" name="Group 130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43" name="Straight Connector 142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4" name="Straight Connector 143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5" name="Straight Connector 144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6" name="Straight Connector 145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7" name="Straight Connector 146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8" name="Straight Connector 147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9" name="Straight Connector 148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Straight Connector 149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1" name="Straight Connector 150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2" name="Straight Connector 151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32" name="Group 131"/>
                          <p:cNvGrpSpPr/>
                          <p:nvPr/>
                        </p:nvGrpSpPr>
                        <p:grpSpPr>
                          <a:xfrm>
                            <a:off x="1083538" y="5285"/>
                            <a:ext cx="784226" cy="121309"/>
                            <a:chOff x="0" y="0"/>
                            <a:chExt cx="784226" cy="169548"/>
                          </a:xfrm>
                        </p:grpSpPr>
                        <p:cxnSp>
                          <p:nvCxnSpPr>
                            <p:cNvPr id="133" name="Straight Connector 132"/>
                            <p:cNvCxnSpPr/>
                            <p:nvPr/>
                          </p:nvCxnSpPr>
                          <p:spPr>
                            <a:xfrm flipV="1">
                              <a:off x="0" y="82631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4" name="Straight Connector 133"/>
                            <p:cNvCxnSpPr/>
                            <p:nvPr/>
                          </p:nvCxnSpPr>
                          <p:spPr>
                            <a:xfrm flipV="1">
                              <a:off x="103266" y="309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Straight Connector 134"/>
                            <p:cNvCxnSpPr/>
                            <p:nvPr/>
                          </p:nvCxnSpPr>
                          <p:spPr>
                            <a:xfrm flipV="1">
                              <a:off x="222568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Straight Connector 135"/>
                            <p:cNvCxnSpPr/>
                            <p:nvPr/>
                          </p:nvCxnSpPr>
                          <p:spPr>
                            <a:xfrm flipV="1">
                              <a:off x="389256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Straight Connector 136"/>
                            <p:cNvCxnSpPr/>
                            <p:nvPr/>
                          </p:nvCxnSpPr>
                          <p:spPr>
                            <a:xfrm flipV="1">
                              <a:off x="555944" y="3097"/>
                              <a:ext cx="86517" cy="163354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Straight Connector 137"/>
                            <p:cNvCxnSpPr/>
                            <p:nvPr/>
                          </p:nvCxnSpPr>
                          <p:spPr>
                            <a:xfrm flipH="1" flipV="1">
                              <a:off x="683261" y="85487"/>
                              <a:ext cx="100965" cy="19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oval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9" name="Straight Connector 138"/>
                            <p:cNvCxnSpPr/>
                            <p:nvPr/>
                          </p:nvCxnSpPr>
                          <p:spPr>
                            <a:xfrm flipH="1" flipV="1">
                              <a:off x="141685" y="3097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0" name="Straight Connector 139"/>
                            <p:cNvCxnSpPr/>
                            <p:nvPr/>
                          </p:nvCxnSpPr>
                          <p:spPr>
                            <a:xfrm flipH="1" flipV="1">
                              <a:off x="310553" y="0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1" name="Straight Connector 140"/>
                            <p:cNvCxnSpPr/>
                            <p:nvPr/>
                          </p:nvCxnSpPr>
                          <p:spPr>
                            <a:xfrm flipH="1" flipV="1">
                              <a:off x="477241" y="7146"/>
                              <a:ext cx="76121" cy="162402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2" name="Straight Connector 141"/>
                            <p:cNvCxnSpPr/>
                            <p:nvPr/>
                          </p:nvCxnSpPr>
                          <p:spPr>
                            <a:xfrm flipH="1" flipV="1">
                              <a:off x="644801" y="7146"/>
                              <a:ext cx="38259" cy="78105"/>
                            </a:xfrm>
                            <a:prstGeom prst="line">
                              <a:avLst/>
                            </a:prstGeom>
                            <a:ln w="19050" cap="rnd">
                              <a:solidFill>
                                <a:schemeClr val="tx1"/>
                              </a:solidFill>
                              <a:headEnd type="non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130" name="Straight Connector 129"/>
                        <p:cNvCxnSpPr/>
                        <p:nvPr/>
                      </p:nvCxnSpPr>
                      <p:spPr>
                        <a:xfrm>
                          <a:off x="787547" y="63426"/>
                          <a:ext cx="288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0" name="Group 119"/>
                      <p:cNvGrpSpPr/>
                      <p:nvPr/>
                    </p:nvGrpSpPr>
                    <p:grpSpPr>
                      <a:xfrm rot="16200000">
                        <a:off x="2133434" y="629801"/>
                        <a:ext cx="662111" cy="57363"/>
                        <a:chOff x="-9917" y="0"/>
                        <a:chExt cx="939096" cy="71755"/>
                      </a:xfrm>
                    </p:grpSpPr>
                    <p:grpSp>
                      <p:nvGrpSpPr>
                        <p:cNvPr id="122" name="Group 121"/>
                        <p:cNvGrpSpPr/>
                        <p:nvPr/>
                      </p:nvGrpSpPr>
                      <p:grpSpPr>
                        <a:xfrm>
                          <a:off x="-9917" y="26845"/>
                          <a:ext cx="939096" cy="44910"/>
                          <a:chOff x="-9921" y="-7457"/>
                          <a:chExt cx="939510" cy="44981"/>
                        </a:xfrm>
                      </p:grpSpPr>
                      <p:grpSp>
                        <p:nvGrpSpPr>
                          <p:cNvPr id="125" name="Group 124"/>
                          <p:cNvGrpSpPr/>
                          <p:nvPr/>
                        </p:nvGrpSpPr>
                        <p:grpSpPr>
                          <a:xfrm>
                            <a:off x="-9921" y="-7457"/>
                            <a:ext cx="939510" cy="8751"/>
                            <a:chOff x="-9923" y="78353"/>
                            <a:chExt cx="939854" cy="8751"/>
                          </a:xfrm>
                        </p:grpSpPr>
                        <p:cxnSp>
                          <p:nvCxnSpPr>
                            <p:cNvPr id="127" name="Straight Connector 126"/>
                            <p:cNvCxnSpPr/>
                            <p:nvPr/>
                          </p:nvCxnSpPr>
                          <p:spPr>
                            <a:xfrm>
                              <a:off x="-9923" y="87104"/>
                              <a:ext cx="324001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8" name="Straight Connector 127"/>
                            <p:cNvCxnSpPr/>
                            <p:nvPr/>
                          </p:nvCxnSpPr>
                          <p:spPr>
                            <a:xfrm>
                              <a:off x="606081" y="78353"/>
                              <a:ext cx="32385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26" name="Straight Connector 125"/>
                          <p:cNvCxnSpPr>
                            <a:endCxn id="124" idx="4"/>
                          </p:cNvCxnSpPr>
                          <p:nvPr/>
                        </p:nvCxnSpPr>
                        <p:spPr>
                          <a:xfrm rot="5400000" flipV="1">
                            <a:off x="443932" y="-118565"/>
                            <a:ext cx="37525" cy="274654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23" name="Oval 122"/>
                        <p:cNvSpPr/>
                        <p:nvPr/>
                      </p:nvSpPr>
                      <p:spPr>
                        <a:xfrm>
                          <a:off x="29337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" name="Oval 123"/>
                        <p:cNvSpPr/>
                        <p:nvPr/>
                      </p:nvSpPr>
                      <p:spPr>
                        <a:xfrm>
                          <a:off x="563880" y="0"/>
                          <a:ext cx="71755" cy="717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121" name="Straight Connector 120"/>
                      <p:cNvCxnSpPr/>
                      <p:nvPr/>
                    </p:nvCxnSpPr>
                    <p:spPr>
                      <a:xfrm>
                        <a:off x="145764" y="57736"/>
                        <a:ext cx="0" cy="93306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200852" y="3822"/>
                      <a:ext cx="1086718" cy="311458"/>
                      <a:chOff x="-646033" y="3822"/>
                      <a:chExt cx="1093655" cy="311458"/>
                    </a:xfrm>
                  </p:grpSpPr>
                  <p:grpSp>
                    <p:nvGrpSpPr>
                      <p:cNvPr id="112" name="Group 111"/>
                      <p:cNvGrpSpPr/>
                      <p:nvPr/>
                    </p:nvGrpSpPr>
                    <p:grpSpPr>
                      <a:xfrm>
                        <a:off x="-256519" y="3822"/>
                        <a:ext cx="296278" cy="311458"/>
                        <a:chOff x="-585703" y="3822"/>
                        <a:chExt cx="296278" cy="311458"/>
                      </a:xfrm>
                    </p:grpSpPr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-585703" y="3822"/>
                          <a:ext cx="288001" cy="288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" name="Text Box 75"/>
                        <p:cNvSpPr txBox="1"/>
                        <p:nvPr/>
                      </p:nvSpPr>
                      <p:spPr>
                        <a:xfrm>
                          <a:off x="-563745" y="15560"/>
                          <a:ext cx="274320" cy="29972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3" name="Group 112"/>
                      <p:cNvGrpSpPr/>
                      <p:nvPr/>
                    </p:nvGrpSpPr>
                    <p:grpSpPr>
                      <a:xfrm>
                        <a:off x="-646033" y="140423"/>
                        <a:ext cx="1093655" cy="3661"/>
                        <a:chOff x="-646555" y="76271"/>
                        <a:chExt cx="1094540" cy="3661"/>
                      </a:xfrm>
                    </p:grpSpPr>
                    <p:cxnSp>
                      <p:nvCxnSpPr>
                        <p:cNvPr id="114" name="Straight Connector 113"/>
                        <p:cNvCxnSpPr>
                          <a:endCxn id="116" idx="2"/>
                        </p:cNvCxnSpPr>
                        <p:nvPr/>
                      </p:nvCxnSpPr>
                      <p:spPr>
                        <a:xfrm>
                          <a:off x="-646555" y="76271"/>
                          <a:ext cx="389828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>
                          <a:off x="30930" y="79932"/>
                          <a:ext cx="417055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>
                      <a:off x="1081847" y="349537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5400000">
                      <a:off x="12693" y="336155"/>
                      <a:ext cx="39560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6" name="Text Box 60"/>
                  <p:cNvSpPr txBox="1"/>
                  <p:nvPr/>
                </p:nvSpPr>
                <p:spPr>
                  <a:xfrm>
                    <a:off x="1329711" y="1839298"/>
                    <a:ext cx="693420" cy="2692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12 فولت 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Text Box 64"/>
                  <p:cNvSpPr txBox="1"/>
                  <p:nvPr/>
                </p:nvSpPr>
                <p:spPr>
                  <a:xfrm>
                    <a:off x="983256" y="459082"/>
                    <a:ext cx="315027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x-none" sz="1600" b="1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م</a:t>
                    </a:r>
                    <a:r>
                      <a:rPr lang="x-none" sz="1600" b="1" baseline="-25000" dirty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600" b="1" baseline="-250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96" name="Text Box 64"/>
            <p:cNvSpPr txBox="1"/>
            <p:nvPr/>
          </p:nvSpPr>
          <p:spPr>
            <a:xfrm>
              <a:off x="2880985" y="2819864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200</a:t>
              </a:r>
              <a:r>
                <a:rPr lang="x-none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 Box 64"/>
            <p:cNvSpPr txBox="1"/>
            <p:nvPr/>
          </p:nvSpPr>
          <p:spPr>
            <a:xfrm>
              <a:off x="3974728" y="2845127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800 أوم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Box 64"/>
            <p:cNvSpPr txBox="1"/>
            <p:nvPr/>
          </p:nvSpPr>
          <p:spPr>
            <a:xfrm>
              <a:off x="4147518" y="2464797"/>
              <a:ext cx="314970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م</a:t>
              </a:r>
              <a:r>
                <a:rPr lang="x-none" sz="1600" b="1" baseline="-25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6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 Box 64"/>
            <p:cNvSpPr txBox="1"/>
            <p:nvPr/>
          </p:nvSpPr>
          <p:spPr>
            <a:xfrm>
              <a:off x="2955274" y="2018171"/>
              <a:ext cx="577111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x-none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2.4 فولت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7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776455" y="1372001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8010299" y="1782150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0070C0"/>
                </a:solidFill>
              </a:rPr>
              <a:t>الاجابات</a:t>
            </a:r>
            <a:endParaRPr lang="en-US" sz="2800" b="1" spc="50" dirty="0">
              <a:ln w="11430"/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0817" y="2744068"/>
            <a:ext cx="6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3)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046065" y="267735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x-non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م × 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42944" y="3286840"/>
            <a:ext cx="20072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r>
              <a:rPr lang="ar-S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0.012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662321" y="3803993"/>
            <a:ext cx="1907320" cy="523220"/>
            <a:chOff x="7418345" y="4634341"/>
            <a:chExt cx="1907320" cy="523220"/>
          </a:xfrm>
        </p:grpSpPr>
        <p:sp>
          <p:nvSpPr>
            <p:cNvPr id="91" name="Rectangle 90"/>
            <p:cNvSpPr/>
            <p:nvPr/>
          </p:nvSpPr>
          <p:spPr>
            <a:xfrm>
              <a:off x="7418345" y="4635743"/>
              <a:ext cx="1681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9.6 فولت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554348" y="4634341"/>
              <a:ext cx="7713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67651" y="1876673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C00000"/>
                </a:solidFill>
              </a:rPr>
              <a:t>سؤال</a:t>
            </a:r>
            <a:r>
              <a:rPr lang="ar-SA" sz="2400" b="1" spc="50" dirty="0" smtClean="0">
                <a:ln w="11430"/>
                <a:solidFill>
                  <a:srgbClr val="C00000"/>
                </a:solidFill>
              </a:rPr>
              <a:t>3</a:t>
            </a:r>
            <a:endParaRPr lang="en-US" sz="24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93" name="Picture 92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1939" y="1622434"/>
            <a:ext cx="856061" cy="856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736" y="2510438"/>
            <a:ext cx="692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من التطبيقات على استخدام المقاومة المتغيرة جميع ما يلي ما عدا: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216955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4035" algn="r"/>
              </a:tabLst>
            </a:pP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مفتاح التحكم بصوت المذياع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4035" algn="r"/>
              </a:tabLst>
            </a:pP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معيار وقود السيارات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4035" algn="r"/>
              </a:tabLst>
            </a:pP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مفتاح تغيير محطات المذياع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(الإجابة الصحيحة)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4035" algn="r"/>
              </a:tabLst>
            </a:pP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مفتاح التحكم بسرعة المروحة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6905" algn="r" rtl="1">
              <a:lnSpc>
                <a:spcPct val="107000"/>
              </a:lnSpc>
              <a:spcAft>
                <a:spcPts val="800"/>
              </a:spcAft>
              <a:tabLst>
                <a:tab pos="534035" algn="r"/>
              </a:tabLs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rg Simon Ohm (1787-1854) Painting by Gra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38" y="1498986"/>
            <a:ext cx="1944216" cy="251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5034" y="404300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جورج سيمون </a:t>
            </a:r>
            <a:r>
              <a:rPr lang="x-non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أوم</a:t>
            </a:r>
            <a:endParaRPr lang="en-US" sz="2200" b="1" dirty="0" smtClean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x-none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(1854 -1789)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19089" y="1000248"/>
            <a:ext cx="374190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جورج سيمون أوم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49898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أستاذ </a:t>
            </a:r>
            <a:r>
              <a:rPr lang="x-none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جامعيّ، وعالم </a:t>
            </a: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رياضيّات الماني،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مكتشفٍ </a:t>
            </a:r>
            <a:r>
              <a:rPr lang="x-none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للعلاقة </a:t>
            </a: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</a:t>
            </a:r>
            <a:r>
              <a:rPr lang="x-none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شدّة التيّار وفرق الجهد الكهربائيّين</a:t>
            </a: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مؤلفاته: النظريّة </a:t>
            </a:r>
            <a:r>
              <a:rPr lang="x-none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الرياضيّة للتيّارات الكهربائيّة، </a:t>
            </a:r>
            <a:r>
              <a:rPr lang="x-none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وعناصر </a:t>
            </a:r>
            <a:r>
              <a:rPr lang="x-none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الهندسة التحليليّة.</a:t>
            </a:r>
            <a:endParaRPr lang="en-US" sz="2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6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67651" y="1876673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C00000"/>
                </a:solidFill>
              </a:rPr>
              <a:t>سؤال</a:t>
            </a:r>
            <a:r>
              <a:rPr lang="ar-SA" sz="2400" b="1" spc="50" dirty="0" smtClean="0">
                <a:ln w="11430"/>
                <a:solidFill>
                  <a:srgbClr val="C00000"/>
                </a:solidFill>
              </a:rPr>
              <a:t>4</a:t>
            </a:r>
            <a:endParaRPr lang="en-US" sz="24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93" name="Picture 92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1939" y="1622434"/>
            <a:ext cx="856061" cy="856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992" y="2384253"/>
            <a:ext cx="966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	توصّل الطالب إلى الرسم البياني الاتي للعلاقة بين شدة التيار المار في مصباح </a:t>
            </a:r>
            <a:r>
              <a:rPr lang="ar-SA" sz="2400" b="1" dirty="0" smtClean="0">
                <a:solidFill>
                  <a:srgbClr val="C00000"/>
                </a:solidFill>
              </a:rPr>
              <a:t>كهربائي </a:t>
            </a:r>
            <a:r>
              <a:rPr lang="ar-SA" sz="2400" b="1" dirty="0">
                <a:solidFill>
                  <a:srgbClr val="C00000"/>
                </a:solidFill>
              </a:rPr>
              <a:t>وفرق الجهد بين طرفيه.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6488" y="3099816"/>
            <a:ext cx="3358896" cy="3172967"/>
            <a:chOff x="186946" y="0"/>
            <a:chExt cx="2529887" cy="1873979"/>
          </a:xfrm>
        </p:grpSpPr>
        <p:sp>
          <p:nvSpPr>
            <p:cNvPr id="9" name="Text Box 25"/>
            <p:cNvSpPr txBox="1"/>
            <p:nvPr/>
          </p:nvSpPr>
          <p:spPr>
            <a:xfrm>
              <a:off x="1141799" y="1555209"/>
              <a:ext cx="1024890" cy="3187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ar-SA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فرق الجهد (فولت)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40"/>
            <p:cNvSpPr txBox="1"/>
            <p:nvPr/>
          </p:nvSpPr>
          <p:spPr>
            <a:xfrm rot="16200000">
              <a:off x="-152462" y="599683"/>
              <a:ext cx="997585" cy="3187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ar-SA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شدة التيار (أمبير)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18" y="0"/>
              <a:ext cx="2317115" cy="1567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5165391" y="3621109"/>
            <a:ext cx="61904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مقاومة المصباح عندما يكون فرق الجهد الكهربائي بين طرفيه 6.0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فولت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	</a:t>
            </a:r>
          </a:p>
        </p:txBody>
      </p:sp>
    </p:spTree>
    <p:extLst>
      <p:ext uri="{BB962C8B-B14F-4D97-AF65-F5344CB8AC3E}">
        <p14:creationId xmlns:p14="http://schemas.microsoft.com/office/powerpoint/2010/main" val="28521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67651" y="1795291"/>
            <a:ext cx="1661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b="1" spc="50" dirty="0" smtClean="0">
                <a:ln w="11430"/>
                <a:solidFill>
                  <a:srgbClr val="0070C0"/>
                </a:solidFill>
              </a:rPr>
              <a:t>الاجابة</a:t>
            </a:r>
            <a:endParaRPr lang="en-US" sz="2400" b="1" spc="50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12" name="Picture 4" descr="Top view abstract assortment with innovation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7"/>
          <a:stretch/>
        </p:blipFill>
        <p:spPr bwMode="auto">
          <a:xfrm>
            <a:off x="9803729" y="1512970"/>
            <a:ext cx="867097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4856" y="3020846"/>
            <a:ext cx="6096000" cy="19478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المقاومة = فرق الجهد ÷ شدة التيار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= 6 ÷ 1.5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= 4 أوم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" y="2318511"/>
            <a:ext cx="48958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1526607"/>
            <a:ext cx="10515600" cy="3492056"/>
          </a:xfrm>
        </p:spPr>
        <p:txBody>
          <a:bodyPr/>
          <a:lstStyle/>
          <a:p>
            <a:pPr algn="ctr"/>
            <a:r>
              <a:rPr lang="ar-SA" dirty="0" smtClean="0"/>
              <a:t>كيف تشبه المقاومة الكهربائية الاحتكاك؟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0440" y="941832"/>
            <a:ext cx="382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قضية للنقاش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ritical thinking concept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7" y="4297680"/>
            <a:ext cx="2382773" cy="23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7888" y="692697"/>
            <a:ext cx="251189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9300" y="1172652"/>
            <a:ext cx="1028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التجربة: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699561" y="1603539"/>
            <a:ext cx="864008" cy="468000"/>
            <a:chOff x="4187832" y="1767772"/>
            <a:chExt cx="864008" cy="468000"/>
          </a:xfrm>
        </p:grpSpPr>
        <p:grpSp>
          <p:nvGrpSpPr>
            <p:cNvPr id="38" name="Group 37"/>
            <p:cNvGrpSpPr/>
            <p:nvPr/>
          </p:nvGrpSpPr>
          <p:grpSpPr>
            <a:xfrm>
              <a:off x="4187832" y="1767772"/>
              <a:ext cx="396000" cy="468000"/>
              <a:chOff x="4583832" y="2492896"/>
              <a:chExt cx="396000" cy="468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583832" y="2726896"/>
                <a:ext cx="396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655840" y="1875772"/>
              <a:ext cx="396000" cy="252000"/>
              <a:chOff x="5159896" y="2618896"/>
              <a:chExt cx="396000" cy="252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59896" y="2744896"/>
                <a:ext cx="396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2209299" y="3871268"/>
            <a:ext cx="1224136" cy="400110"/>
            <a:chOff x="7896200" y="2776022"/>
            <a:chExt cx="1224136" cy="40011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896200" y="2955740"/>
              <a:ext cx="1224136" cy="103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8328268" y="2780928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48110" y="2776022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V</a:t>
              </a:r>
              <a:endParaRPr lang="en-US" sz="2000" b="1" dirty="0">
                <a:latin typeface="+mj-lt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1580418" y="3464815"/>
            <a:ext cx="8280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81033" y="1837576"/>
            <a:ext cx="1224136" cy="10376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433435" y="3478437"/>
            <a:ext cx="224" cy="57600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192905" y="3474986"/>
            <a:ext cx="224" cy="57600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80419" y="1837539"/>
            <a:ext cx="1" cy="1627547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580420" y="1837539"/>
            <a:ext cx="324000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605033" y="1850610"/>
            <a:ext cx="0" cy="468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488796" y="2513548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b="1" dirty="0" smtClean="0">
                <a:latin typeface="+mj-lt"/>
              </a:rPr>
              <a:t>مقاومة متغيرة</a:t>
            </a:r>
            <a:endParaRPr lang="en-US" sz="1400" b="1" dirty="0"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4605033" y="2996815"/>
            <a:ext cx="0" cy="468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200392" y="3474986"/>
            <a:ext cx="1404641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813101" y="3265031"/>
            <a:ext cx="360000" cy="400110"/>
            <a:chOff x="8328268" y="2748582"/>
            <a:chExt cx="360000" cy="400110"/>
          </a:xfrm>
        </p:grpSpPr>
        <p:sp>
          <p:nvSpPr>
            <p:cNvPr id="50" name="Oval 49"/>
            <p:cNvSpPr/>
            <p:nvPr/>
          </p:nvSpPr>
          <p:spPr>
            <a:xfrm>
              <a:off x="8328268" y="2780928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48110" y="2748582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A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6200000">
            <a:off x="4204294" y="2446207"/>
            <a:ext cx="784226" cy="410210"/>
            <a:chOff x="0" y="0"/>
            <a:chExt cx="784226" cy="410210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171145" y="0"/>
              <a:ext cx="431800" cy="410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0" y="129581"/>
              <a:ext cx="784226" cy="169548"/>
              <a:chOff x="0" y="0"/>
              <a:chExt cx="784226" cy="16954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2416166" y="3390212"/>
            <a:ext cx="784226" cy="169548"/>
            <a:chOff x="0" y="0"/>
            <a:chExt cx="784226" cy="169548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0" y="82631"/>
              <a:ext cx="100965" cy="1905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03266" y="3096"/>
              <a:ext cx="38259" cy="78105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22568" y="3097"/>
              <a:ext cx="86517" cy="163354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89256" y="3097"/>
              <a:ext cx="86517" cy="163354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555944" y="3097"/>
              <a:ext cx="86517" cy="163354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683261" y="85487"/>
              <a:ext cx="100965" cy="1905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41685" y="3097"/>
              <a:ext cx="76121" cy="162402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310553" y="0"/>
              <a:ext cx="76121" cy="162402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477241" y="7146"/>
              <a:ext cx="76121" cy="162402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644801" y="7146"/>
              <a:ext cx="38259" cy="78105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Connector 141"/>
          <p:cNvCxnSpPr/>
          <p:nvPr/>
        </p:nvCxnSpPr>
        <p:spPr>
          <a:xfrm rot="10800000">
            <a:off x="2221278" y="1631796"/>
            <a:ext cx="280367" cy="19043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885581" y="1802008"/>
            <a:ext cx="976820" cy="71755"/>
            <a:chOff x="1829162" y="1888983"/>
            <a:chExt cx="976820" cy="71755"/>
          </a:xfrm>
        </p:grpSpPr>
        <p:grpSp>
          <p:nvGrpSpPr>
            <p:cNvPr id="141" name="Group 140"/>
            <p:cNvGrpSpPr/>
            <p:nvPr/>
          </p:nvGrpSpPr>
          <p:grpSpPr>
            <a:xfrm rot="10800000">
              <a:off x="1829162" y="1924868"/>
              <a:ext cx="976820" cy="0"/>
              <a:chOff x="-17611" y="87392"/>
              <a:chExt cx="977610" cy="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-17611" y="87392"/>
                <a:ext cx="324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36149" y="87392"/>
                <a:ext cx="32385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Oval 139"/>
            <p:cNvSpPr/>
            <p:nvPr/>
          </p:nvSpPr>
          <p:spPr>
            <a:xfrm rot="10800000">
              <a:off x="2152750" y="1888983"/>
              <a:ext cx="71755" cy="71755"/>
            </a:xfrm>
            <a:prstGeom prst="ellips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10800000">
              <a:off x="2423260" y="1888983"/>
              <a:ext cx="71755" cy="71755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249118" y="2290141"/>
            <a:ext cx="54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قياس فرق الجهد بين طرفي الموصل باستخدام الفولتميتر.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025251" y="3276174"/>
            <a:ext cx="564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تغير شدة التيار المار في الدارة بتغيير قيمة المقاومة المتغيرة.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562600" y="2783157"/>
            <a:ext cx="5107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قياس شدة التيار المار في الموصل باستخدام الاميتر.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961586" y="1813991"/>
            <a:ext cx="5708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بناء دارة كهربائية تحتوي على موصل فلزي ومقاومة متغيرة.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 flipH="1" flipV="1">
            <a:off x="2158201" y="1837721"/>
            <a:ext cx="393267" cy="4205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343911" y="3062304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b="1" dirty="0" smtClean="0">
                <a:latin typeface="+mj-lt"/>
              </a:rPr>
              <a:t>موصل فلزي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8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7888" y="692697"/>
            <a:ext cx="251189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14858"/>
              </p:ext>
            </p:extLst>
          </p:nvPr>
        </p:nvGraphicFramePr>
        <p:xfrm>
          <a:off x="3130836" y="2409659"/>
          <a:ext cx="5745123" cy="2865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44773">
                  <a:extLst>
                    <a:ext uri="{9D8B030D-6E8A-4147-A177-3AD203B41FA5}">
                      <a16:colId xmlns="" xmlns:a16="http://schemas.microsoft.com/office/drawing/2014/main" val="3118935361"/>
                    </a:ext>
                  </a:extLst>
                </a:gridCol>
                <a:gridCol w="2800350">
                  <a:extLst>
                    <a:ext uri="{9D8B030D-6E8A-4147-A177-3AD203B41FA5}">
                      <a16:colId xmlns="" xmlns:a16="http://schemas.microsoft.com/office/drawing/2014/main" val="3375275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x-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فرق الجهد بين طرفي الموصل</a:t>
                      </a:r>
                      <a:r>
                        <a:rPr lang="ar-JO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(جـ)</a:t>
                      </a:r>
                      <a:endPara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r>
                        <a:rPr lang="ar-JO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</a:t>
                      </a:r>
                      <a:r>
                        <a:rPr lang="x-none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)فولت(</a:t>
                      </a:r>
                      <a:endParaRPr lang="en-US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شدة التيار المار في الموصل</a:t>
                      </a:r>
                      <a:r>
                        <a:rPr lang="ar-JO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(ت)</a:t>
                      </a:r>
                      <a:endPara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r>
                        <a:rPr lang="ar-JO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</a:t>
                      </a:r>
                      <a:r>
                        <a:rPr lang="x-none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)أمبير(</a:t>
                      </a:r>
                      <a:endPara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279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48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466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69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70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749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753654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5500" y="1172652"/>
            <a:ext cx="95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التجربة: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8330" y="1716580"/>
            <a:ext cx="5922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تسجيل قيمة فرق الجهد وشدة التيار المار في الموصل في جدول.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75959" y="1185140"/>
            <a:ext cx="95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البيانات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7888" y="692697"/>
            <a:ext cx="251189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118376" y="5384434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732392" y="3998450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97462" y="5415794"/>
            <a:ext cx="268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002060"/>
                </a:solidFill>
                <a:latin typeface="+mj-lt"/>
              </a:rPr>
              <a:t>شدة التيار المار في الموصل</a:t>
            </a:r>
            <a:r>
              <a:rPr lang="ar-JO" b="1" dirty="0" smtClean="0">
                <a:solidFill>
                  <a:srgbClr val="002060"/>
                </a:solidFill>
                <a:latin typeface="+mj-lt"/>
              </a:rPr>
              <a:t> (ت)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593049" y="3757454"/>
            <a:ext cx="294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002060"/>
                </a:solidFill>
                <a:latin typeface="+mj-lt"/>
              </a:rPr>
              <a:t>فرق الجهد بين طرفي الموصل </a:t>
            </a:r>
            <a:r>
              <a:rPr lang="ar-JO" b="1" dirty="0" smtClean="0">
                <a:solidFill>
                  <a:srgbClr val="002060"/>
                </a:solidFill>
                <a:latin typeface="+mj-lt"/>
              </a:rPr>
              <a:t>(جـ)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2392" y="2936162"/>
            <a:ext cx="2520280" cy="2448273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39300" y="1172652"/>
            <a:ext cx="1028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التجربة: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58250" y="1185140"/>
            <a:ext cx="95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النتائج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1728" y="1716580"/>
            <a:ext cx="7899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تمثيل البيانات بيانيًا، فرق الجهد على المحور العمودي، وشدة التيار على المحور الافقي.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V="1">
            <a:off x="2069763" y="2164724"/>
            <a:ext cx="2520280" cy="244827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7888" y="692697"/>
            <a:ext cx="251189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25747" y="4612996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9763" y="3227012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80898" y="4572346"/>
            <a:ext cx="1224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2060"/>
                </a:solidFill>
                <a:latin typeface="+mj-lt"/>
              </a:rPr>
              <a:t>شدة التيار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13952" y="2952165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2060"/>
                </a:solidFill>
                <a:latin typeface="+mj-lt"/>
              </a:rPr>
              <a:t>فرق الجهد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4148" y="3206882"/>
            <a:ext cx="1753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C00000"/>
                </a:solidFill>
                <a:latin typeface="+mj-lt"/>
              </a:rPr>
              <a:t>خط مستقيم يمر بنقطة الاصل: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  <a:p>
            <a:pPr algn="ctr" rtl="1"/>
            <a:r>
              <a:rPr lang="x-none" b="1" dirty="0" smtClean="0">
                <a:solidFill>
                  <a:srgbClr val="C00000"/>
                </a:solidFill>
                <a:latin typeface="+mj-lt"/>
              </a:rPr>
              <a:t>مقاومة أومية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66411" y="2017672"/>
            <a:ext cx="467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ar-S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تتناسب شدة التيار الكهربائي المار في موصل تناسبًا طرديًا مع فرق الجهد بين </a:t>
            </a: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طرفي</a:t>
            </a: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S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عند </a:t>
            </a:r>
            <a:r>
              <a:rPr lang="ar-S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ثبات درجة الحرارة".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29213" y="1907492"/>
            <a:ext cx="4714977" cy="2705504"/>
          </a:xfrm>
          <a:prstGeom prst="flowChartAlternate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88161" y="1349697"/>
            <a:ext cx="193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سلك معدني على درجة حرارة ثابتة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8212" y="3848755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x-non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م × 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3288" y="3362799"/>
            <a:ext cx="4326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فرق الجهد (جـ) = المقاومة (م) × شدة التيار (ت)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57617" y="1104536"/>
            <a:ext cx="1467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نص القانون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9" grpId="0" animBg="1"/>
      <p:bldP spid="19" grpId="0"/>
      <p:bldP spid="2" grpId="0"/>
      <p:bldP spid="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7888" y="692697"/>
            <a:ext cx="2511896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n-US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209334" y="4782095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823350" y="3396111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97366" y="4776758"/>
            <a:ext cx="25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rgbClr val="002060"/>
                </a:solidFill>
              </a:rPr>
              <a:t>شدة التيار المار في المصباح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897539" y="3121264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>
                <a:solidFill>
                  <a:srgbClr val="002060"/>
                </a:solidFill>
              </a:rPr>
              <a:t>فرق الجهد بين طرفي المصباح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98075" y="3588565"/>
            <a:ext cx="1788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C00000"/>
                </a:solidFill>
                <a:latin typeface="+mj-lt"/>
              </a:rPr>
              <a:t>منحنى:</a:t>
            </a:r>
          </a:p>
          <a:p>
            <a:pPr algn="ctr" rtl="1"/>
            <a:r>
              <a:rPr lang="x-none" b="1" dirty="0" smtClean="0">
                <a:solidFill>
                  <a:srgbClr val="C00000"/>
                </a:solidFill>
                <a:latin typeface="+mj-lt"/>
              </a:rPr>
              <a:t>مقاومة لا أومية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350784" y="2293824"/>
            <a:ext cx="2389517" cy="2493035"/>
          </a:xfrm>
          <a:custGeom>
            <a:avLst/>
            <a:gdLst>
              <a:gd name="connsiteX0" fmla="*/ 0 w 2363638"/>
              <a:gd name="connsiteY0" fmla="*/ 2475782 h 2475782"/>
              <a:gd name="connsiteX1" fmla="*/ 405441 w 2363638"/>
              <a:gd name="connsiteY1" fmla="*/ 2303253 h 2475782"/>
              <a:gd name="connsiteX2" fmla="*/ 767751 w 2363638"/>
              <a:gd name="connsiteY2" fmla="*/ 2113472 h 2475782"/>
              <a:gd name="connsiteX3" fmla="*/ 1233577 w 2363638"/>
              <a:gd name="connsiteY3" fmla="*/ 1794295 h 2475782"/>
              <a:gd name="connsiteX4" fmla="*/ 1544128 w 2363638"/>
              <a:gd name="connsiteY4" fmla="*/ 1509623 h 2475782"/>
              <a:gd name="connsiteX5" fmla="*/ 1984075 w 2363638"/>
              <a:gd name="connsiteY5" fmla="*/ 974785 h 2475782"/>
              <a:gd name="connsiteX6" fmla="*/ 2113472 w 2363638"/>
              <a:gd name="connsiteY6" fmla="*/ 767751 h 2475782"/>
              <a:gd name="connsiteX7" fmla="*/ 2303253 w 2363638"/>
              <a:gd name="connsiteY7" fmla="*/ 362310 h 2475782"/>
              <a:gd name="connsiteX8" fmla="*/ 2363638 w 2363638"/>
              <a:gd name="connsiteY8" fmla="*/ 0 h 2475782"/>
              <a:gd name="connsiteX0" fmla="*/ 0 w 2389517"/>
              <a:gd name="connsiteY0" fmla="*/ 2493035 h 2493035"/>
              <a:gd name="connsiteX1" fmla="*/ 405441 w 2389517"/>
              <a:gd name="connsiteY1" fmla="*/ 2320506 h 2493035"/>
              <a:gd name="connsiteX2" fmla="*/ 767751 w 2389517"/>
              <a:gd name="connsiteY2" fmla="*/ 2130725 h 2493035"/>
              <a:gd name="connsiteX3" fmla="*/ 1233577 w 2389517"/>
              <a:gd name="connsiteY3" fmla="*/ 1811548 h 2493035"/>
              <a:gd name="connsiteX4" fmla="*/ 1544128 w 2389517"/>
              <a:gd name="connsiteY4" fmla="*/ 1526876 h 2493035"/>
              <a:gd name="connsiteX5" fmla="*/ 1984075 w 2389517"/>
              <a:gd name="connsiteY5" fmla="*/ 992038 h 2493035"/>
              <a:gd name="connsiteX6" fmla="*/ 2113472 w 2389517"/>
              <a:gd name="connsiteY6" fmla="*/ 785004 h 2493035"/>
              <a:gd name="connsiteX7" fmla="*/ 2303253 w 2389517"/>
              <a:gd name="connsiteY7" fmla="*/ 379563 h 2493035"/>
              <a:gd name="connsiteX8" fmla="*/ 2389517 w 2389517"/>
              <a:gd name="connsiteY8" fmla="*/ 0 h 24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9517" h="2493035">
                <a:moveTo>
                  <a:pt x="0" y="2493035"/>
                </a:moveTo>
                <a:cubicBezTo>
                  <a:pt x="138741" y="2436963"/>
                  <a:pt x="277483" y="2380891"/>
                  <a:pt x="405441" y="2320506"/>
                </a:cubicBezTo>
                <a:cubicBezTo>
                  <a:pt x="533399" y="2260121"/>
                  <a:pt x="629728" y="2215551"/>
                  <a:pt x="767751" y="2130725"/>
                </a:cubicBezTo>
                <a:cubicBezTo>
                  <a:pt x="905774" y="2045899"/>
                  <a:pt x="1104181" y="1912189"/>
                  <a:pt x="1233577" y="1811548"/>
                </a:cubicBezTo>
                <a:cubicBezTo>
                  <a:pt x="1362973" y="1710906"/>
                  <a:pt x="1419045" y="1663461"/>
                  <a:pt x="1544128" y="1526876"/>
                </a:cubicBezTo>
                <a:cubicBezTo>
                  <a:pt x="1669211" y="1390291"/>
                  <a:pt x="1889184" y="1115683"/>
                  <a:pt x="1984075" y="992038"/>
                </a:cubicBezTo>
                <a:cubicBezTo>
                  <a:pt x="2078966" y="868393"/>
                  <a:pt x="2060276" y="887083"/>
                  <a:pt x="2113472" y="785004"/>
                </a:cubicBezTo>
                <a:cubicBezTo>
                  <a:pt x="2166668" y="682925"/>
                  <a:pt x="2257246" y="510397"/>
                  <a:pt x="2303253" y="379563"/>
                </a:cubicBezTo>
                <a:cubicBezTo>
                  <a:pt x="2349260" y="248729"/>
                  <a:pt x="2380171" y="117176"/>
                  <a:pt x="2389517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23933" y="1688811"/>
            <a:ext cx="2843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مصباح كهربائي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65209" y="5699707"/>
            <a:ext cx="5539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ارتفاع درجة الحرارة يؤدي إلى زيادة المقاومة.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14440" y="4776758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828456" y="3390774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904007" y="3028106"/>
            <a:ext cx="249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002060"/>
                </a:solidFill>
                <a:latin typeface="+mj-lt"/>
              </a:rPr>
              <a:t>شدة التيار المار في المصباح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63530" y="4776758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002060"/>
                </a:solidFill>
                <a:latin typeface="+mj-lt"/>
              </a:rPr>
              <a:t>فرق الجهد بين طرفي المصباح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55644" y="3124200"/>
            <a:ext cx="155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>
                <a:solidFill>
                  <a:srgbClr val="C00000"/>
                </a:solidFill>
              </a:rPr>
              <a:t>منحنى:</a:t>
            </a:r>
          </a:p>
          <a:p>
            <a:pPr algn="ctr" rtl="1"/>
            <a:r>
              <a:rPr lang="x-none" b="1" dirty="0">
                <a:solidFill>
                  <a:srgbClr val="C00000"/>
                </a:solidFill>
              </a:rPr>
              <a:t>مقاومة لا أومية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16200000" flipV="1">
            <a:off x="2424359" y="2335482"/>
            <a:ext cx="2389517" cy="2493035"/>
          </a:xfrm>
          <a:custGeom>
            <a:avLst/>
            <a:gdLst>
              <a:gd name="connsiteX0" fmla="*/ 0 w 2363638"/>
              <a:gd name="connsiteY0" fmla="*/ 2475782 h 2475782"/>
              <a:gd name="connsiteX1" fmla="*/ 405441 w 2363638"/>
              <a:gd name="connsiteY1" fmla="*/ 2303253 h 2475782"/>
              <a:gd name="connsiteX2" fmla="*/ 767751 w 2363638"/>
              <a:gd name="connsiteY2" fmla="*/ 2113472 h 2475782"/>
              <a:gd name="connsiteX3" fmla="*/ 1233577 w 2363638"/>
              <a:gd name="connsiteY3" fmla="*/ 1794295 h 2475782"/>
              <a:gd name="connsiteX4" fmla="*/ 1544128 w 2363638"/>
              <a:gd name="connsiteY4" fmla="*/ 1509623 h 2475782"/>
              <a:gd name="connsiteX5" fmla="*/ 1984075 w 2363638"/>
              <a:gd name="connsiteY5" fmla="*/ 974785 h 2475782"/>
              <a:gd name="connsiteX6" fmla="*/ 2113472 w 2363638"/>
              <a:gd name="connsiteY6" fmla="*/ 767751 h 2475782"/>
              <a:gd name="connsiteX7" fmla="*/ 2303253 w 2363638"/>
              <a:gd name="connsiteY7" fmla="*/ 362310 h 2475782"/>
              <a:gd name="connsiteX8" fmla="*/ 2363638 w 2363638"/>
              <a:gd name="connsiteY8" fmla="*/ 0 h 2475782"/>
              <a:gd name="connsiteX0" fmla="*/ 0 w 2389517"/>
              <a:gd name="connsiteY0" fmla="*/ 2493035 h 2493035"/>
              <a:gd name="connsiteX1" fmla="*/ 405441 w 2389517"/>
              <a:gd name="connsiteY1" fmla="*/ 2320506 h 2493035"/>
              <a:gd name="connsiteX2" fmla="*/ 767751 w 2389517"/>
              <a:gd name="connsiteY2" fmla="*/ 2130725 h 2493035"/>
              <a:gd name="connsiteX3" fmla="*/ 1233577 w 2389517"/>
              <a:gd name="connsiteY3" fmla="*/ 1811548 h 2493035"/>
              <a:gd name="connsiteX4" fmla="*/ 1544128 w 2389517"/>
              <a:gd name="connsiteY4" fmla="*/ 1526876 h 2493035"/>
              <a:gd name="connsiteX5" fmla="*/ 1984075 w 2389517"/>
              <a:gd name="connsiteY5" fmla="*/ 992038 h 2493035"/>
              <a:gd name="connsiteX6" fmla="*/ 2113472 w 2389517"/>
              <a:gd name="connsiteY6" fmla="*/ 785004 h 2493035"/>
              <a:gd name="connsiteX7" fmla="*/ 2303253 w 2389517"/>
              <a:gd name="connsiteY7" fmla="*/ 379563 h 2493035"/>
              <a:gd name="connsiteX8" fmla="*/ 2389517 w 2389517"/>
              <a:gd name="connsiteY8" fmla="*/ 0 h 24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9517" h="2493035">
                <a:moveTo>
                  <a:pt x="0" y="2493035"/>
                </a:moveTo>
                <a:cubicBezTo>
                  <a:pt x="138741" y="2436963"/>
                  <a:pt x="277483" y="2380891"/>
                  <a:pt x="405441" y="2320506"/>
                </a:cubicBezTo>
                <a:cubicBezTo>
                  <a:pt x="533399" y="2260121"/>
                  <a:pt x="629728" y="2215551"/>
                  <a:pt x="767751" y="2130725"/>
                </a:cubicBezTo>
                <a:cubicBezTo>
                  <a:pt x="905774" y="2045899"/>
                  <a:pt x="1104181" y="1912189"/>
                  <a:pt x="1233577" y="1811548"/>
                </a:cubicBezTo>
                <a:cubicBezTo>
                  <a:pt x="1362973" y="1710906"/>
                  <a:pt x="1419045" y="1663461"/>
                  <a:pt x="1544128" y="1526876"/>
                </a:cubicBezTo>
                <a:cubicBezTo>
                  <a:pt x="1669211" y="1390291"/>
                  <a:pt x="1889184" y="1115683"/>
                  <a:pt x="1984075" y="992038"/>
                </a:cubicBezTo>
                <a:cubicBezTo>
                  <a:pt x="2078966" y="868393"/>
                  <a:pt x="2060276" y="887083"/>
                  <a:pt x="2113472" y="785004"/>
                </a:cubicBezTo>
                <a:cubicBezTo>
                  <a:pt x="2166668" y="682925"/>
                  <a:pt x="2257246" y="510397"/>
                  <a:pt x="2303253" y="379563"/>
                </a:cubicBezTo>
                <a:cubicBezTo>
                  <a:pt x="2349260" y="248729"/>
                  <a:pt x="2380171" y="117176"/>
                  <a:pt x="2389517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45" y="1686218"/>
            <a:ext cx="2843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مصباح كهربائي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96938" y="928898"/>
            <a:ext cx="5420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rgbClr val="002060"/>
                </a:solidFill>
              </a:rPr>
              <a:t>علاقة فرق الجهد بين طرفي مصباح وشدة التيار المار فيه.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" grpId="0" animBg="1"/>
      <p:bldP spid="29" grpId="0"/>
      <p:bldP spid="30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2646530" y="2797570"/>
            <a:ext cx="1512000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502346" y="4273839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116362" y="2887855"/>
            <a:ext cx="3060000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24561" y="4306019"/>
            <a:ext cx="1044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 dirty="0" smtClean="0">
                <a:solidFill>
                  <a:srgbClr val="002060"/>
                </a:solidFill>
                <a:latin typeface="+mj-lt"/>
              </a:rPr>
              <a:t>شدة التيار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496886"/>
            <a:ext cx="113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فرق الجهد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46362" y="1825567"/>
            <a:ext cx="2520280" cy="244827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3420530" y="3571679"/>
            <a:ext cx="1476000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04530" y="2743570"/>
            <a:ext cx="108000" cy="108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34033" y="4200021"/>
                <a:ext cx="340993" cy="541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x-none" sz="2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ت</m:t>
                      </m:r>
                    </m:oMath>
                  </m:oMathPara>
                </a14:m>
                <a:endParaRPr lang="en-US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33" y="4200021"/>
                <a:ext cx="340993" cy="541302"/>
              </a:xfrm>
              <a:prstGeom prst="rect">
                <a:avLst/>
              </a:prstGeom>
              <a:blipFill>
                <a:blip r:embed="rId2"/>
                <a:stretch>
                  <a:fillRect r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87556" y="2568109"/>
            <a:ext cx="45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2060"/>
                </a:solidFill>
                <a:latin typeface="+mj-lt"/>
              </a:rPr>
              <a:t>جـ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57617" y="1104536"/>
            <a:ext cx="1467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المقاومة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72628" y="2559368"/>
            <a:ext cx="1684989" cy="952707"/>
            <a:chOff x="6842211" y="3813575"/>
            <a:chExt cx="1684989" cy="952707"/>
          </a:xfrm>
        </p:grpSpPr>
        <p:sp>
          <p:nvSpPr>
            <p:cNvPr id="33" name="Rectangle 32"/>
            <p:cNvSpPr/>
            <p:nvPr/>
          </p:nvSpPr>
          <p:spPr>
            <a:xfrm>
              <a:off x="7755883" y="3978229"/>
              <a:ext cx="7713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48757" y="4059797"/>
              <a:ext cx="7713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1216" y="3813575"/>
              <a:ext cx="7713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جـ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42211" y="4273839"/>
              <a:ext cx="7713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ت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923386" y="4306018"/>
              <a:ext cx="61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owchart: Alternate Process 38"/>
          <p:cNvSpPr/>
          <p:nvPr/>
        </p:nvSpPr>
        <p:spPr>
          <a:xfrm>
            <a:off x="6381752" y="1570637"/>
            <a:ext cx="3662366" cy="2160240"/>
          </a:xfrm>
          <a:prstGeom prst="flowChartAlternateProcess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81751" y="1725682"/>
            <a:ext cx="3633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النسبة بين فرق الجهد بين طرفي موصل وشدة التيار المار فيه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x-non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75302" y="4187635"/>
            <a:ext cx="350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x-none" sz="2000" b="1" dirty="0" smtClean="0"/>
              <a:t>تقاس المقاومة بوحدة “الأوم.”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6475302" y="4663686"/>
            <a:ext cx="350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x-none" sz="2000" b="1" dirty="0" smtClean="0"/>
              <a:t>يرمز للمقاومة بالرمز “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x-none" sz="2000" b="1" dirty="0" smtClean="0"/>
              <a:t>”</a:t>
            </a:r>
            <a:r>
              <a:rPr lang="ar-JO" sz="2000" b="1" dirty="0" smtClean="0"/>
              <a:t>.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3493701" y="5139737"/>
            <a:ext cx="649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x-none" sz="2000" b="1" dirty="0" smtClean="0"/>
              <a:t>يمكن حساب قيمة المقاومة من الرسم البياني بإيجاد ميل الخط المستقيم.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22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  <p:bldP spid="23" grpId="0"/>
      <p:bldP spid="25" grpId="0"/>
      <p:bldP spid="32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0"/>
            <a:ext cx="9144000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x-non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الثانية: الكَهرباء </a:t>
            </a:r>
            <a:r>
              <a:rPr lang="x-non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حياتنا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9157617" y="560873"/>
            <a:ext cx="1510383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قانون أوم: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50805" y="1144982"/>
            <a:ext cx="16619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مثال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x-none" sz="2200" b="1" spc="50" dirty="0" smtClean="0">
                <a:ln w="11430"/>
                <a:solidFill>
                  <a:srgbClr val="C00000"/>
                </a:solidFill>
              </a:rPr>
              <a:t>1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06029" y="1537146"/>
            <a:ext cx="8513746" cy="987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ar-SA" sz="2000" b="1" dirty="0"/>
              <a:t>تحتوي غسالة ملابس كهربائية على محرك وسخان كهربائي مقاومته 22 Ω، وتعمل على فرق جهد كهربائي مقداره 230 فولت. </a:t>
            </a:r>
            <a:r>
              <a:rPr lang="ar-SA" sz="2000" b="1" dirty="0" smtClean="0"/>
              <a:t>ما مقدار شدة التيار المار </a:t>
            </a:r>
            <a:r>
              <a:rPr lang="ar-SA" sz="2000" b="1" dirty="0"/>
              <a:t>في </a:t>
            </a:r>
            <a:r>
              <a:rPr lang="ar-SA" sz="2000" b="1" dirty="0" smtClean="0"/>
              <a:t>السخان</a:t>
            </a:r>
            <a:r>
              <a:rPr lang="ar-SA" sz="2000" b="1" dirty="0"/>
              <a:t>؟	</a:t>
            </a:r>
            <a:endParaRPr lang="en-US" sz="2000" b="1" dirty="0" smtClean="0"/>
          </a:p>
          <a:p>
            <a:pPr algn="r" rtl="1"/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9066" y="2612335"/>
            <a:ext cx="1900627" cy="891151"/>
            <a:chOff x="6583443" y="3813575"/>
            <a:chExt cx="1900627" cy="891151"/>
          </a:xfrm>
        </p:grpSpPr>
        <p:sp>
          <p:nvSpPr>
            <p:cNvPr id="10" name="Rectangle 9"/>
            <p:cNvSpPr/>
            <p:nvPr/>
          </p:nvSpPr>
          <p:spPr>
            <a:xfrm>
              <a:off x="7712753" y="3978229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التيار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36099" y="4032444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1216" y="3813575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الجهد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3443" y="4273839"/>
              <a:ext cx="1030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المقاومة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760996" y="4244462"/>
              <a:ext cx="774390" cy="1842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164313" y="3474109"/>
            <a:ext cx="1377863" cy="779013"/>
            <a:chOff x="6842211" y="3882583"/>
            <a:chExt cx="1377863" cy="779013"/>
          </a:xfrm>
        </p:grpSpPr>
        <p:sp>
          <p:nvSpPr>
            <p:cNvPr id="17" name="Rectangle 16"/>
            <p:cNvSpPr/>
            <p:nvPr/>
          </p:nvSpPr>
          <p:spPr>
            <a:xfrm>
              <a:off x="7448757" y="4059797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1216" y="3882583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230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42211" y="4230709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22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923386" y="4262888"/>
              <a:ext cx="61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618669" y="4352879"/>
            <a:ext cx="1958542" cy="437983"/>
            <a:chOff x="7367123" y="4634341"/>
            <a:chExt cx="1958542" cy="437983"/>
          </a:xfrm>
        </p:grpSpPr>
        <p:sp>
          <p:nvSpPr>
            <p:cNvPr id="22" name="Rectangle 21"/>
            <p:cNvSpPr/>
            <p:nvPr/>
          </p:nvSpPr>
          <p:spPr>
            <a:xfrm>
              <a:off x="7367123" y="4641437"/>
              <a:ext cx="16814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ar-SA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10.5 امبير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54348" y="4634341"/>
              <a:ext cx="7713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38" name="Picture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5" y="2007882"/>
            <a:ext cx="239437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892040" y="5043274"/>
            <a:ext cx="6587764" cy="1439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0070C0"/>
                </a:solidFill>
              </a:rPr>
              <a:t>سؤال بحثي: ما هو المحرك ؟ ابحث عن أنواع المحركات المستخدمة في الغسالات الاوتوماتيكية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and drawn scavenger hunt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5038938"/>
            <a:ext cx="1719072" cy="16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and confusing face emotclip-art with question speech bubble and thumb vector clip-art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96" y="1144982"/>
            <a:ext cx="1227599" cy="8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907</Words>
  <Application>Microsoft Office PowerPoint</Application>
  <PresentationFormat>Widescreen</PresentationFormat>
  <Paragraphs>234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كيف تشبه المقاومة الكهربائية الاحتكاك؟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 Barghouthy</dc:creator>
  <cp:lastModifiedBy>cce1</cp:lastModifiedBy>
  <cp:revision>140</cp:revision>
  <dcterms:created xsi:type="dcterms:W3CDTF">2021-06-29T17:18:14Z</dcterms:created>
  <dcterms:modified xsi:type="dcterms:W3CDTF">2022-08-01T20:24:32Z</dcterms:modified>
</cp:coreProperties>
</file>