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7" r:id="rId12"/>
    <p:sldId id="269" r:id="rId13"/>
  </p:sldIdLst>
  <p:sldSz cx="12192000" cy="6858000"/>
  <p:notesSz cx="6858000" cy="9144000"/>
  <p:embeddedFontLst>
    <p:embeddedFont>
      <p:font typeface="Calibri Light" pitchFamily="34" charset="0"/>
      <p:regular r:id="rId15"/>
      <p: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JF Flat" pitchFamily="2" charset="-78"/>
      <p:regular r:id="rId21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31"/>
    <p:restoredTop sz="95255"/>
  </p:normalViewPr>
  <p:slideViewPr>
    <p:cSldViewPr snapToGrid="0" snapToObjects="1">
      <p:cViewPr varScale="1">
        <p:scale>
          <a:sx n="67" d="100"/>
          <a:sy n="67" d="100"/>
        </p:scale>
        <p:origin x="-88" y="-4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8A80C-F9FA-AE40-B7DC-2A8EFD4BC024}" type="datetimeFigureOut">
              <a:rPr lang="x-none" smtClean="0"/>
              <a:t>8/14/2021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A6BBF-FC1D-C043-8FB6-1A2FD34605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2852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A6BBF-FC1D-C043-8FB6-1A2FD3460530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3081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64269D-DF15-8D41-A459-F8203797D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D607ADE-24E7-A744-A266-3E8065000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093A04-63CD-0548-93CF-42A1D0F50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1635-8CA5-5B4E-8209-467088D29EEC}" type="datetimeFigureOut">
              <a:rPr lang="x-none" smtClean="0"/>
              <a:t>8/14/2021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727774-A6C8-EC49-BF23-4D05A25CF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844388-DE02-8846-A980-9A6457834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05FA-F332-5B4C-BD5E-829652FD54B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2206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3401F6-5A38-7949-A4C8-C421C7668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F61327B-A082-B44E-9599-CC5CDD207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ACCD36-B925-5047-9B74-069264556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1635-8CA5-5B4E-8209-467088D29EEC}" type="datetimeFigureOut">
              <a:rPr lang="x-none" smtClean="0"/>
              <a:t>8/14/2021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2F4F57-4CFC-B94B-B976-1608BA113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8DC638-472E-484F-818F-CB7D26D34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05FA-F332-5B4C-BD5E-829652FD54B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5740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376E8CC-EB9B-8443-A1C7-D1CC21785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8172708-1737-474B-BAC4-8517A819B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F43D72-75A1-2248-8990-028AC7F4F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1635-8CA5-5B4E-8209-467088D29EEC}" type="datetimeFigureOut">
              <a:rPr lang="x-none" smtClean="0"/>
              <a:t>8/14/2021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7E37EB-F8ED-7B4F-89F9-9F07C5A97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E49D59-9996-4E44-B03B-48ADFE4EA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05FA-F332-5B4C-BD5E-829652FD54B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0102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7BCE59-3C4E-7F42-A901-0B004F0A9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2BEF84-FBF1-F64B-B6F3-5CFD02745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ECA677-2314-8049-A97E-96D870D85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1635-8CA5-5B4E-8209-467088D29EEC}" type="datetimeFigureOut">
              <a:rPr lang="x-none" smtClean="0"/>
              <a:t>8/14/2021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12ADDC-6CB5-FE47-A03E-3B759A1A6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D21506-A145-9D4F-8F88-A6D9C31F1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05FA-F332-5B4C-BD5E-829652FD54B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8949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C91E18-836C-7842-AA01-2DA466096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9C23C4-34BB-3343-A433-C7C1BF526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3862DD-8769-0145-BC13-CC78AB880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1635-8CA5-5B4E-8209-467088D29EEC}" type="datetimeFigureOut">
              <a:rPr lang="x-none" smtClean="0"/>
              <a:t>8/14/2021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65238E-8F01-E644-8033-470F8BF88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F87009-5A97-3744-8214-16572E733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05FA-F332-5B4C-BD5E-829652FD54B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13216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0FB407-083E-3346-9A43-59E9E0881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5B8BCC-9AE3-844A-A59F-35F7B7A4E9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F9B5D0-BC47-B74B-91CB-BB334A594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940FC83-41D9-8942-813B-F1C7010B3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1635-8CA5-5B4E-8209-467088D29EEC}" type="datetimeFigureOut">
              <a:rPr lang="x-none" smtClean="0"/>
              <a:t>8/14/2021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8B7F73-7E2B-2547-816C-5A7FB965E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110FD4A-76A8-1D4B-8857-D76C20FAB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05FA-F332-5B4C-BD5E-829652FD54B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4761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0ED3F8-91F5-1A44-AD11-92D570986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EF7003-4735-B441-BDF1-E6FAB703D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CC9DF1B-295B-BD47-9D72-F1B9E282C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F0F434F-2CDB-4B49-9657-C619CC4322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B055009-F08A-FB47-BDA1-A09AB76B49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2B71573-E49C-0F49-811A-F54EF9235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1635-8CA5-5B4E-8209-467088D29EEC}" type="datetimeFigureOut">
              <a:rPr lang="x-none" smtClean="0"/>
              <a:t>8/14/2021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026EE87-68CC-5D4B-BB5D-7D32CEC04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288233C-9273-6E4F-87D5-49D7188AA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05FA-F332-5B4C-BD5E-829652FD54B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53681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89DADA-6469-4144-8CBC-571F4D104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E944920-2B8D-664A-AE55-1FBA19EE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1635-8CA5-5B4E-8209-467088D29EEC}" type="datetimeFigureOut">
              <a:rPr lang="x-none" smtClean="0"/>
              <a:t>8/14/2021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9DCF56A-35D9-A841-AF97-5C877A8DA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2F9242F-108F-DD47-B7EA-0B790CD87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05FA-F332-5B4C-BD5E-829652FD54B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73494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206D505-F4A7-FF4C-80DB-A1E7EF44F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1635-8CA5-5B4E-8209-467088D29EEC}" type="datetimeFigureOut">
              <a:rPr lang="x-none" smtClean="0"/>
              <a:t>8/14/2021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D7FD7EA-60D5-8A4E-B8BB-F57F3D8B3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74753EE-ADA1-7A48-8B2E-9BC86A219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05FA-F332-5B4C-BD5E-829652FD54B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75035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990488-F1B0-4B40-A5E9-5EC0E2F9B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20C93A-8BEC-D349-921C-215EDF399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0E04F9D-37A3-0E41-948E-2B53565D5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2D00788-4CA0-DE46-B547-BC1519AD0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1635-8CA5-5B4E-8209-467088D29EEC}" type="datetimeFigureOut">
              <a:rPr lang="x-none" smtClean="0"/>
              <a:t>8/14/2021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9C65C3-A0B1-874A-865C-B69A969C1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18C4D0B-BA36-794B-B8A8-679982A45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05FA-F332-5B4C-BD5E-829652FD54B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1696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CA9F7A-5167-424F-8F9C-89435F8D9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1D98090-D956-964B-9928-0A86450403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D74043B-063C-D843-8EAD-0CC59037D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F61CE4D-30B4-B045-A0CA-24593921D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1635-8CA5-5B4E-8209-467088D29EEC}" type="datetimeFigureOut">
              <a:rPr lang="x-none" smtClean="0"/>
              <a:t>8/14/2021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9B1323-1A9E-B248-9FFE-7D9E84FB3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A6039B-A988-3543-A8A2-F0FD73476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05FA-F332-5B4C-BD5E-829652FD54B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9440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0F6852D-1A3B-FB42-901C-65816D83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77288F-B050-4B42-984E-87447C5FA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6AB839-9EC7-AC40-876D-EE0338AA9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51635-8CA5-5B4E-8209-467088D29EEC}" type="datetimeFigureOut">
              <a:rPr lang="x-none" smtClean="0"/>
              <a:t>8/14/2021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640D52-A58E-0C41-949D-87A1E0733E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BC793D-5D92-8A41-A97D-5131C2685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405FA-F332-5B4C-BD5E-829652FD54B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4613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3C13861-81DD-5044-B4F4-FAC4AF6B1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ar-SA" b="1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تركيب </a:t>
            </a:r>
            <a:r>
              <a:rPr lang="ar-SA" b="1" dirty="0" err="1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الاقترانات</a:t>
            </a:r>
            <a:r>
              <a:rPr lang="ar-SA" b="1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 – أمثلة وتطبيقات</a:t>
            </a:r>
            <a:endParaRPr lang="x-none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DC822DF-F7EA-8541-80FD-B7B56D0E3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6624"/>
            <a:ext cx="29591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99A4EF-4C29-D047-89CB-BACBD7653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5515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فكّر معي</a:t>
            </a:r>
            <a:endParaRPr lang="x-none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7E36E2-5D3B-794D-8C37-2F7FFEF03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150" y="2084942"/>
            <a:ext cx="10515600" cy="4351338"/>
          </a:xfrm>
        </p:spPr>
        <p:txBody>
          <a:bodyPr/>
          <a:lstStyle/>
          <a:p>
            <a:pPr marL="0" indent="0" algn="r" rtl="1">
              <a:buNone/>
            </a:pPr>
            <a:r>
              <a:rPr lang="en-US" dirty="0">
                <a:latin typeface="JF Flat" panose="02000500000000000000" pitchFamily="2" charset="-78"/>
                <a:cs typeface="JF Flat" panose="02000500000000000000" pitchFamily="2" charset="-78"/>
              </a:rPr>
              <a:t>π </a:t>
            </a: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مساحة الموجة </a:t>
            </a:r>
            <a:r>
              <a:rPr lang="ar-SA" dirty="0" err="1">
                <a:latin typeface="JF Flat" panose="02000500000000000000" pitchFamily="2" charset="-78"/>
                <a:cs typeface="JF Flat" panose="02000500000000000000" pitchFamily="2" charset="-78"/>
              </a:rPr>
              <a:t>م</a:t>
            </a: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 (نق) = نق</a:t>
            </a:r>
            <a:r>
              <a:rPr lang="ar-SA" baseline="30000" dirty="0">
                <a:latin typeface="JF Flat" panose="02000500000000000000" pitchFamily="2" charset="-78"/>
                <a:cs typeface="JF Flat" panose="02000500000000000000" pitchFamily="2" charset="-78"/>
              </a:rPr>
              <a:t>2 </a:t>
            </a:r>
            <a:r>
              <a:rPr lang="en-US" dirty="0"/>
              <a:t>π</a:t>
            </a:r>
            <a:r>
              <a:rPr lang="x-none" dirty="0"/>
              <a:t> </a:t>
            </a:r>
            <a:r>
              <a:rPr lang="ar-SA" baseline="30000" dirty="0">
                <a:latin typeface="JF Flat" panose="02000500000000000000" pitchFamily="2" charset="-78"/>
                <a:cs typeface="JF Flat" panose="02000500000000000000" pitchFamily="2" charset="-78"/>
              </a:rPr>
              <a:t/>
            </a:r>
            <a:br>
              <a:rPr lang="ar-SA" baseline="30000" dirty="0">
                <a:latin typeface="JF Flat" panose="02000500000000000000" pitchFamily="2" charset="-78"/>
                <a:cs typeface="JF Flat" panose="02000500000000000000" pitchFamily="2" charset="-78"/>
              </a:rPr>
            </a:br>
            <a:r>
              <a:rPr lang="ar-SA" baseline="30000" dirty="0">
                <a:latin typeface="JF Flat" panose="02000500000000000000" pitchFamily="2" charset="-78"/>
                <a:cs typeface="JF Flat" panose="02000500000000000000" pitchFamily="2" charset="-78"/>
              </a:rPr>
              <a:t> </a:t>
            </a:r>
            <a:r>
              <a:rPr lang="x-none" dirty="0">
                <a:latin typeface="JF Flat" panose="02000500000000000000" pitchFamily="2" charset="-78"/>
                <a:cs typeface="JF Flat" panose="02000500000000000000" pitchFamily="2" charset="-78"/>
              </a:rPr>
              <a:t/>
            </a:r>
            <a:br>
              <a:rPr lang="x-none" dirty="0">
                <a:latin typeface="JF Flat" panose="02000500000000000000" pitchFamily="2" charset="-78"/>
                <a:cs typeface="JF Flat" panose="02000500000000000000" pitchFamily="2" charset="-78"/>
              </a:rPr>
            </a:br>
            <a:r>
              <a:rPr lang="ar-SA" baseline="30000" dirty="0">
                <a:latin typeface="JF Flat" panose="02000500000000000000" pitchFamily="2" charset="-78"/>
                <a:cs typeface="JF Flat" panose="02000500000000000000" pitchFamily="2" charset="-78"/>
              </a:rPr>
              <a:t>بمعنى آخر المطلوب إيجاد  </a:t>
            </a:r>
            <a:r>
              <a:rPr lang="ar-SA" baseline="30000" dirty="0" err="1">
                <a:latin typeface="JF Flat" panose="02000500000000000000" pitchFamily="2" charset="-78"/>
                <a:cs typeface="JF Flat" panose="02000500000000000000" pitchFamily="2" charset="-78"/>
              </a:rPr>
              <a:t>م</a:t>
            </a:r>
            <a:r>
              <a:rPr lang="ar-SA" baseline="30000" dirty="0">
                <a:latin typeface="JF Flat" panose="02000500000000000000" pitchFamily="2" charset="-78"/>
                <a:cs typeface="JF Flat" panose="02000500000000000000" pitchFamily="2" charset="-78"/>
              </a:rPr>
              <a:t> ○ نق (</a:t>
            </a:r>
            <a:r>
              <a:rPr lang="ar-SA" baseline="30000" dirty="0" err="1">
                <a:latin typeface="JF Flat" panose="02000500000000000000" pitchFamily="2" charset="-78"/>
                <a:cs typeface="JF Flat" panose="02000500000000000000" pitchFamily="2" charset="-78"/>
              </a:rPr>
              <a:t>ز</a:t>
            </a:r>
            <a:r>
              <a:rPr lang="ar-SA" baseline="30000" dirty="0">
                <a:latin typeface="JF Flat" panose="02000500000000000000" pitchFamily="2" charset="-78"/>
                <a:cs typeface="JF Flat" panose="02000500000000000000" pitchFamily="2" charset="-78"/>
              </a:rPr>
              <a:t>) = </a:t>
            </a:r>
            <a:r>
              <a:rPr lang="ar-SA" baseline="30000" dirty="0" err="1">
                <a:latin typeface="JF Flat" panose="02000500000000000000" pitchFamily="2" charset="-78"/>
                <a:cs typeface="JF Flat" panose="02000500000000000000" pitchFamily="2" charset="-78"/>
              </a:rPr>
              <a:t>م</a:t>
            </a:r>
            <a:r>
              <a:rPr lang="ar-SA" baseline="30000" dirty="0">
                <a:latin typeface="JF Flat" panose="02000500000000000000" pitchFamily="2" charset="-78"/>
                <a:cs typeface="JF Flat" panose="02000500000000000000" pitchFamily="2" charset="-78"/>
              </a:rPr>
              <a:t> ( نق (</a:t>
            </a:r>
            <a:r>
              <a:rPr lang="ar-SA" baseline="30000" dirty="0" err="1">
                <a:latin typeface="JF Flat" panose="02000500000000000000" pitchFamily="2" charset="-78"/>
                <a:cs typeface="JF Flat" panose="02000500000000000000" pitchFamily="2" charset="-78"/>
              </a:rPr>
              <a:t>ز</a:t>
            </a:r>
            <a:r>
              <a:rPr lang="ar-SA" baseline="30000" dirty="0">
                <a:latin typeface="JF Flat" panose="02000500000000000000" pitchFamily="2" charset="-78"/>
                <a:cs typeface="JF Flat" panose="02000500000000000000" pitchFamily="2" charset="-78"/>
              </a:rPr>
              <a:t>)) </a:t>
            </a:r>
            <a:r>
              <a:rPr lang="x-none" dirty="0">
                <a:latin typeface="JF Flat" panose="02000500000000000000" pitchFamily="2" charset="-78"/>
                <a:cs typeface="JF Flat" panose="02000500000000000000" pitchFamily="2" charset="-78"/>
              </a:rPr>
              <a:t/>
            </a:r>
            <a:br>
              <a:rPr lang="x-none" dirty="0">
                <a:latin typeface="JF Flat" panose="02000500000000000000" pitchFamily="2" charset="-78"/>
                <a:cs typeface="JF Flat" panose="02000500000000000000" pitchFamily="2" charset="-78"/>
              </a:rPr>
            </a:b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أولا: نجد نصف القطر عندما </a:t>
            </a:r>
            <a:r>
              <a:rPr lang="ar-SA" dirty="0" err="1">
                <a:latin typeface="JF Flat" panose="02000500000000000000" pitchFamily="2" charset="-78"/>
                <a:cs typeface="JF Flat" panose="02000500000000000000" pitchFamily="2" charset="-78"/>
              </a:rPr>
              <a:t>ز</a:t>
            </a: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 = 2 </a:t>
            </a:r>
            <a:endParaRPr lang="x-none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marL="0" indent="0" algn="r" rtl="1">
              <a:buNone/>
            </a:pPr>
            <a:endParaRPr lang="ar-SA" dirty="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3D4A0D8-3E51-3A44-9C2F-7677D1BC6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498" y="235182"/>
            <a:ext cx="1732927" cy="1741723"/>
          </a:xfrm>
          <a:prstGeom prst="rect">
            <a:avLst/>
          </a:prstGeom>
        </p:spPr>
      </p:pic>
      <p:sp>
        <p:nvSpPr>
          <p:cNvPr id="15" name="Text Box 3">
            <a:extLst>
              <a:ext uri="{FF2B5EF4-FFF2-40B4-BE49-F238E27FC236}">
                <a16:creationId xmlns:a16="http://schemas.microsoft.com/office/drawing/2014/main" xmlns="" id="{AC2FF5E0-6C7A-024C-9E03-F48F3FEEC1AE}"/>
              </a:ext>
            </a:extLst>
          </p:cNvPr>
          <p:cNvSpPr txBox="1"/>
          <p:nvPr/>
        </p:nvSpPr>
        <p:spPr>
          <a:xfrm>
            <a:off x="7309907" y="4435049"/>
            <a:ext cx="3763589" cy="178529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effectLst/>
                <a:latin typeface="JF Flat" panose="02000500000000000000" pitchFamily="2" charset="-78"/>
                <a:ea typeface="Calibri" panose="020F0502020204030204" pitchFamily="34" charset="0"/>
                <a:cs typeface="JF Flat" panose="02000500000000000000" pitchFamily="2" charset="-78"/>
              </a:rPr>
              <a:t>نق(2) = 25  </a:t>
            </a:r>
            <a:r>
              <a:rPr lang="en-US" sz="2000" b="1" dirty="0">
                <a:effectLst/>
                <a:latin typeface="JF Flat" panose="02000500000000000000" pitchFamily="2" charset="-78"/>
                <a:ea typeface="Calibri" panose="020F0502020204030204" pitchFamily="34" charset="0"/>
                <a:cs typeface="JF Flat" panose="02000500000000000000" pitchFamily="2" charset="-78"/>
              </a:rPr>
              <a:t> </a:t>
            </a:r>
            <a:endParaRPr lang="x-none" sz="2000" dirty="0">
              <a:effectLst/>
              <a:latin typeface="JF Flat" panose="02000500000000000000" pitchFamily="2" charset="-78"/>
              <a:ea typeface="Calibri" panose="020F0502020204030204" pitchFamily="34" charset="0"/>
              <a:cs typeface="JF Flat" panose="02000500000000000000" pitchFamily="2" charset="-78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effectLst/>
                <a:latin typeface="JF Flat" panose="02000500000000000000" pitchFamily="2" charset="-78"/>
                <a:ea typeface="Calibri" panose="020F0502020204030204" pitchFamily="34" charset="0"/>
                <a:cs typeface="JF Flat" panose="02000500000000000000" pitchFamily="2" charset="-78"/>
              </a:rPr>
              <a:t>= 25 </a:t>
            </a:r>
            <a:endParaRPr lang="x-none" sz="2000" dirty="0">
              <a:effectLst/>
              <a:latin typeface="JF Flat" panose="02000500000000000000" pitchFamily="2" charset="-78"/>
              <a:ea typeface="Calibri" panose="020F0502020204030204" pitchFamily="34" charset="0"/>
              <a:cs typeface="JF Flat" panose="02000500000000000000" pitchFamily="2" charset="-78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effectLst/>
                <a:latin typeface="JF Flat" panose="02000500000000000000" pitchFamily="2" charset="-78"/>
                <a:ea typeface="Calibri" panose="020F0502020204030204" pitchFamily="34" charset="0"/>
                <a:cs typeface="JF Flat" panose="02000500000000000000" pitchFamily="2" charset="-78"/>
              </a:rPr>
              <a:t> = 25          = 25(2) = </a:t>
            </a:r>
            <a:r>
              <a:rPr lang="ar-SA" sz="2000" b="1" dirty="0">
                <a:solidFill>
                  <a:srgbClr val="0070C0"/>
                </a:solidFill>
                <a:effectLst/>
                <a:latin typeface="JF Flat" panose="02000500000000000000" pitchFamily="2" charset="-78"/>
                <a:ea typeface="Calibri" panose="020F0502020204030204" pitchFamily="34" charset="0"/>
                <a:cs typeface="JF Flat" panose="02000500000000000000" pitchFamily="2" charset="-78"/>
              </a:rPr>
              <a:t>50 سم      </a:t>
            </a:r>
            <a:endParaRPr lang="x-none" sz="2000" dirty="0">
              <a:solidFill>
                <a:srgbClr val="0070C0"/>
              </a:solidFill>
              <a:effectLst/>
              <a:latin typeface="JF Flat" panose="02000500000000000000" pitchFamily="2" charset="-78"/>
              <a:ea typeface="Calibri" panose="020F0502020204030204" pitchFamily="34" charset="0"/>
              <a:cs typeface="JF Flat" panose="02000500000000000000" pitchFamily="2" charset="-78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dirty="0">
                <a:effectLst/>
                <a:latin typeface="JF Flat" panose="02000500000000000000" pitchFamily="2" charset="-78"/>
                <a:ea typeface="Calibri" panose="020F0502020204030204" pitchFamily="34" charset="0"/>
                <a:cs typeface="JF Flat" panose="02000500000000000000" pitchFamily="2" charset="-78"/>
              </a:rPr>
              <a:t> </a:t>
            </a:r>
            <a:endParaRPr lang="x-none" sz="2000" dirty="0">
              <a:effectLst/>
              <a:latin typeface="JF Flat" panose="02000500000000000000" pitchFamily="2" charset="-78"/>
              <a:ea typeface="Calibri" panose="020F0502020204030204" pitchFamily="34" charset="0"/>
              <a:cs typeface="JF Flat" panose="02000500000000000000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7BA3B9F-31F7-BD4E-B85D-F791FF2DFB0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552" y="4447701"/>
            <a:ext cx="845765" cy="474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8EE3E32-E5E1-6147-980F-E8B0F2C295B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255" y="4850952"/>
            <a:ext cx="919980" cy="581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6EC3985-F198-4A43-8CD0-8F8A6875100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589" y="5303271"/>
            <a:ext cx="547195" cy="53485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xmlns="" id="{CE19F2E0-CEF0-7945-BE84-3F8E02034C1F}"/>
              </a:ext>
            </a:extLst>
          </p:cNvPr>
          <p:cNvSpPr txBox="1"/>
          <p:nvPr/>
        </p:nvSpPr>
        <p:spPr>
          <a:xfrm>
            <a:off x="1917962" y="4447701"/>
            <a:ext cx="3763589" cy="178529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SA" sz="2000" b="1" dirty="0" err="1">
                <a:latin typeface="JF Flat" panose="02000500000000000000" pitchFamily="2" charset="-78"/>
                <a:cs typeface="JF Flat" panose="02000500000000000000" pitchFamily="2" charset="-78"/>
              </a:rPr>
              <a:t>م</a:t>
            </a:r>
            <a:r>
              <a:rPr lang="ar-SA" sz="2000" b="1" dirty="0">
                <a:latin typeface="JF Flat" panose="02000500000000000000" pitchFamily="2" charset="-78"/>
                <a:cs typeface="JF Flat" panose="02000500000000000000" pitchFamily="2" charset="-78"/>
              </a:rPr>
              <a:t> ○ نق (</a:t>
            </a:r>
            <a:r>
              <a:rPr lang="ar-SA" sz="2000" b="1" dirty="0" err="1">
                <a:latin typeface="JF Flat" panose="02000500000000000000" pitchFamily="2" charset="-78"/>
                <a:cs typeface="JF Flat" panose="02000500000000000000" pitchFamily="2" charset="-78"/>
              </a:rPr>
              <a:t>ز</a:t>
            </a:r>
            <a:r>
              <a:rPr lang="ar-SA" sz="2000" b="1" dirty="0">
                <a:latin typeface="JF Flat" panose="02000500000000000000" pitchFamily="2" charset="-78"/>
                <a:cs typeface="JF Flat" panose="02000500000000000000" pitchFamily="2" charset="-78"/>
              </a:rPr>
              <a:t>) = </a:t>
            </a:r>
            <a:r>
              <a:rPr lang="ar-SA" sz="2000" b="1" dirty="0" err="1">
                <a:latin typeface="JF Flat" panose="02000500000000000000" pitchFamily="2" charset="-78"/>
                <a:cs typeface="JF Flat" panose="02000500000000000000" pitchFamily="2" charset="-78"/>
              </a:rPr>
              <a:t>م</a:t>
            </a:r>
            <a:r>
              <a:rPr lang="ar-SA" sz="2000" b="1" dirty="0">
                <a:latin typeface="JF Flat" panose="02000500000000000000" pitchFamily="2" charset="-78"/>
                <a:cs typeface="JF Flat" panose="02000500000000000000" pitchFamily="2" charset="-78"/>
              </a:rPr>
              <a:t> ( نق(</a:t>
            </a:r>
            <a:r>
              <a:rPr lang="ar-SA" sz="2000" b="1" dirty="0" err="1">
                <a:latin typeface="JF Flat" panose="02000500000000000000" pitchFamily="2" charset="-78"/>
                <a:cs typeface="JF Flat" panose="02000500000000000000" pitchFamily="2" charset="-78"/>
              </a:rPr>
              <a:t>ز</a:t>
            </a:r>
            <a:r>
              <a:rPr lang="ar-SA" sz="2000" b="1" dirty="0">
                <a:latin typeface="JF Flat" panose="02000500000000000000" pitchFamily="2" charset="-78"/>
                <a:cs typeface="JF Flat" panose="02000500000000000000" pitchFamily="2" charset="-78"/>
              </a:rPr>
              <a:t>)) = </a:t>
            </a:r>
            <a:r>
              <a:rPr lang="ar-SA" sz="2000" b="1" dirty="0" err="1">
                <a:latin typeface="JF Flat" panose="02000500000000000000" pitchFamily="2" charset="-78"/>
                <a:cs typeface="JF Flat" panose="02000500000000000000" pitchFamily="2" charset="-78"/>
              </a:rPr>
              <a:t>م</a:t>
            </a:r>
            <a:r>
              <a:rPr lang="ar-SA" sz="2000" b="1" dirty="0">
                <a:latin typeface="JF Flat" panose="02000500000000000000" pitchFamily="2" charset="-78"/>
                <a:cs typeface="JF Flat" panose="02000500000000000000" pitchFamily="2" charset="-78"/>
              </a:rPr>
              <a:t> ( 50) </a:t>
            </a:r>
            <a:endParaRPr lang="x-none" sz="2000" b="1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r" rtl="1"/>
            <a:r>
              <a:rPr lang="ar-SA" sz="2000" b="1" dirty="0">
                <a:latin typeface="JF Flat" panose="02000500000000000000" pitchFamily="2" charset="-78"/>
                <a:cs typeface="JF Flat" panose="02000500000000000000" pitchFamily="2" charset="-78"/>
              </a:rPr>
              <a:t>= (50)</a:t>
            </a:r>
            <a:r>
              <a:rPr lang="ar-SA" sz="2000" b="1" baseline="30000" dirty="0">
                <a:latin typeface="JF Flat" panose="02000500000000000000" pitchFamily="2" charset="-78"/>
                <a:cs typeface="JF Flat" panose="02000500000000000000" pitchFamily="2" charset="-78"/>
              </a:rPr>
              <a:t>2 </a:t>
            </a:r>
            <a:r>
              <a:rPr lang="ar-SA" sz="2000" b="1" dirty="0">
                <a:latin typeface="JF Flat" panose="02000500000000000000" pitchFamily="2" charset="-78"/>
                <a:cs typeface="JF Flat" panose="02000500000000000000" pitchFamily="2" charset="-78"/>
              </a:rPr>
              <a:t> π </a:t>
            </a:r>
            <a:endParaRPr lang="x-none" sz="2000" b="1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r" rtl="1"/>
            <a:r>
              <a:rPr lang="ar-SA" sz="2000" b="1" dirty="0">
                <a:latin typeface="JF Flat" panose="02000500000000000000" pitchFamily="2" charset="-78"/>
                <a:cs typeface="JF Flat" panose="02000500000000000000" pitchFamily="2" charset="-78"/>
              </a:rPr>
              <a:t>= 2500 × 3,14 </a:t>
            </a:r>
            <a:endParaRPr lang="x-none" sz="2000" b="1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r" rtl="1"/>
            <a:r>
              <a:rPr lang="ar-SA" sz="2000" b="1" dirty="0">
                <a:latin typeface="JF Flat" panose="02000500000000000000" pitchFamily="2" charset="-78"/>
                <a:cs typeface="JF Flat" panose="02000500000000000000" pitchFamily="2" charset="-78"/>
              </a:rPr>
              <a:t>=  785 سم</a:t>
            </a:r>
            <a:r>
              <a:rPr lang="ar-SA" sz="2000" b="1" baseline="30000" dirty="0">
                <a:latin typeface="JF Flat" panose="02000500000000000000" pitchFamily="2" charset="-78"/>
                <a:cs typeface="JF Flat" panose="02000500000000000000" pitchFamily="2" charset="-78"/>
              </a:rPr>
              <a:t>2</a:t>
            </a:r>
            <a:r>
              <a:rPr lang="ar-SA" sz="2000" b="1" dirty="0">
                <a:latin typeface="JF Flat" panose="02000500000000000000" pitchFamily="2" charset="-78"/>
                <a:cs typeface="JF Flat" panose="02000500000000000000" pitchFamily="2" charset="-78"/>
              </a:rPr>
              <a:t> </a:t>
            </a:r>
          </a:p>
          <a:p>
            <a:pPr algn="r" rtl="1"/>
            <a:r>
              <a:rPr lang="ar-SA" sz="2000" b="1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=  0,785 م</a:t>
            </a:r>
            <a:r>
              <a:rPr lang="ar-SA" sz="2000" b="1" baseline="30000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2 </a:t>
            </a:r>
            <a:r>
              <a:rPr lang="ar-SA" sz="2000" b="1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  تقريباً </a:t>
            </a:r>
            <a:endParaRPr lang="x-none" sz="2000" b="1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8611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41CCA7-7909-B947-8880-8E74942D4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مسألة 4:</a:t>
            </a:r>
            <a:endParaRPr lang="x-none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342EEA-CC49-9940-B60B-A9BB4C8E1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وجد مدير مصنع للأثاث أن تكلفة إنتاج ن من خزانات الكتب في فترة العمل الصباحية بالدينار هي:</a:t>
            </a:r>
            <a:endParaRPr lang="x-none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marL="0" indent="0" algn="r">
              <a:buNone/>
            </a:pPr>
            <a:r>
              <a:rPr lang="ar-SA" dirty="0" err="1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ت</a:t>
            </a:r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(ن) = ن</a:t>
            </a:r>
            <a:r>
              <a:rPr lang="ar-SA" baseline="30000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2</a:t>
            </a:r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+ 2ن + 800 </a:t>
            </a:r>
            <a:endParaRPr lang="x-none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marL="0" indent="0" algn="r">
              <a:buNone/>
            </a:pP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إذا كان عدد خزانات الكتب التي يمكن إنتاجها في ص ساعة في الفترة الصباحية هي </a:t>
            </a:r>
            <a:endParaRPr lang="x-none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marL="0" indent="0" algn="r">
              <a:buNone/>
            </a:pP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ن(ص) </a:t>
            </a:r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= 20 ص</a:t>
            </a: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, حيث ص ϶ </a:t>
            </a:r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[5,0], </a:t>
            </a:r>
            <a:endParaRPr lang="x-none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marL="0" indent="0" algn="r">
              <a:buNone/>
            </a:pPr>
            <a:r>
              <a:rPr lang="ar-SA" dirty="0">
                <a:solidFill>
                  <a:srgbClr val="FF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كم ديناراً تكلفة الإنتاج في نهاية ساعة العمل الرابعة</a:t>
            </a:r>
            <a:endParaRPr lang="x-none" dirty="0">
              <a:solidFill>
                <a:srgbClr val="FF000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621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99A4EF-4C29-D047-89CB-BACBD7653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5515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فكّر معي</a:t>
            </a:r>
            <a:endParaRPr lang="x-none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7E36E2-5D3B-794D-8C37-2F7FFEF03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833646"/>
            <a:ext cx="10515600" cy="4351338"/>
          </a:xfrm>
        </p:spPr>
        <p:txBody>
          <a:bodyPr/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ar-SA" dirty="0"/>
              <a:t>المطلوب هو إيجاد</a:t>
            </a:r>
            <a:endParaRPr lang="x-none" dirty="0"/>
          </a:p>
          <a:p>
            <a:pPr algn="r" rtl="1">
              <a:lnSpc>
                <a:spcPct val="150000"/>
              </a:lnSpc>
            </a:pPr>
            <a:r>
              <a:rPr lang="ar-SA" dirty="0" err="1"/>
              <a:t>ت</a:t>
            </a:r>
            <a:r>
              <a:rPr lang="ar-SA" dirty="0"/>
              <a:t> ○ ن (ص) = </a:t>
            </a:r>
            <a:r>
              <a:rPr lang="ar-SA" dirty="0" err="1"/>
              <a:t>ت</a:t>
            </a:r>
            <a:r>
              <a:rPr lang="ar-SA" dirty="0"/>
              <a:t> ( ن(ص)) </a:t>
            </a:r>
          </a:p>
          <a:p>
            <a:pPr algn="r" rtl="1">
              <a:lnSpc>
                <a:spcPct val="150000"/>
              </a:lnSpc>
            </a:pPr>
            <a:r>
              <a:rPr lang="ar-SA" dirty="0"/>
              <a:t> أولاً: نجد ن(ص) = 20 ص عندما ص=4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3D4A0D8-3E51-3A44-9C2F-7677D1BC6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498" y="235182"/>
            <a:ext cx="1732927" cy="1741723"/>
          </a:xfrm>
          <a:prstGeom prst="rect">
            <a:avLst/>
          </a:prstGeom>
        </p:spPr>
      </p:pic>
      <p:sp>
        <p:nvSpPr>
          <p:cNvPr id="15" name="Text Box 3">
            <a:extLst>
              <a:ext uri="{FF2B5EF4-FFF2-40B4-BE49-F238E27FC236}">
                <a16:creationId xmlns:a16="http://schemas.microsoft.com/office/drawing/2014/main" xmlns="" id="{AC2FF5E0-6C7A-024C-9E03-F48F3FEEC1AE}"/>
              </a:ext>
            </a:extLst>
          </p:cNvPr>
          <p:cNvSpPr txBox="1"/>
          <p:nvPr/>
        </p:nvSpPr>
        <p:spPr>
          <a:xfrm>
            <a:off x="7571161" y="4508500"/>
            <a:ext cx="3763589" cy="178529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b="1" dirty="0"/>
              <a:t>ن(4) = 20(4) = 80 خزانة</a:t>
            </a:r>
            <a:r>
              <a:rPr lang="ar-SA" sz="2000" dirty="0">
                <a:effectLst/>
                <a:latin typeface="JF Flat" panose="02000500000000000000" pitchFamily="2" charset="-78"/>
                <a:ea typeface="Calibri" panose="020F0502020204030204" pitchFamily="34" charset="0"/>
                <a:cs typeface="JF Flat" panose="02000500000000000000" pitchFamily="2" charset="-78"/>
              </a:rPr>
              <a:t> </a:t>
            </a:r>
            <a:endParaRPr lang="x-none" sz="2000" dirty="0">
              <a:effectLst/>
              <a:latin typeface="JF Flat" panose="02000500000000000000" pitchFamily="2" charset="-78"/>
              <a:ea typeface="Calibri" panose="020F0502020204030204" pitchFamily="34" charset="0"/>
              <a:cs typeface="JF Flat" panose="02000500000000000000" pitchFamily="2" charset="-78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xmlns="" id="{CE19F2E0-CEF0-7945-BE84-3F8E02034C1F}"/>
              </a:ext>
            </a:extLst>
          </p:cNvPr>
          <p:cNvSpPr txBox="1"/>
          <p:nvPr/>
        </p:nvSpPr>
        <p:spPr>
          <a:xfrm>
            <a:off x="2179216" y="4521152"/>
            <a:ext cx="3763589" cy="178529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SA" b="1" dirty="0" err="1"/>
              <a:t>ت</a:t>
            </a:r>
            <a:r>
              <a:rPr lang="ar-SA" b="1" dirty="0"/>
              <a:t> ○ ن (ص) = </a:t>
            </a:r>
            <a:r>
              <a:rPr lang="ar-SA" b="1" dirty="0" err="1"/>
              <a:t>ت</a:t>
            </a:r>
            <a:r>
              <a:rPr lang="ar-SA" b="1" dirty="0"/>
              <a:t> ( ن(ص)) </a:t>
            </a:r>
            <a:endParaRPr lang="x-none" dirty="0"/>
          </a:p>
          <a:p>
            <a:pPr algn="ctr" rtl="1"/>
            <a:r>
              <a:rPr lang="ar-SA" b="1" dirty="0"/>
              <a:t>= </a:t>
            </a:r>
            <a:r>
              <a:rPr lang="ar-SA" b="1" dirty="0" err="1"/>
              <a:t>ت</a:t>
            </a:r>
            <a:r>
              <a:rPr lang="ar-SA" b="1" dirty="0"/>
              <a:t> ( 80) </a:t>
            </a:r>
            <a:endParaRPr lang="x-none" dirty="0"/>
          </a:p>
          <a:p>
            <a:pPr algn="ctr" rtl="1"/>
            <a:r>
              <a:rPr lang="ar-SA" b="1" dirty="0"/>
              <a:t>= (80) </a:t>
            </a:r>
            <a:r>
              <a:rPr lang="ar-SA" b="1" baseline="30000" dirty="0"/>
              <a:t>2</a:t>
            </a:r>
            <a:r>
              <a:rPr lang="ar-SA" b="1" dirty="0"/>
              <a:t> + 2 ×80 + 800 </a:t>
            </a:r>
            <a:endParaRPr lang="x-none" dirty="0"/>
          </a:p>
          <a:p>
            <a:pPr algn="ctr" rtl="1"/>
            <a:r>
              <a:rPr lang="ar-SA" b="1" dirty="0"/>
              <a:t>= 7360 دينار </a:t>
            </a:r>
            <a:endParaRPr lang="x-none" sz="2000" b="1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604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2A24826-278A-2640-A41E-AE3FFF39B903}"/>
              </a:ext>
            </a:extLst>
          </p:cNvPr>
          <p:cNvSpPr/>
          <p:nvPr/>
        </p:nvSpPr>
        <p:spPr>
          <a:xfrm>
            <a:off x="2391697" y="2758904"/>
            <a:ext cx="7408606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ar-SA" sz="2400" dirty="0">
                <a:solidFill>
                  <a:srgbClr val="0070C0"/>
                </a:solidFill>
                <a:latin typeface="JF Flat" panose="02000500000000000000" pitchFamily="2" charset="-78"/>
                <a:ea typeface="Calibri" panose="020F0502020204030204" pitchFamily="34" charset="0"/>
                <a:cs typeface="JF Flat" panose="02000500000000000000" pitchFamily="2" charset="-78"/>
              </a:rPr>
              <a:t>هل بإمكانك إعطائي مثالاً حياتياً لتركيب اقترانين؟</a:t>
            </a:r>
            <a:endParaRPr lang="x-none" sz="2400" dirty="0">
              <a:solidFill>
                <a:srgbClr val="0070C0"/>
              </a:solidFill>
              <a:effectLst/>
              <a:latin typeface="JF Flat" panose="02000500000000000000" pitchFamily="2" charset="-78"/>
              <a:ea typeface="Calibri" panose="020F0502020204030204" pitchFamily="34" charset="0"/>
              <a:cs typeface="JF Flat" panose="020005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394C4E0-D3F6-1E41-AC12-2CAB326BE8A2}"/>
              </a:ext>
            </a:extLst>
          </p:cNvPr>
          <p:cNvSpPr/>
          <p:nvPr/>
        </p:nvSpPr>
        <p:spPr>
          <a:xfrm>
            <a:off x="2708787" y="3582032"/>
            <a:ext cx="7091516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ar-SA" sz="2400" dirty="0">
                <a:solidFill>
                  <a:srgbClr val="0070C0"/>
                </a:solidFill>
                <a:latin typeface="JF Flat" panose="02000500000000000000" pitchFamily="2" charset="-78"/>
                <a:ea typeface="Calibri" panose="020F0502020204030204" pitchFamily="34" charset="0"/>
                <a:cs typeface="JF Flat" panose="02000500000000000000" pitchFamily="2" charset="-78"/>
              </a:rPr>
              <a:t>أين ترى شيئاً في الحياة هو عبارة عن تركيب اقترانين؟</a:t>
            </a:r>
            <a:endParaRPr lang="x-none" sz="2400" dirty="0">
              <a:solidFill>
                <a:srgbClr val="0070C0"/>
              </a:solidFill>
              <a:effectLst/>
              <a:latin typeface="JF Flat" panose="02000500000000000000" pitchFamily="2" charset="-78"/>
              <a:ea typeface="Calibri" panose="020F0502020204030204" pitchFamily="34" charset="0"/>
              <a:cs typeface="JF Flat" panose="02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6370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D33872-09A2-EF4E-AE52-3EB7D8824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90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ar-SA" sz="2400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هيّا لنتعرف سوياً على تطبيقات ومسائل عملية لتركيب </a:t>
            </a:r>
            <a:r>
              <a:rPr lang="ar-SA" sz="2400" dirty="0" err="1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الاقترانات</a:t>
            </a:r>
            <a:r>
              <a:rPr lang="ar-SA" sz="2400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.. أرجو منك عزيزي الطالب بعد كل مسألة أن توقف الفيديو وتختبر مدى فهمك وقدرتك على الحل ثم تتأكد منه</a:t>
            </a:r>
            <a:endParaRPr lang="x-none" sz="2400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0C3854-D46E-9145-8398-D062438DA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050" y="612953"/>
            <a:ext cx="25019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8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E06BE3FA-C0CC-D741-B304-FA779BA5F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</p:spPr>
        <p:txBody>
          <a:bodyPr/>
          <a:lstStyle/>
          <a:p>
            <a:pPr algn="ctr" rtl="1"/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مسألة</a:t>
            </a:r>
            <a:r>
              <a:rPr lang="ar-SA" b="1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 1 : </a:t>
            </a:r>
            <a:endParaRPr lang="x-none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44D090-5964-634C-B26A-A8A86263D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r" rtl="1"/>
            <a:r>
              <a:rPr lang="ar-SA" dirty="0">
                <a:solidFill>
                  <a:schemeClr val="accent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اذا كان وزن دماغ الطفل يعطى بالاقتران </a:t>
            </a:r>
            <a:r>
              <a:rPr lang="ar-SA" dirty="0">
                <a:solidFill>
                  <a:srgbClr val="FF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ق(</a:t>
            </a:r>
            <a:r>
              <a:rPr lang="ar-SA" dirty="0" err="1">
                <a:solidFill>
                  <a:srgbClr val="FF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س</a:t>
            </a:r>
            <a:r>
              <a:rPr lang="ar-SA" dirty="0">
                <a:solidFill>
                  <a:srgbClr val="FF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) = 0.025 </a:t>
            </a:r>
            <a:r>
              <a:rPr lang="ar-SA" dirty="0" err="1">
                <a:solidFill>
                  <a:srgbClr val="FF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س</a:t>
            </a:r>
            <a:r>
              <a:rPr lang="ar-SA" dirty="0">
                <a:solidFill>
                  <a:schemeClr val="accent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، حيث </a:t>
            </a:r>
            <a:r>
              <a:rPr lang="ar-SA" dirty="0" err="1">
                <a:solidFill>
                  <a:srgbClr val="FF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س</a:t>
            </a:r>
            <a:r>
              <a:rPr lang="ar-SA" dirty="0">
                <a:solidFill>
                  <a:schemeClr val="accent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 وزن الطفل عند الولادة، واذا كان وزن دماغه عند بلوغه السنه الثالثة من العمر يعطى بالاقتران ل</a:t>
            </a:r>
            <a:r>
              <a:rPr lang="ar-SA" dirty="0">
                <a:solidFill>
                  <a:srgbClr val="FF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(</a:t>
            </a:r>
            <a:r>
              <a:rPr lang="ar-SA" dirty="0" err="1">
                <a:solidFill>
                  <a:srgbClr val="FF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س</a:t>
            </a:r>
            <a:r>
              <a:rPr lang="ar-SA" dirty="0">
                <a:solidFill>
                  <a:srgbClr val="FF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)= </a:t>
            </a:r>
            <a:r>
              <a:rPr lang="ar-SA" dirty="0" err="1">
                <a:solidFill>
                  <a:srgbClr val="FF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س</a:t>
            </a:r>
            <a:r>
              <a:rPr lang="ar-SA" dirty="0">
                <a:solidFill>
                  <a:srgbClr val="FF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+ 0,5</a:t>
            </a:r>
            <a:r>
              <a:rPr lang="ar-SA" dirty="0">
                <a:solidFill>
                  <a:schemeClr val="accent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، حيث </a:t>
            </a:r>
            <a:r>
              <a:rPr lang="ar-SA" dirty="0" err="1">
                <a:solidFill>
                  <a:srgbClr val="FF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س</a:t>
            </a:r>
            <a:r>
              <a:rPr lang="ar-SA" dirty="0">
                <a:solidFill>
                  <a:schemeClr val="accent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 وزن دماغه عند الولادة. فهما هو وزن الدماغ في السنة الثالثة للطفل إذا علمت ان وزن الطفل عند الولادة يساوي </a:t>
            </a:r>
            <a:r>
              <a:rPr lang="ar-SA" dirty="0">
                <a:solidFill>
                  <a:srgbClr val="FF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3 كغم</a:t>
            </a:r>
            <a:r>
              <a:rPr lang="ar-SA" dirty="0">
                <a:solidFill>
                  <a:schemeClr val="accent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؟</a:t>
            </a:r>
            <a:endParaRPr lang="x-none" dirty="0">
              <a:solidFill>
                <a:schemeClr val="accent1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416095-9E7F-EF49-9054-55972E9EC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340" y="407152"/>
            <a:ext cx="1909711" cy="191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7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5081AE-8B3F-2F49-BC61-82D279F1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70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هيا لنجرب الحل معاً</a:t>
            </a:r>
            <a:endParaRPr lang="x-none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E8B594-70DF-5045-AA22-2FA05E89C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pPr algn="r" rtl="1"/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في هذه الحالة نضطر الى تطبيق اقترانين لحساب وزن الدماغ عند بلوغ الطفل السنة الثالثة</a:t>
            </a:r>
          </a:p>
          <a:p>
            <a:pPr algn="r" rtl="1"/>
            <a:endParaRPr lang="ar-SA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r" rtl="1"/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وزن الطفل عند الولادة </a:t>
            </a:r>
            <a:r>
              <a:rPr lang="ar-SA" dirty="0">
                <a:solidFill>
                  <a:srgbClr val="FF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= 3 كغم</a:t>
            </a: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، والمطلوب منَّا إيجاد وزن دماغ الطفل عند بلوغه السنة الثالثة </a:t>
            </a:r>
            <a:endParaRPr lang="x-none" dirty="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311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8D0357-2FE1-1A4D-BA48-7BD518159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الحل</a:t>
            </a:r>
            <a:endParaRPr lang="x-none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014288-B356-BB48-8905-98729A66C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ل ○ ق (</a:t>
            </a:r>
            <a:r>
              <a:rPr lang="ar-SA" dirty="0" err="1">
                <a:latin typeface="JF Flat" panose="02000500000000000000" pitchFamily="2" charset="-78"/>
                <a:cs typeface="JF Flat" panose="02000500000000000000" pitchFamily="2" charset="-78"/>
              </a:rPr>
              <a:t>س</a:t>
            </a: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) = ل ( ق(</a:t>
            </a:r>
            <a:r>
              <a:rPr lang="ar-SA" dirty="0" err="1">
                <a:latin typeface="JF Flat" panose="02000500000000000000" pitchFamily="2" charset="-78"/>
                <a:cs typeface="JF Flat" panose="02000500000000000000" pitchFamily="2" charset="-78"/>
              </a:rPr>
              <a:t>س</a:t>
            </a: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))</a:t>
            </a:r>
            <a:endParaRPr lang="x-none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marL="0" indent="0" algn="r" rtl="1">
              <a:buNone/>
            </a:pP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= ل  ( 0,025 × 3) </a:t>
            </a:r>
            <a:endParaRPr lang="x-none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marL="0" indent="0" algn="r" rtl="1">
              <a:buNone/>
            </a:pP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= ل( 0,075) </a:t>
            </a:r>
            <a:endParaRPr lang="x-none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marL="0" indent="0" algn="r" rtl="1">
              <a:buNone/>
            </a:pP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= 0,075 + 0,5 </a:t>
            </a:r>
            <a:endParaRPr lang="x-none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marL="0" indent="0" algn="r" rtl="1">
              <a:buNone/>
            </a:pP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= </a:t>
            </a:r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0,575 كغم</a:t>
            </a:r>
            <a:endParaRPr lang="x-none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marL="0" indent="0" algn="r" rtl="1">
              <a:buNone/>
            </a:pP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ومنها وزن دماغ الطفل في السنة الثالثة </a:t>
            </a:r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= 0,575 كغم</a:t>
            </a:r>
            <a:endParaRPr lang="x-none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FA9FD56-7AD4-1D48-B19F-53722D0D2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27559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2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D2ED8B-44D3-F34C-BDDA-7793B424D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مسألة 2 : </a:t>
            </a:r>
            <a:endParaRPr lang="x-none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6DACE0-6073-CD47-A2AA-FD0E2EB7A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r">
              <a:buNone/>
            </a:pPr>
            <a:r>
              <a:rPr lang="ar-SA" sz="2600" dirty="0">
                <a:latin typeface="JF Flat" panose="02000500000000000000" pitchFamily="2" charset="-78"/>
                <a:cs typeface="JF Flat" panose="02000500000000000000" pitchFamily="2" charset="-78"/>
              </a:rPr>
              <a:t>يقوم مكتب رحلات بتنظيم رحلات سياحية ترفيهية لمدن مختلفة منها جنين، رام الله، الخليل، وبيت لحم، بحيث ينطلق باص الرحلة من مدينة نابلس.</a:t>
            </a:r>
            <a:endParaRPr lang="x-none" sz="2600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marL="0" indent="0" algn="r">
              <a:buNone/>
            </a:pP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إذا كانت المسافة من نابلس إلى رام الله تعطى بالاقتران</a:t>
            </a:r>
            <a:endParaRPr lang="x-none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marL="0" indent="0" algn="r">
              <a:buNone/>
            </a:pP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 </a:t>
            </a:r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ق(</a:t>
            </a:r>
            <a:r>
              <a:rPr lang="ar-SA" dirty="0" err="1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س</a:t>
            </a:r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) = 4 </a:t>
            </a:r>
            <a:r>
              <a:rPr lang="ar-SA" dirty="0" err="1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س</a:t>
            </a:r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 + 1, </a:t>
            </a: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حيث </a:t>
            </a:r>
            <a:r>
              <a:rPr lang="ar-SA" dirty="0" err="1">
                <a:latin typeface="JF Flat" panose="02000500000000000000" pitchFamily="2" charset="-78"/>
                <a:cs typeface="JF Flat" panose="02000500000000000000" pitchFamily="2" charset="-78"/>
              </a:rPr>
              <a:t>س</a:t>
            </a: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: المسافة من نابلس إلى قلقيلية. </a:t>
            </a:r>
            <a:endParaRPr lang="x-none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marL="0" indent="0" algn="r">
              <a:buNone/>
            </a:pP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والمسافة من رام الله إلى الخليل تعطى بالاقتران</a:t>
            </a:r>
            <a:endParaRPr lang="x-none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marL="0" indent="0" algn="r">
              <a:buNone/>
            </a:pPr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ه(</a:t>
            </a:r>
            <a:r>
              <a:rPr lang="ar-SA" dirty="0" err="1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س</a:t>
            </a:r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) = 3 </a:t>
            </a:r>
            <a:r>
              <a:rPr lang="ar-SA" dirty="0" err="1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س</a:t>
            </a:r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 -7</a:t>
            </a: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 حيث </a:t>
            </a:r>
            <a:r>
              <a:rPr lang="ar-SA" dirty="0" err="1">
                <a:latin typeface="JF Flat" panose="02000500000000000000" pitchFamily="2" charset="-78"/>
                <a:cs typeface="JF Flat" panose="02000500000000000000" pitchFamily="2" charset="-78"/>
              </a:rPr>
              <a:t>س</a:t>
            </a: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: المسافة من نابلس إلى رام الله.</a:t>
            </a:r>
            <a:endParaRPr lang="x-none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marL="0" indent="0" algn="r">
              <a:buNone/>
            </a:pP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إذا علمت أن المسافة من نابلس إلى قلقيلية تساوي </a:t>
            </a:r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20 كيلومتراً</a:t>
            </a:r>
            <a:r>
              <a:rPr lang="ar-SA" dirty="0">
                <a:solidFill>
                  <a:srgbClr val="FF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. كم تبلغ المسافة من نابلس إلى الخليل ؟</a:t>
            </a:r>
            <a:endParaRPr lang="x-none" dirty="0">
              <a:solidFill>
                <a:srgbClr val="FF000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357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E9C5B7-7D04-E74E-89EF-B4547FE93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781"/>
            <a:ext cx="10515600" cy="1816819"/>
          </a:xfrm>
        </p:spPr>
        <p:txBody>
          <a:bodyPr>
            <a:normAutofit/>
          </a:bodyPr>
          <a:lstStyle/>
          <a:p>
            <a:pPr algn="r" rtl="1"/>
            <a:r>
              <a:rPr lang="ar-SA" sz="4000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ما نريده هنا هو إيجاد  ه ○ ق (</a:t>
            </a:r>
            <a:r>
              <a:rPr lang="ar-SA" sz="4000" dirty="0" err="1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س</a:t>
            </a:r>
            <a:r>
              <a:rPr lang="ar-SA" sz="4000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) = ه (ق(</a:t>
            </a:r>
            <a:r>
              <a:rPr lang="ar-SA" sz="4000" dirty="0" err="1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س</a:t>
            </a:r>
            <a:r>
              <a:rPr lang="ar-SA" sz="4000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)) </a:t>
            </a:r>
            <a:endParaRPr lang="x-none" sz="4000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E0A5F0-B377-5A41-AED5-95197E886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6819"/>
            <a:ext cx="10515600" cy="4851400"/>
          </a:xfrm>
        </p:spPr>
        <p:txBody>
          <a:bodyPr>
            <a:normAutofit fontScale="85000" lnSpcReduction="20000"/>
          </a:bodyPr>
          <a:lstStyle/>
          <a:p>
            <a:pPr marL="0" indent="0" algn="r" rtl="1">
              <a:buNone/>
            </a:pPr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أولاً</a:t>
            </a: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: نجد المسافة من نابلس إلى رام الله ق(</a:t>
            </a:r>
            <a:r>
              <a:rPr lang="ar-SA" dirty="0" err="1">
                <a:latin typeface="JF Flat" panose="02000500000000000000" pitchFamily="2" charset="-78"/>
                <a:cs typeface="JF Flat" panose="02000500000000000000" pitchFamily="2" charset="-78"/>
              </a:rPr>
              <a:t>س</a:t>
            </a: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) </a:t>
            </a:r>
          </a:p>
          <a:p>
            <a:pPr marL="0" indent="0" algn="r" rtl="1">
              <a:buNone/>
            </a:pPr>
            <a:endParaRPr lang="x-none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marL="0" indent="0" algn="r" rtl="1">
              <a:buNone/>
            </a:pP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ق(</a:t>
            </a:r>
            <a:r>
              <a:rPr lang="ar-SA" dirty="0" err="1">
                <a:latin typeface="JF Flat" panose="02000500000000000000" pitchFamily="2" charset="-78"/>
                <a:cs typeface="JF Flat" panose="02000500000000000000" pitchFamily="2" charset="-78"/>
              </a:rPr>
              <a:t>س</a:t>
            </a: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) = 4 </a:t>
            </a:r>
            <a:r>
              <a:rPr lang="ar-SA" dirty="0" err="1">
                <a:latin typeface="JF Flat" panose="02000500000000000000" pitchFamily="2" charset="-78"/>
                <a:cs typeface="JF Flat" panose="02000500000000000000" pitchFamily="2" charset="-78"/>
              </a:rPr>
              <a:t>س</a:t>
            </a: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 + 1 (نعوض </a:t>
            </a:r>
            <a:r>
              <a:rPr lang="ar-SA" dirty="0" err="1">
                <a:latin typeface="JF Flat" panose="02000500000000000000" pitchFamily="2" charset="-78"/>
                <a:cs typeface="JF Flat" panose="02000500000000000000" pitchFamily="2" charset="-78"/>
              </a:rPr>
              <a:t>س</a:t>
            </a: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 = 20 معطى بالسؤال)</a:t>
            </a:r>
            <a:endParaRPr lang="x-none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marL="0" indent="0" algn="r" rtl="1">
              <a:buNone/>
            </a:pP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ق(20) = 4×20 + 1 </a:t>
            </a:r>
          </a:p>
          <a:p>
            <a:pPr marL="0" indent="0" algn="r" rtl="1">
              <a:buNone/>
            </a:pP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           = 80 + 1 </a:t>
            </a:r>
          </a:p>
          <a:p>
            <a:pPr marL="0" indent="0" algn="r" rtl="1">
              <a:buNone/>
            </a:pP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           </a:t>
            </a:r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= 81 كيلومتراً.</a:t>
            </a:r>
          </a:p>
          <a:p>
            <a:pPr marL="0" indent="0" algn="r" rtl="1">
              <a:buNone/>
            </a:pPr>
            <a:endParaRPr lang="x-none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marL="0" indent="0" algn="r" rtl="1">
              <a:buNone/>
            </a:pPr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ثانيا</a:t>
            </a: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ً: الآن ه ○ ق ( </a:t>
            </a:r>
            <a:r>
              <a:rPr lang="ar-SA" dirty="0" err="1">
                <a:latin typeface="JF Flat" panose="02000500000000000000" pitchFamily="2" charset="-78"/>
                <a:cs typeface="JF Flat" panose="02000500000000000000" pitchFamily="2" charset="-78"/>
              </a:rPr>
              <a:t>س</a:t>
            </a: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) = ه ( ق(</a:t>
            </a:r>
            <a:r>
              <a:rPr lang="ar-SA" dirty="0" err="1">
                <a:latin typeface="JF Flat" panose="02000500000000000000" pitchFamily="2" charset="-78"/>
                <a:cs typeface="JF Flat" panose="02000500000000000000" pitchFamily="2" charset="-78"/>
              </a:rPr>
              <a:t>س</a:t>
            </a: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)) = ه (81) </a:t>
            </a:r>
          </a:p>
          <a:p>
            <a:pPr marL="0" indent="0" algn="r" rtl="1">
              <a:buNone/>
            </a:pPr>
            <a:endParaRPr lang="x-none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marL="0" indent="0" algn="r" rtl="1">
              <a:buNone/>
            </a:pP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                      	 = 3 (81) – 7 			</a:t>
            </a:r>
          </a:p>
          <a:p>
            <a:pPr marL="0" indent="0" algn="r" rtl="1">
              <a:buNone/>
            </a:pP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                         </a:t>
            </a:r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=</a:t>
            </a: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 </a:t>
            </a:r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236 كيلومتراً </a:t>
            </a: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	</a:t>
            </a:r>
            <a:endParaRPr lang="x-none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marL="0" indent="0" algn="r" rtl="1">
              <a:buNone/>
            </a:pPr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المسافة من نابلس و الخليل هي 236 متراً</a:t>
            </a:r>
            <a:endParaRPr lang="x-none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3311095-818F-5546-BBD5-5356DD5E4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62278"/>
            <a:ext cx="3407354" cy="317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0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7F85C8-5BB4-A74D-B58B-74F1DCFDE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مسألة 3</a:t>
            </a:r>
            <a:endParaRPr lang="x-none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2D200E-D88F-D64D-8E01-3EC57D20C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عندما تسقط قطرة ماء المطر على بحيرة تتكون موجة دائرية يتزايد طول نصف قطرها بالنسبة إلى الزمن وفق الاقتران: </a:t>
            </a:r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نق(</a:t>
            </a:r>
            <a:r>
              <a:rPr lang="ar-SA" dirty="0" err="1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ز</a:t>
            </a:r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) = 25</a:t>
            </a:r>
            <a:r>
              <a:rPr lang="x-none" dirty="0">
                <a:solidFill>
                  <a:srgbClr val="0070C0"/>
                </a:solidFill>
                <a:effectLst/>
                <a:latin typeface="JF Flat" panose="02000500000000000000" pitchFamily="2" charset="-78"/>
                <a:cs typeface="JF Flat" panose="02000500000000000000" pitchFamily="2" charset="-78"/>
              </a:rPr>
              <a:t> </a:t>
            </a:r>
            <a:endParaRPr lang="x-none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حيث </a:t>
            </a:r>
            <a:endParaRPr lang="x-none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نق</a:t>
            </a: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 نصف القطر بالسنتيمترات</a:t>
            </a:r>
            <a:endParaRPr lang="x-none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 </a:t>
            </a:r>
            <a:r>
              <a:rPr lang="ar-SA" dirty="0" err="1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ز</a:t>
            </a:r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: </a:t>
            </a: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الزمن بالدقائق.</a:t>
            </a:r>
            <a:endParaRPr lang="x-none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 </a:t>
            </a:r>
            <a:r>
              <a:rPr lang="ar-SA" dirty="0">
                <a:solidFill>
                  <a:srgbClr val="FF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أجد مساحة الموجة  عندما  </a:t>
            </a:r>
            <a:r>
              <a:rPr lang="ar-SA" dirty="0" err="1">
                <a:solidFill>
                  <a:srgbClr val="FF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ز</a:t>
            </a:r>
            <a:r>
              <a:rPr lang="ar-SA" dirty="0">
                <a:solidFill>
                  <a:srgbClr val="FF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 = 2.</a:t>
            </a:r>
            <a:endParaRPr lang="x-none" dirty="0">
              <a:solidFill>
                <a:srgbClr val="FF000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408A33F-D811-344B-B758-2F3AF796C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55719"/>
            <a:ext cx="4027098" cy="282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7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604</Words>
  <Application>Microsoft Office PowerPoint</Application>
  <PresentationFormat>مخصص</PresentationFormat>
  <Paragraphs>70</Paragraphs>
  <Slides>12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7" baseType="lpstr">
      <vt:lpstr>Arial</vt:lpstr>
      <vt:lpstr>Calibri Light</vt:lpstr>
      <vt:lpstr>Calibri</vt:lpstr>
      <vt:lpstr>JF Flat</vt:lpstr>
      <vt:lpstr>Office Theme</vt:lpstr>
      <vt:lpstr>تركيب الاقترانات – أمثلة وتطبيقات</vt:lpstr>
      <vt:lpstr>عرض تقديمي في PowerPoint</vt:lpstr>
      <vt:lpstr>هيّا لنتعرف سوياً على تطبيقات ومسائل عملية لتركيب الاقترانات.. أرجو منك عزيزي الطالب بعد كل مسألة أن توقف الفيديو وتختبر مدى فهمك وقدرتك على الحل ثم تتأكد منه</vt:lpstr>
      <vt:lpstr>مسألة 1 : </vt:lpstr>
      <vt:lpstr>هيا لنجرب الحل معاً</vt:lpstr>
      <vt:lpstr>الحل</vt:lpstr>
      <vt:lpstr>مسألة 2 : </vt:lpstr>
      <vt:lpstr>ما نريده هنا هو إيجاد  ه ○ ق (س) = ه (ق(س)) </vt:lpstr>
      <vt:lpstr>مسألة 3</vt:lpstr>
      <vt:lpstr>فكّر معي</vt:lpstr>
      <vt:lpstr>مسألة 4:</vt:lpstr>
      <vt:lpstr>فكّر معي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salam yahya</dc:creator>
  <cp:lastModifiedBy>Waad Yahya</cp:lastModifiedBy>
  <cp:revision>15</cp:revision>
  <dcterms:created xsi:type="dcterms:W3CDTF">2021-08-07T12:33:15Z</dcterms:created>
  <dcterms:modified xsi:type="dcterms:W3CDTF">2021-08-14T06:48:40Z</dcterms:modified>
</cp:coreProperties>
</file>