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1" r:id="rId6"/>
    <p:sldId id="260" r:id="rId7"/>
    <p:sldId id="263" r:id="rId8"/>
    <p:sldId id="264" r:id="rId9"/>
    <p:sldId id="265" r:id="rId10"/>
    <p:sldId id="266" r:id="rId11"/>
    <p:sldId id="267" r:id="rId12"/>
    <p:sldId id="268" r:id="rId13"/>
    <p:sldId id="269" r:id="rId14"/>
    <p:sldId id="270" r:id="rId15"/>
    <p:sldId id="271" r:id="rId16"/>
    <p:sldId id="273" r:id="rId17"/>
    <p:sldId id="272" r:id="rId18"/>
    <p:sldId id="274" r:id="rId19"/>
    <p:sldId id="286" r:id="rId20"/>
    <p:sldId id="275" r:id="rId21"/>
    <p:sldId id="287" r:id="rId22"/>
    <p:sldId id="288" r:id="rId23"/>
    <p:sldId id="276" r:id="rId24"/>
    <p:sldId id="289" r:id="rId25"/>
    <p:sldId id="290" r:id="rId26"/>
    <p:sldId id="279" r:id="rId27"/>
    <p:sldId id="291" r:id="rId28"/>
    <p:sldId id="292" r:id="rId29"/>
    <p:sldId id="281" r:id="rId30"/>
    <p:sldId id="282" r:id="rId31"/>
    <p:sldId id="283" r:id="rId32"/>
    <p:sldId id="284" r:id="rId33"/>
    <p:sldId id="285" r:id="rId34"/>
  </p:sldIdLst>
  <p:sldSz cx="12192000" cy="6858000"/>
  <p:notesSz cx="6858000" cy="9144000"/>
  <p:embeddedFontLst>
    <p:embeddedFont>
      <p:font typeface="Calibri Light" pitchFamily="34" charset="0"/>
      <p:regular r:id="rId36"/>
      <p:italic r:id="rId37"/>
    </p:embeddedFont>
    <p:embeddedFont>
      <p:font typeface="Calibri" pitchFamily="34" charset="0"/>
      <p:regular r:id="rId38"/>
      <p:bold r:id="rId39"/>
      <p:italic r:id="rId40"/>
      <p:boldItalic r:id="rId41"/>
    </p:embeddedFont>
    <p:embeddedFont>
      <p:font typeface="JF Flat" pitchFamily="2" charset="-78"/>
      <p:regular r:id="rId42"/>
    </p:embeddedFont>
  </p:embeddedFontLst>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40"/>
  </p:normalViewPr>
  <p:slideViewPr>
    <p:cSldViewPr snapToGrid="0" snapToObjects="1">
      <p:cViewPr varScale="1">
        <p:scale>
          <a:sx n="67" d="100"/>
          <a:sy n="67" d="100"/>
        </p:scale>
        <p:origin x="-88" y="-3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_________Microsoft_Excel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Sheet1!$A$1:$A$6</c:f>
              <c:numCache>
                <c:formatCode>General</c:formatCode>
                <c:ptCount val="6"/>
                <c:pt idx="0">
                  <c:v>100</c:v>
                </c:pt>
                <c:pt idx="1">
                  <c:v>150</c:v>
                </c:pt>
                <c:pt idx="2">
                  <c:v>200</c:v>
                </c:pt>
                <c:pt idx="3">
                  <c:v>250</c:v>
                </c:pt>
                <c:pt idx="4">
                  <c:v>300</c:v>
                </c:pt>
                <c:pt idx="5">
                  <c:v>350</c:v>
                </c:pt>
              </c:numCache>
            </c:numRef>
          </c:xVal>
          <c:yVal>
            <c:numRef>
              <c:f>Sheet1!$B$1:$B$6</c:f>
              <c:numCache>
                <c:formatCode>0</c:formatCode>
                <c:ptCount val="6"/>
                <c:pt idx="0">
                  <c:v>1149.9000000000001</c:v>
                </c:pt>
                <c:pt idx="1">
                  <c:v>1180.3499999999999</c:v>
                </c:pt>
                <c:pt idx="2">
                  <c:v>1210.8</c:v>
                </c:pt>
                <c:pt idx="3">
                  <c:v>1241.25</c:v>
                </c:pt>
                <c:pt idx="4">
                  <c:v>1271.7</c:v>
                </c:pt>
                <c:pt idx="5">
                  <c:v>1302.1500000000001</c:v>
                </c:pt>
              </c:numCache>
            </c:numRef>
          </c:yVal>
          <c:smooth val="0"/>
          <c:extLst xmlns:c16r2="http://schemas.microsoft.com/office/drawing/2015/06/chart">
            <c:ext xmlns:c16="http://schemas.microsoft.com/office/drawing/2014/chart" uri="{C3380CC4-5D6E-409C-BE32-E72D297353CC}">
              <c16:uniqueId val="{00000000-85C3-154B-800B-D37633E5C884}"/>
            </c:ext>
          </c:extLst>
        </c:ser>
        <c:dLbls>
          <c:showLegendKey val="0"/>
          <c:showVal val="0"/>
          <c:showCatName val="0"/>
          <c:showSerName val="0"/>
          <c:showPercent val="0"/>
          <c:showBubbleSize val="0"/>
        </c:dLbls>
        <c:axId val="37571200"/>
        <c:axId val="37577472"/>
      </c:scatterChart>
      <c:valAx>
        <c:axId val="37571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77472"/>
        <c:crosses val="autoZero"/>
        <c:crossBetween val="midCat"/>
      </c:valAx>
      <c:valAx>
        <c:axId val="37577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5712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9F427-7BAE-9442-B862-86B55EA04E81}" type="datetimeFigureOut">
              <a:rPr lang="x-none" smtClean="0"/>
              <a:t>8/14/2021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1A30A-DC20-C24F-BA63-5B3DE00B4625}" type="slidenum">
              <a:rPr lang="x-none" smtClean="0"/>
              <a:t>‹#›</a:t>
            </a:fld>
            <a:endParaRPr lang="x-none"/>
          </a:p>
        </p:txBody>
      </p:sp>
    </p:spTree>
    <p:extLst>
      <p:ext uri="{BB962C8B-B14F-4D97-AF65-F5344CB8AC3E}">
        <p14:creationId xmlns:p14="http://schemas.microsoft.com/office/powerpoint/2010/main" val="2893186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x-none" dirty="0"/>
          </a:p>
        </p:txBody>
      </p:sp>
      <p:sp>
        <p:nvSpPr>
          <p:cNvPr id="4" name="Slide Number Placeholder 3"/>
          <p:cNvSpPr>
            <a:spLocks noGrp="1"/>
          </p:cNvSpPr>
          <p:nvPr>
            <p:ph type="sldNum" sz="quarter" idx="5"/>
          </p:nvPr>
        </p:nvSpPr>
        <p:spPr/>
        <p:txBody>
          <a:bodyPr/>
          <a:lstStyle/>
          <a:p>
            <a:fld id="{1371A30A-DC20-C24F-BA63-5B3DE00B4625}" type="slidenum">
              <a:rPr lang="x-none" smtClean="0"/>
              <a:t>7</a:t>
            </a:fld>
            <a:endParaRPr lang="x-none"/>
          </a:p>
        </p:txBody>
      </p:sp>
    </p:spTree>
    <p:extLst>
      <p:ext uri="{BB962C8B-B14F-4D97-AF65-F5344CB8AC3E}">
        <p14:creationId xmlns:p14="http://schemas.microsoft.com/office/powerpoint/2010/main" val="421076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500014-4156-4843-814C-D4771F6E04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xmlns="" id="{7D176679-7B7C-7A46-95EC-3021555B2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xmlns="" id="{ED97464D-D2FF-C344-BF53-62B7E618A26A}"/>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5" name="Footer Placeholder 4">
            <a:extLst>
              <a:ext uri="{FF2B5EF4-FFF2-40B4-BE49-F238E27FC236}">
                <a16:creationId xmlns:a16="http://schemas.microsoft.com/office/drawing/2014/main" xmlns="" id="{EF275B92-BA51-B048-A082-D1B26CFF0FB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AE766CD-1FBF-2443-AB06-0DBBE3A278D4}"/>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1132717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75DFA8-75AF-604B-B1BC-338C8D0C63BC}"/>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AD5B3450-D2BD-1048-982F-250BD29DF8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34FF00D9-8997-4A4C-902C-5D799EF1D700}"/>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5" name="Footer Placeholder 4">
            <a:extLst>
              <a:ext uri="{FF2B5EF4-FFF2-40B4-BE49-F238E27FC236}">
                <a16:creationId xmlns:a16="http://schemas.microsoft.com/office/drawing/2014/main" xmlns="" id="{7C71DB8B-94AA-AB49-8AA5-84E14B705CC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0FE94859-6F31-A849-9467-6A8D22C048A4}"/>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20290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9A70A09-0D3D-FC40-9E70-8FE9006B3B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xmlns="" id="{4D257CEC-DE05-9B45-93ED-840F14F281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AFE2C2B0-01FB-CF4F-90EB-7679D6A3FE4F}"/>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5" name="Footer Placeholder 4">
            <a:extLst>
              <a:ext uri="{FF2B5EF4-FFF2-40B4-BE49-F238E27FC236}">
                <a16:creationId xmlns:a16="http://schemas.microsoft.com/office/drawing/2014/main" xmlns="" id="{1AD5FB17-F2B4-7E49-9F90-E0E6DFB5F1F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1D8DA02-A74B-5C43-9233-E9E407BC9ECA}"/>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232921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ADB94-3462-8A45-9A66-DC4A5173B34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06AA5B51-51D6-3B4D-9A9C-3C00FFCC8B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E7B2FA88-695B-9E43-B95E-18655EADE233}"/>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5" name="Footer Placeholder 4">
            <a:extLst>
              <a:ext uri="{FF2B5EF4-FFF2-40B4-BE49-F238E27FC236}">
                <a16:creationId xmlns:a16="http://schemas.microsoft.com/office/drawing/2014/main" xmlns="" id="{298E1C3B-936F-8B47-B4C8-A83E9B08BF2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D8831A21-430F-AF49-B2F9-538AA87BEC3C}"/>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303481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680E4-3B03-A646-84AA-889D8FA0E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80062D3B-938E-B14B-A339-3FDC09286A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013501-FF21-B946-91EF-B295D4C5DA00}"/>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5" name="Footer Placeholder 4">
            <a:extLst>
              <a:ext uri="{FF2B5EF4-FFF2-40B4-BE49-F238E27FC236}">
                <a16:creationId xmlns:a16="http://schemas.microsoft.com/office/drawing/2014/main" xmlns="" id="{C7441FAA-163C-1E48-8B37-E92156E4A8B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76E8CC64-5055-6A41-BBB1-5D70D0E37F4E}"/>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22382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BE8F3-CFDF-D641-A78D-E803CDA06BC7}"/>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75F20021-9EC5-8641-95CB-261E2C64EF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xmlns="" id="{7309BECA-E455-F84D-859B-48834D040D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xmlns="" id="{FC669305-BFD0-7E43-A4B2-19833464AE45}"/>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6" name="Footer Placeholder 5">
            <a:extLst>
              <a:ext uri="{FF2B5EF4-FFF2-40B4-BE49-F238E27FC236}">
                <a16:creationId xmlns:a16="http://schemas.microsoft.com/office/drawing/2014/main" xmlns="" id="{36130563-8E58-884B-8DEC-DC623EBD69C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78717C5-4051-A243-8EFB-39D5491A273F}"/>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385931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4337DA-9B0B-CE42-B238-98E9E5B5EBE2}"/>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C63B6556-A0C9-E744-B765-3A0406442B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7058AC5-E330-B142-A562-1AB9373C97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xmlns="" id="{30064F08-88B2-B34C-AD39-FBB5E01A5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B732970-85B7-AD46-B386-A92785A2FF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xmlns="" id="{6B6580F3-BCF4-7444-9CE0-8AB2EB0EB68F}"/>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8" name="Footer Placeholder 7">
            <a:extLst>
              <a:ext uri="{FF2B5EF4-FFF2-40B4-BE49-F238E27FC236}">
                <a16:creationId xmlns:a16="http://schemas.microsoft.com/office/drawing/2014/main" xmlns="" id="{9909CD31-732B-254B-ADA4-7E212E70E86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DA081798-1B35-8749-9357-AE3D02F9B38A}"/>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132370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C59C4-282C-A543-8EDD-D74B31172AA9}"/>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xmlns="" id="{8314BF9C-E29C-6244-9D6C-A4AB9890DFE1}"/>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4" name="Footer Placeholder 3">
            <a:extLst>
              <a:ext uri="{FF2B5EF4-FFF2-40B4-BE49-F238E27FC236}">
                <a16:creationId xmlns:a16="http://schemas.microsoft.com/office/drawing/2014/main" xmlns="" id="{F1604C13-E3B6-154C-9BDC-33567875796A}"/>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AE844D4D-28C4-0547-A9B5-1A933C0CF1D7}"/>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172474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8002975-F766-2244-AF85-A903A2C7C69D}"/>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3" name="Footer Placeholder 2">
            <a:extLst>
              <a:ext uri="{FF2B5EF4-FFF2-40B4-BE49-F238E27FC236}">
                <a16:creationId xmlns:a16="http://schemas.microsoft.com/office/drawing/2014/main" xmlns="" id="{C5421E26-34F5-D944-9D39-A8515AACEACE}"/>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F34AB9FE-3C62-274A-95A5-273FEFB46172}"/>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1686555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C2CB39-47E4-8648-8648-0AEE347D9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xmlns="" id="{DF4CEF70-6611-6840-B754-DAAB45AB05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xmlns="" id="{09D3ED53-F8EB-1240-8B22-2EF90D69E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CF7631-A722-2646-9943-F7D075086B32}"/>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6" name="Footer Placeholder 5">
            <a:extLst>
              <a:ext uri="{FF2B5EF4-FFF2-40B4-BE49-F238E27FC236}">
                <a16:creationId xmlns:a16="http://schemas.microsoft.com/office/drawing/2014/main" xmlns="" id="{4D26EDB0-3ACB-254B-9829-D4DBE141C0B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BA635E8C-72EB-7B48-A6DE-8858AA868F39}"/>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383907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C1EE9-C08D-4149-ABA3-2CB2B682A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xmlns="" id="{BB0A5C67-97E9-3742-BF45-82D7161B3D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C3B4DCE-661D-A246-9A16-F048F32D1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DE47322-69B7-0C4D-88A5-76501FACB32F}"/>
              </a:ext>
            </a:extLst>
          </p:cNvPr>
          <p:cNvSpPr>
            <a:spLocks noGrp="1"/>
          </p:cNvSpPr>
          <p:nvPr>
            <p:ph type="dt" sz="half" idx="10"/>
          </p:nvPr>
        </p:nvSpPr>
        <p:spPr/>
        <p:txBody>
          <a:bodyPr/>
          <a:lstStyle/>
          <a:p>
            <a:fld id="{869102C6-99AE-DD40-9E30-6EEAB315CF85}" type="datetimeFigureOut">
              <a:rPr lang="x-none" smtClean="0"/>
              <a:t>8/14/2021</a:t>
            </a:fld>
            <a:endParaRPr lang="x-none"/>
          </a:p>
        </p:txBody>
      </p:sp>
      <p:sp>
        <p:nvSpPr>
          <p:cNvPr id="6" name="Footer Placeholder 5">
            <a:extLst>
              <a:ext uri="{FF2B5EF4-FFF2-40B4-BE49-F238E27FC236}">
                <a16:creationId xmlns:a16="http://schemas.microsoft.com/office/drawing/2014/main" xmlns="" id="{02B0912E-C605-8041-9493-15461D043EA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1E1BE3C6-1ECC-EA44-9A3A-F8F734268A20}"/>
              </a:ext>
            </a:extLst>
          </p:cNvPr>
          <p:cNvSpPr>
            <a:spLocks noGrp="1"/>
          </p:cNvSpPr>
          <p:nvPr>
            <p:ph type="sldNum" sz="quarter" idx="12"/>
          </p:nvPr>
        </p:nvSpPr>
        <p:spPr/>
        <p:txBody>
          <a:bodyPr/>
          <a:lstStyle/>
          <a:p>
            <a:fld id="{FAF2CF2E-64C0-6644-92F8-56638D2E6E89}" type="slidenum">
              <a:rPr lang="x-none" smtClean="0"/>
              <a:t>‹#›</a:t>
            </a:fld>
            <a:endParaRPr lang="x-none"/>
          </a:p>
        </p:txBody>
      </p:sp>
    </p:spTree>
    <p:extLst>
      <p:ext uri="{BB962C8B-B14F-4D97-AF65-F5344CB8AC3E}">
        <p14:creationId xmlns:p14="http://schemas.microsoft.com/office/powerpoint/2010/main" val="309706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8C03C4-B238-5642-AAAB-151FE47C8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xmlns="" id="{68077A03-ECCC-EA43-94BF-5AD7C83E1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xmlns="" id="{4EC4831A-7744-B74B-A00D-E62C99B0B5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102C6-99AE-DD40-9E30-6EEAB315CF85}" type="datetimeFigureOut">
              <a:rPr lang="x-none" smtClean="0"/>
              <a:t>8/14/2021</a:t>
            </a:fld>
            <a:endParaRPr lang="x-none"/>
          </a:p>
        </p:txBody>
      </p:sp>
      <p:sp>
        <p:nvSpPr>
          <p:cNvPr id="5" name="Footer Placeholder 4">
            <a:extLst>
              <a:ext uri="{FF2B5EF4-FFF2-40B4-BE49-F238E27FC236}">
                <a16:creationId xmlns:a16="http://schemas.microsoft.com/office/drawing/2014/main" xmlns="" id="{1A447E6A-2057-FE41-A908-98B10087CF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F98C7230-25CE-9A44-90A7-18CC7CBF7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F2E-64C0-6644-92F8-56638D2E6E89}" type="slidenum">
              <a:rPr lang="x-none" smtClean="0"/>
              <a:t>‹#›</a:t>
            </a:fld>
            <a:endParaRPr lang="x-none"/>
          </a:p>
        </p:txBody>
      </p:sp>
    </p:spTree>
    <p:extLst>
      <p:ext uri="{BB962C8B-B14F-4D97-AF65-F5344CB8AC3E}">
        <p14:creationId xmlns:p14="http://schemas.microsoft.com/office/powerpoint/2010/main" val="3452680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42E811B-05AF-FC4B-A14C-5B1D6C0395A7}"/>
              </a:ext>
            </a:extLst>
          </p:cNvPr>
          <p:cNvSpPr>
            <a:spLocks noGrp="1"/>
          </p:cNvSpPr>
          <p:nvPr>
            <p:ph type="title"/>
          </p:nvPr>
        </p:nvSpPr>
        <p:spPr>
          <a:xfrm>
            <a:off x="838200" y="2766218"/>
            <a:ext cx="10515600" cy="1325563"/>
          </a:xfrm>
        </p:spPr>
        <p:txBody>
          <a:bodyPr/>
          <a:lstStyle/>
          <a:p>
            <a:pPr algn="ctr"/>
            <a:r>
              <a:rPr lang="ar-SA" b="1" dirty="0">
                <a:solidFill>
                  <a:srgbClr val="0070C0"/>
                </a:solidFill>
                <a:latin typeface="JF Flat" panose="02000500000000000000" pitchFamily="2" charset="-78"/>
                <a:cs typeface="JF Flat" panose="02000500000000000000" pitchFamily="2" charset="-78"/>
              </a:rPr>
              <a:t>الاقتران الخطي</a:t>
            </a:r>
            <a:endParaRPr lang="x-none" dirty="0">
              <a:solidFill>
                <a:srgbClr val="0070C0"/>
              </a:solidFill>
              <a:latin typeface="JF Flat" panose="02000500000000000000" pitchFamily="2" charset="-78"/>
              <a:cs typeface="JF Flat" panose="02000500000000000000" pitchFamily="2" charset="-78"/>
            </a:endParaRPr>
          </a:p>
        </p:txBody>
      </p:sp>
      <p:pic>
        <p:nvPicPr>
          <p:cNvPr id="3" name="Picture 2">
            <a:extLst>
              <a:ext uri="{FF2B5EF4-FFF2-40B4-BE49-F238E27FC236}">
                <a16:creationId xmlns:a16="http://schemas.microsoft.com/office/drawing/2014/main" xmlns="" id="{9F9C45EA-CC58-1D45-AB18-E949A552D3C9}"/>
              </a:ext>
            </a:extLst>
          </p:cNvPr>
          <p:cNvPicPr>
            <a:picLocks noChangeAspect="1"/>
          </p:cNvPicPr>
          <p:nvPr/>
        </p:nvPicPr>
        <p:blipFill>
          <a:blip r:embed="rId2"/>
          <a:stretch>
            <a:fillRect/>
          </a:stretch>
        </p:blipFill>
        <p:spPr>
          <a:xfrm>
            <a:off x="838200" y="457534"/>
            <a:ext cx="2959100" cy="1130300"/>
          </a:xfrm>
          <a:prstGeom prst="rect">
            <a:avLst/>
          </a:prstGeom>
        </p:spPr>
      </p:pic>
    </p:spTree>
    <p:extLst>
      <p:ext uri="{BB962C8B-B14F-4D97-AF65-F5344CB8AC3E}">
        <p14:creationId xmlns:p14="http://schemas.microsoft.com/office/powerpoint/2010/main" val="398256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A2F948-1669-314A-A0CF-D916AF5BDD9D}"/>
              </a:ext>
            </a:extLst>
          </p:cNvPr>
          <p:cNvSpPr>
            <a:spLocks noGrp="1"/>
          </p:cNvSpPr>
          <p:nvPr>
            <p:ph type="title"/>
          </p:nvPr>
        </p:nvSpPr>
        <p:spPr/>
        <p:txBody>
          <a:bodyPr/>
          <a:lstStyle/>
          <a:p>
            <a:pPr algn="ctr"/>
            <a:r>
              <a:rPr lang="ar-SA" dirty="0">
                <a:solidFill>
                  <a:srgbClr val="0070C0"/>
                </a:solidFill>
                <a:latin typeface="JF Flat" panose="02000500000000000000" pitchFamily="2" charset="-78"/>
                <a:cs typeface="JF Flat" panose="02000500000000000000" pitchFamily="2" charset="-78"/>
              </a:rPr>
              <a:t>الصورة العامة للاقتران الخطي هي</a:t>
            </a:r>
            <a:endParaRPr lang="x-none" dirty="0">
              <a:solidFill>
                <a:srgbClr val="0070C0"/>
              </a:solidFill>
              <a:latin typeface="JF Flat" panose="02000500000000000000" pitchFamily="2" charset="-78"/>
              <a:cs typeface="JF Flat" panose="02000500000000000000" pitchFamily="2" charset="-78"/>
            </a:endParaRPr>
          </a:p>
        </p:txBody>
      </p:sp>
      <p:sp>
        <p:nvSpPr>
          <p:cNvPr id="4" name="Content Placeholder 3">
            <a:extLst>
              <a:ext uri="{FF2B5EF4-FFF2-40B4-BE49-F238E27FC236}">
                <a16:creationId xmlns:a16="http://schemas.microsoft.com/office/drawing/2014/main" xmlns="" id="{CC1D5CB9-CC81-CC49-BCC3-8165E4945537}"/>
              </a:ext>
            </a:extLst>
          </p:cNvPr>
          <p:cNvSpPr>
            <a:spLocks noGrp="1"/>
          </p:cNvSpPr>
          <p:nvPr>
            <p:ph idx="1"/>
          </p:nvPr>
        </p:nvSpPr>
        <p:spPr/>
        <p:txBody>
          <a:bodyPr/>
          <a:lstStyle/>
          <a:p>
            <a:pPr marL="0" indent="0" algn="r" rtl="1">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                     </a:t>
            </a:r>
            <a:endParaRPr lang="en-US" dirty="0">
              <a:latin typeface="JF Flat" panose="02000500000000000000" pitchFamily="2" charset="-78"/>
              <a:cs typeface="JF Flat" panose="02000500000000000000" pitchFamily="2" charset="-78"/>
            </a:endParaRPr>
          </a:p>
          <a:p>
            <a:pPr marL="0" indent="0" algn="r" rtl="1">
              <a:buNone/>
            </a:pPr>
            <a:endParaRPr lang="en-US"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حيث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ب ϶ </a:t>
            </a:r>
            <a:r>
              <a:rPr lang="ar-SA" dirty="0" err="1">
                <a:latin typeface="JF Flat" panose="02000500000000000000" pitchFamily="2" charset="-78"/>
                <a:cs typeface="JF Flat" panose="02000500000000000000" pitchFamily="2" charset="-78"/>
              </a:rPr>
              <a:t>ح</a:t>
            </a:r>
            <a:r>
              <a:rPr lang="ar-SA" dirty="0">
                <a:latin typeface="JF Flat" panose="02000500000000000000" pitchFamily="2" charset="-78"/>
                <a:cs typeface="JF Flat" panose="02000500000000000000" pitchFamily="2" charset="-78"/>
              </a:rPr>
              <a:t>، أ≠0</a:t>
            </a:r>
            <a:endParaRPr lang="en-US" dirty="0">
              <a:latin typeface="JF Flat" panose="02000500000000000000" pitchFamily="2" charset="-78"/>
              <a:cs typeface="JF Flat" panose="02000500000000000000" pitchFamily="2" charset="-78"/>
            </a:endParaRPr>
          </a:p>
          <a:p>
            <a:pPr marL="0" indent="0" algn="r" rtl="1">
              <a:buNone/>
            </a:pPr>
            <a:endParaRPr lang="en-US"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لنأخذ أمثله أخرى على الاقتران الخطي</a:t>
            </a:r>
            <a:r>
              <a:rPr lang="x-none" dirty="0">
                <a:latin typeface="JF Flat" panose="02000500000000000000" pitchFamily="2" charset="-78"/>
                <a:cs typeface="JF Flat" panose="02000500000000000000" pitchFamily="2" charset="-78"/>
              </a:rPr>
              <a:t> </a:t>
            </a:r>
          </a:p>
        </p:txBody>
      </p:sp>
    </p:spTree>
    <p:extLst>
      <p:ext uri="{BB962C8B-B14F-4D97-AF65-F5344CB8AC3E}">
        <p14:creationId xmlns:p14="http://schemas.microsoft.com/office/powerpoint/2010/main" val="309147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up)">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B41B15-FB08-4546-9862-C583A2CD7180}"/>
              </a:ext>
            </a:extLst>
          </p:cNvPr>
          <p:cNvSpPr>
            <a:spLocks noGrp="1"/>
          </p:cNvSpPr>
          <p:nvPr>
            <p:ph type="title"/>
          </p:nvPr>
        </p:nvSpPr>
        <p:spPr/>
        <p:txBody>
          <a:bodyPr/>
          <a:lstStyle/>
          <a:p>
            <a:pPr algn="ctr"/>
            <a:r>
              <a:rPr lang="x-none" dirty="0">
                <a:solidFill>
                  <a:srgbClr val="0070C0"/>
                </a:solidFill>
                <a:latin typeface="JF Flat" panose="02000500000000000000" pitchFamily="2" charset="-78"/>
                <a:cs typeface="JF Flat" panose="02000500000000000000" pitchFamily="2" charset="-78"/>
              </a:rPr>
              <a:t> </a:t>
            </a:r>
            <a:r>
              <a:rPr lang="ar-SA" dirty="0">
                <a:solidFill>
                  <a:srgbClr val="0070C0"/>
                </a:solidFill>
                <a:latin typeface="JF Flat" panose="02000500000000000000" pitchFamily="2" charset="-78"/>
                <a:cs typeface="JF Flat" panose="02000500000000000000" pitchFamily="2" charset="-78"/>
              </a:rPr>
              <a:t>ق(</a:t>
            </a:r>
            <a:r>
              <a:rPr lang="ar-SA" dirty="0" err="1">
                <a:solidFill>
                  <a:srgbClr val="0070C0"/>
                </a:solidFill>
                <a:latin typeface="JF Flat" panose="02000500000000000000" pitchFamily="2" charset="-78"/>
                <a:cs typeface="JF Flat" panose="02000500000000000000" pitchFamily="2" charset="-78"/>
              </a:rPr>
              <a:t>س</a:t>
            </a:r>
            <a:r>
              <a:rPr lang="ar-SA" dirty="0">
                <a:solidFill>
                  <a:srgbClr val="0070C0"/>
                </a:solidFill>
                <a:latin typeface="JF Flat" panose="02000500000000000000" pitchFamily="2" charset="-78"/>
                <a:cs typeface="JF Flat" panose="02000500000000000000" pitchFamily="2" charset="-78"/>
              </a:rPr>
              <a:t>) = </a:t>
            </a:r>
            <a:r>
              <a:rPr lang="ar-SA" dirty="0" err="1">
                <a:solidFill>
                  <a:srgbClr val="0070C0"/>
                </a:solidFill>
                <a:latin typeface="JF Flat" panose="02000500000000000000" pitchFamily="2" charset="-78"/>
                <a:cs typeface="JF Flat" panose="02000500000000000000" pitchFamily="2" charset="-78"/>
              </a:rPr>
              <a:t>أ</a:t>
            </a:r>
            <a:r>
              <a:rPr lang="ar-SA" dirty="0">
                <a:solidFill>
                  <a:srgbClr val="0070C0"/>
                </a:solidFill>
                <a:latin typeface="JF Flat" panose="02000500000000000000" pitchFamily="2" charset="-78"/>
                <a:cs typeface="JF Flat" panose="02000500000000000000" pitchFamily="2" charset="-78"/>
              </a:rPr>
              <a:t> </a:t>
            </a:r>
            <a:r>
              <a:rPr lang="ar-SA" dirty="0" err="1">
                <a:solidFill>
                  <a:srgbClr val="0070C0"/>
                </a:solidFill>
                <a:latin typeface="JF Flat" panose="02000500000000000000" pitchFamily="2" charset="-78"/>
                <a:cs typeface="JF Flat" panose="02000500000000000000" pitchFamily="2" charset="-78"/>
              </a:rPr>
              <a:t>س</a:t>
            </a:r>
            <a:r>
              <a:rPr lang="ar-SA" dirty="0">
                <a:solidFill>
                  <a:srgbClr val="0070C0"/>
                </a:solidFill>
                <a:latin typeface="JF Flat" panose="02000500000000000000" pitchFamily="2" charset="-78"/>
                <a:cs typeface="JF Flat" panose="02000500000000000000" pitchFamily="2" charset="-78"/>
              </a:rPr>
              <a:t> + ب</a:t>
            </a:r>
            <a:r>
              <a:rPr lang="x-none" dirty="0">
                <a:solidFill>
                  <a:srgbClr val="0070C0"/>
                </a:solidFill>
                <a:latin typeface="JF Flat" panose="02000500000000000000" pitchFamily="2" charset="-78"/>
                <a:cs typeface="JF Flat" panose="02000500000000000000" pitchFamily="2" charset="-78"/>
              </a:rPr>
              <a:t> </a:t>
            </a:r>
          </a:p>
        </p:txBody>
      </p:sp>
      <p:sp>
        <p:nvSpPr>
          <p:cNvPr id="3" name="Content Placeholder 2">
            <a:extLst>
              <a:ext uri="{FF2B5EF4-FFF2-40B4-BE49-F238E27FC236}">
                <a16:creationId xmlns:a16="http://schemas.microsoft.com/office/drawing/2014/main" xmlns="" id="{9A493F12-73DB-F24C-B328-9EAE16FD2066}"/>
              </a:ext>
            </a:extLst>
          </p:cNvPr>
          <p:cNvSpPr>
            <a:spLocks noGrp="1"/>
          </p:cNvSpPr>
          <p:nvPr>
            <p:ph idx="1"/>
          </p:nvPr>
        </p:nvSpPr>
        <p:spPr/>
        <p:txBody>
          <a:bodyPr/>
          <a:lstStyle/>
          <a:p>
            <a:pPr marL="0" indent="0" algn="ctr" rtl="1">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5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+ 4 , وهنا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 5 , ب = 4</a:t>
            </a:r>
          </a:p>
          <a:p>
            <a:pPr marL="0" indent="0" algn="ctr" rtl="1">
              <a:buNone/>
            </a:pPr>
            <a:r>
              <a:rPr lang="en-US" dirty="0">
                <a:latin typeface="JF Flat" panose="02000500000000000000" pitchFamily="2" charset="-78"/>
                <a:cs typeface="JF Flat" panose="02000500000000000000" pitchFamily="2" charset="-78"/>
              </a:rPr>
              <a:t/>
            </a:r>
            <a:br>
              <a:rPr lang="en-US" dirty="0">
                <a:latin typeface="JF Flat" panose="02000500000000000000" pitchFamily="2" charset="-78"/>
                <a:cs typeface="JF Flat" panose="02000500000000000000" pitchFamily="2" charset="-78"/>
              </a:rPr>
            </a:b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2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7 , وهنا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 2, ب = - 7</a:t>
            </a:r>
            <a:r>
              <a:rPr lang="en-US" dirty="0">
                <a:latin typeface="JF Flat" panose="02000500000000000000" pitchFamily="2" charset="-78"/>
                <a:cs typeface="JF Flat" panose="02000500000000000000" pitchFamily="2" charset="-78"/>
              </a:rPr>
              <a:t> </a:t>
            </a:r>
            <a:endParaRPr lang="ar-SA" dirty="0">
              <a:latin typeface="JF Flat" panose="02000500000000000000" pitchFamily="2" charset="-78"/>
              <a:cs typeface="JF Flat" panose="02000500000000000000" pitchFamily="2" charset="-78"/>
            </a:endParaRPr>
          </a:p>
          <a:p>
            <a:pPr marL="0" indent="0" algn="ctr" rtl="1">
              <a:buNone/>
            </a:pPr>
            <a:r>
              <a:rPr lang="en-US" dirty="0">
                <a:latin typeface="JF Flat" panose="02000500000000000000" pitchFamily="2" charset="-78"/>
                <a:cs typeface="JF Flat" panose="02000500000000000000" pitchFamily="2" charset="-78"/>
              </a:rPr>
              <a:t/>
            </a:r>
            <a:br>
              <a:rPr lang="en-US" dirty="0">
                <a:latin typeface="JF Flat" panose="02000500000000000000" pitchFamily="2" charset="-78"/>
                <a:cs typeface="JF Flat" panose="02000500000000000000" pitchFamily="2" charset="-78"/>
              </a:rPr>
            </a:b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3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وهنا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 3 , ب = صفر</a:t>
            </a:r>
            <a:endParaRPr lang="en-US" dirty="0">
              <a:latin typeface="JF Flat" panose="02000500000000000000" pitchFamily="2" charset="-78"/>
              <a:cs typeface="JF Flat" panose="02000500000000000000" pitchFamily="2" charset="-78"/>
            </a:endParaRPr>
          </a:p>
          <a:p>
            <a:pPr marL="0" indent="0" algn="ctr" rtl="1">
              <a:buNone/>
            </a:pPr>
            <a:r>
              <a:rPr lang="en-US" dirty="0">
                <a:latin typeface="JF Flat" panose="02000500000000000000" pitchFamily="2" charset="-78"/>
                <a:cs typeface="JF Flat" panose="02000500000000000000" pitchFamily="2" charset="-78"/>
              </a:rPr>
              <a:t/>
            </a:r>
            <a:br>
              <a:rPr lang="en-US" dirty="0">
                <a:latin typeface="JF Flat" panose="02000500000000000000" pitchFamily="2" charset="-78"/>
                <a:cs typeface="JF Flat" panose="02000500000000000000" pitchFamily="2" charset="-78"/>
              </a:rPr>
            </a:b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وهنا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 1 ، ب = صفر</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563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AFE2C1-18E6-6E42-86AE-8EAE45860D4F}"/>
              </a:ext>
            </a:extLst>
          </p:cNvPr>
          <p:cNvSpPr>
            <a:spLocks noGrp="1"/>
          </p:cNvSpPr>
          <p:nvPr>
            <p:ph type="title"/>
          </p:nvPr>
        </p:nvSpPr>
        <p:spPr/>
        <p:txBody>
          <a:bodyPr anchor="b"/>
          <a:lstStyle/>
          <a:p>
            <a:pPr algn="ctr"/>
            <a:r>
              <a:rPr lang="ar-SA" dirty="0">
                <a:solidFill>
                  <a:srgbClr val="0070C0"/>
                </a:solidFill>
                <a:latin typeface="JF Flat" panose="02000500000000000000" pitchFamily="2" charset="-78"/>
                <a:cs typeface="JF Flat" panose="02000500000000000000" pitchFamily="2" charset="-78"/>
              </a:rPr>
              <a:t>ملاحظة</a:t>
            </a:r>
            <a:endParaRPr lang="x-none"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644CD484-556F-6E4C-8867-4CC960711987}"/>
              </a:ext>
            </a:extLst>
          </p:cNvPr>
          <p:cNvSpPr>
            <a:spLocks noGrp="1"/>
          </p:cNvSpPr>
          <p:nvPr>
            <p:ph idx="1"/>
          </p:nvPr>
        </p:nvSpPr>
        <p:spPr/>
        <p:txBody>
          <a:bodyPr anchor="ctr"/>
          <a:lstStyle/>
          <a:p>
            <a:pPr marL="0" indent="0" algn="r">
              <a:buNone/>
            </a:pPr>
            <a:r>
              <a:rPr lang="ar-SA" dirty="0">
                <a:latin typeface="JF Flat" panose="02000500000000000000" pitchFamily="2" charset="-78"/>
                <a:cs typeface="JF Flat" panose="02000500000000000000" pitchFamily="2" charset="-78"/>
              </a:rPr>
              <a:t>إذا لم يُعطَ مجالُ الاقتران الخطي وأعطيت القاعدة، يكون مجال هذا الاقتران مجموعة الأعداد الحقيقية. </a:t>
            </a:r>
            <a:endParaRPr lang="x-none" dirty="0">
              <a:latin typeface="JF Flat" panose="02000500000000000000" pitchFamily="2" charset="-78"/>
              <a:cs typeface="JF Flat" panose="02000500000000000000" pitchFamily="2" charset="-78"/>
            </a:endParaRPr>
          </a:p>
          <a:p>
            <a:pPr marL="0" indent="0" algn="r">
              <a:buNone/>
            </a:pPr>
            <a:endParaRPr lang="x-none" dirty="0">
              <a:solidFill>
                <a:srgbClr val="0070C0"/>
              </a:solidFill>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24763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C88BC-48EC-F647-892F-24929E1F6C00}"/>
              </a:ext>
            </a:extLst>
          </p:cNvPr>
          <p:cNvSpPr>
            <a:spLocks noGrp="1"/>
          </p:cNvSpPr>
          <p:nvPr>
            <p:ph type="title"/>
          </p:nvPr>
        </p:nvSpPr>
        <p:spPr/>
        <p:txBody>
          <a:bodyPr anchor="b">
            <a:normAutofit/>
          </a:bodyPr>
          <a:lstStyle/>
          <a:p>
            <a:pPr algn="r" rtl="1"/>
            <a:r>
              <a:rPr lang="ar-SA" sz="3400" dirty="0">
                <a:solidFill>
                  <a:srgbClr val="0070C0"/>
                </a:solidFill>
                <a:latin typeface="JF Flat" panose="02000500000000000000" pitchFamily="2" charset="-78"/>
                <a:cs typeface="JF Flat" panose="02000500000000000000" pitchFamily="2" charset="-78"/>
              </a:rPr>
              <a:t>لنأخذ مثالا آخر على </a:t>
            </a:r>
            <a:r>
              <a:rPr lang="ar-SA" sz="3400" dirty="0" err="1">
                <a:solidFill>
                  <a:srgbClr val="0070C0"/>
                </a:solidFill>
                <a:latin typeface="JF Flat" panose="02000500000000000000" pitchFamily="2" charset="-78"/>
                <a:cs typeface="JF Flat" panose="02000500000000000000" pitchFamily="2" charset="-78"/>
              </a:rPr>
              <a:t>الاقترانات</a:t>
            </a:r>
            <a:r>
              <a:rPr lang="ar-SA" sz="3400" dirty="0">
                <a:solidFill>
                  <a:srgbClr val="0070C0"/>
                </a:solidFill>
                <a:latin typeface="JF Flat" panose="02000500000000000000" pitchFamily="2" charset="-78"/>
                <a:cs typeface="JF Flat" panose="02000500000000000000" pitchFamily="2" charset="-78"/>
              </a:rPr>
              <a:t> الخطية من حياتنا اليومية : </a:t>
            </a:r>
            <a:endParaRPr lang="x-none" sz="34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C8A97D6-3292-774A-A0FB-D85A8B3A5DC2}"/>
              </a:ext>
            </a:extLst>
          </p:cNvPr>
          <p:cNvSpPr>
            <a:spLocks noGrp="1"/>
          </p:cNvSpPr>
          <p:nvPr>
            <p:ph idx="1"/>
          </p:nvPr>
        </p:nvSpPr>
        <p:spPr/>
        <p:txBody>
          <a:bodyPr anchor="ctr"/>
          <a:lstStyle/>
          <a:p>
            <a:pPr marL="0" indent="0" algn="r" rtl="1">
              <a:lnSpc>
                <a:spcPct val="150000"/>
              </a:lnSpc>
              <a:buNone/>
            </a:pPr>
            <a:r>
              <a:rPr lang="ar-SA" dirty="0">
                <a:latin typeface="JF Flat" panose="02000500000000000000" pitchFamily="2" charset="-78"/>
                <a:cs typeface="JF Flat" panose="02000500000000000000" pitchFamily="2" charset="-78"/>
              </a:rPr>
              <a:t>أراد فريق كرة القدم في المدرسة اختيار زي رياضي وكتابة اسم كل لاعب عليه. إذا كانت تكلفة الزي الرياضي للفريق 200 ديناراً مضافاً إليها 20 ديناراً لكتابة كل اسم, أكتب قاعدة الاقتران الذي يمثل التكلفة لعدد ن من الأسماء.</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398879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4B94F-D1FB-0842-85F4-B41C0FA512B3}"/>
              </a:ext>
            </a:extLst>
          </p:cNvPr>
          <p:cNvSpPr>
            <a:spLocks noGrp="1"/>
          </p:cNvSpPr>
          <p:nvPr>
            <p:ph type="title"/>
          </p:nvPr>
        </p:nvSpPr>
        <p:spPr/>
        <p:txBody>
          <a:bodyPr>
            <a:normAutofit/>
          </a:bodyPr>
          <a:lstStyle/>
          <a:p>
            <a:pPr algn="r" rtl="1"/>
            <a:r>
              <a:rPr lang="ar-SA" sz="4000" dirty="0">
                <a:solidFill>
                  <a:srgbClr val="0070C0"/>
                </a:solidFill>
                <a:latin typeface="JF Flat" panose="02000500000000000000" pitchFamily="2" charset="-78"/>
                <a:cs typeface="JF Flat" panose="02000500000000000000" pitchFamily="2" charset="-78"/>
              </a:rPr>
              <a:t>أولاً: نحدد التكلفة الثابتة للزي الرياضي للفريق.</a:t>
            </a:r>
            <a:endParaRPr lang="x-none" sz="4000" dirty="0">
              <a:solidFill>
                <a:srgbClr val="0070C0"/>
              </a:solidFill>
            </a:endParaRPr>
          </a:p>
        </p:txBody>
      </p:sp>
      <p:sp>
        <p:nvSpPr>
          <p:cNvPr id="3" name="Content Placeholder 2">
            <a:extLst>
              <a:ext uri="{FF2B5EF4-FFF2-40B4-BE49-F238E27FC236}">
                <a16:creationId xmlns:a16="http://schemas.microsoft.com/office/drawing/2014/main" xmlns="" id="{86AB2531-5E54-AA4D-B10B-45BEC3E77CB1}"/>
              </a:ext>
            </a:extLst>
          </p:cNvPr>
          <p:cNvSpPr>
            <a:spLocks noGrp="1"/>
          </p:cNvSpPr>
          <p:nvPr>
            <p:ph idx="1"/>
          </p:nvPr>
        </p:nvSpPr>
        <p:spPr/>
        <p:txBody>
          <a:bodyPr>
            <a:normAutofit/>
          </a:bodyPr>
          <a:lstStyle/>
          <a:p>
            <a:pPr marL="0" indent="0" algn="r" rtl="1">
              <a:buNone/>
            </a:pPr>
            <a:r>
              <a:rPr lang="ar-SA" dirty="0">
                <a:latin typeface="JF Flat" panose="02000500000000000000" pitchFamily="2" charset="-78"/>
                <a:cs typeface="JF Flat" panose="02000500000000000000" pitchFamily="2" charset="-78"/>
              </a:rPr>
              <a:t>التكلفة الثابتة للزي الرياضي للفريق = 200 دينار</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7504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454CC-0574-904A-9EB3-9B9A519504BD}"/>
              </a:ext>
            </a:extLst>
          </p:cNvPr>
          <p:cNvSpPr>
            <a:spLocks noGrp="1"/>
          </p:cNvSpPr>
          <p:nvPr>
            <p:ph type="title"/>
          </p:nvPr>
        </p:nvSpPr>
        <p:spPr/>
        <p:txBody>
          <a:bodyPr/>
          <a:lstStyle/>
          <a:p>
            <a:pPr algn="r"/>
            <a:r>
              <a:rPr lang="ar-SA" dirty="0">
                <a:solidFill>
                  <a:srgbClr val="0070C0"/>
                </a:solidFill>
                <a:latin typeface="JF Flat" panose="02000500000000000000" pitchFamily="2" charset="-78"/>
                <a:cs typeface="JF Flat" panose="02000500000000000000" pitchFamily="2" charset="-78"/>
              </a:rPr>
              <a:t>ثانياً: نحدد التكلفة المتغيرة.</a:t>
            </a:r>
            <a:endParaRPr lang="x-none" dirty="0">
              <a:solidFill>
                <a:srgbClr val="0070C0"/>
              </a:solidFill>
            </a:endParaRPr>
          </a:p>
        </p:txBody>
      </p:sp>
      <p:sp>
        <p:nvSpPr>
          <p:cNvPr id="3" name="Content Placeholder 2">
            <a:extLst>
              <a:ext uri="{FF2B5EF4-FFF2-40B4-BE49-F238E27FC236}">
                <a16:creationId xmlns:a16="http://schemas.microsoft.com/office/drawing/2014/main" xmlns="" id="{14CEFF98-D1A1-CC45-8FE1-E11DB42D0F85}"/>
              </a:ext>
            </a:extLst>
          </p:cNvPr>
          <p:cNvSpPr>
            <a:spLocks noGrp="1"/>
          </p:cNvSpPr>
          <p:nvPr>
            <p:ph idx="1"/>
          </p:nvPr>
        </p:nvSpPr>
        <p:spPr/>
        <p:txBody>
          <a:bodyPr>
            <a:normAutofit/>
          </a:bodyPr>
          <a:lstStyle/>
          <a:p>
            <a:pPr marL="0" indent="0" algn="r" rtl="1">
              <a:buNone/>
            </a:pPr>
            <a:r>
              <a:rPr lang="ar-SA" dirty="0">
                <a:latin typeface="JF Flat" panose="02000500000000000000" pitchFamily="2" charset="-78"/>
                <a:cs typeface="JF Flat" panose="02000500000000000000" pitchFamily="2" charset="-78"/>
              </a:rPr>
              <a:t>نلاحظ هنا أنه يتم إضافة 20 دينار لكتابة اسم كل عضو بالفريق أي أن التكلفة المتغيرة = القيمة المضافة بناء على عدد الأسماء التي يتم كتابتها.</a:t>
            </a:r>
          </a:p>
        </p:txBody>
      </p:sp>
    </p:spTree>
    <p:extLst>
      <p:ext uri="{BB962C8B-B14F-4D97-AF65-F5344CB8AC3E}">
        <p14:creationId xmlns:p14="http://schemas.microsoft.com/office/powerpoint/2010/main" val="203596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8454CC-0574-904A-9EB3-9B9A519504BD}"/>
              </a:ext>
            </a:extLst>
          </p:cNvPr>
          <p:cNvSpPr>
            <a:spLocks noGrp="1"/>
          </p:cNvSpPr>
          <p:nvPr>
            <p:ph type="title"/>
          </p:nvPr>
        </p:nvSpPr>
        <p:spPr/>
        <p:txBody>
          <a:bodyPr>
            <a:normAutofit/>
          </a:bodyPr>
          <a:lstStyle/>
          <a:p>
            <a:pPr algn="r" rtl="1"/>
            <a:r>
              <a:rPr lang="ar-SA" sz="4000" dirty="0">
                <a:solidFill>
                  <a:srgbClr val="0070C0"/>
                </a:solidFill>
                <a:latin typeface="JF Flat" panose="02000500000000000000" pitchFamily="2" charset="-78"/>
                <a:cs typeface="JF Flat" panose="02000500000000000000" pitchFamily="2" charset="-78"/>
              </a:rPr>
              <a:t>ثالثاُ: نكتب الصورة العامة لقاعدة الاقتران الخطي</a:t>
            </a:r>
            <a:endParaRPr lang="x-none" sz="40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14CEFF98-D1A1-CC45-8FE1-E11DB42D0F85}"/>
              </a:ext>
            </a:extLst>
          </p:cNvPr>
          <p:cNvSpPr>
            <a:spLocks noGrp="1"/>
          </p:cNvSpPr>
          <p:nvPr>
            <p:ph idx="1"/>
          </p:nvPr>
        </p:nvSpPr>
        <p:spPr/>
        <p:txBody>
          <a:bodyPr>
            <a:normAutofit/>
          </a:bodyPr>
          <a:lstStyle/>
          <a:p>
            <a:pPr marL="0" indent="0" algn="r" rtl="1">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 حيث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القيمة المتغيرة</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                                       ب: القيمة الثابتة</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وبالتالي فإن قاعدة الاقتران:</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التكلفة = 20 × عدد الأسماء التي يتم كتابتها  + 200, </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ومنه ق(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20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+ 200  </a:t>
            </a:r>
            <a:endParaRPr lang="en-US"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حيث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عدد الأسماء التي يتم كتابتها.</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2902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up)">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up)">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up)">
                                      <p:cBhvr>
                                        <p:cTn id="4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BDB6FC4-547B-6E40-8835-3DEA20ABC6E5}"/>
              </a:ext>
            </a:extLst>
          </p:cNvPr>
          <p:cNvSpPr>
            <a:spLocks noGrp="1"/>
          </p:cNvSpPr>
          <p:nvPr>
            <p:ph type="title"/>
          </p:nvPr>
        </p:nvSpPr>
        <p:spPr>
          <a:xfrm>
            <a:off x="838200" y="2766218"/>
            <a:ext cx="10515600" cy="1325563"/>
          </a:xfrm>
        </p:spPr>
        <p:txBody>
          <a:bodyPr>
            <a:normAutofit/>
          </a:bodyPr>
          <a:lstStyle/>
          <a:p>
            <a:pPr algn="ctr"/>
            <a:r>
              <a:rPr lang="ar-SA" sz="4000" dirty="0">
                <a:solidFill>
                  <a:srgbClr val="0070C0"/>
                </a:solidFill>
                <a:latin typeface="JF Flat" panose="02000500000000000000" pitchFamily="2" charset="-78"/>
                <a:cs typeface="JF Flat" panose="02000500000000000000" pitchFamily="2" charset="-78"/>
              </a:rPr>
              <a:t>هيّا لنطبق ما تعلمناه من خلال حل الأسئلة التالية</a:t>
            </a:r>
            <a:r>
              <a:rPr lang="x-none" sz="4000" dirty="0">
                <a:solidFill>
                  <a:srgbClr val="0070C0"/>
                </a:solidFill>
                <a:latin typeface="JF Flat" panose="02000500000000000000" pitchFamily="2" charset="-78"/>
                <a:cs typeface="JF Flat" panose="02000500000000000000" pitchFamily="2" charset="-78"/>
              </a:rPr>
              <a:t> </a:t>
            </a:r>
          </a:p>
        </p:txBody>
      </p:sp>
    </p:spTree>
    <p:extLst>
      <p:ext uri="{BB962C8B-B14F-4D97-AF65-F5344CB8AC3E}">
        <p14:creationId xmlns:p14="http://schemas.microsoft.com/office/powerpoint/2010/main" val="3549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4 – </a:t>
            </a:r>
            <a:r>
              <a:rPr lang="ar-SA" dirty="0" err="1">
                <a:latin typeface="JF Flat" panose="02000500000000000000" pitchFamily="2" charset="-78"/>
                <a:cs typeface="JF Flat" panose="02000500000000000000" pitchFamily="2" charset="-78"/>
              </a:rPr>
              <a:t>س</a:t>
            </a:r>
            <a:endParaRPr lang="ar-SA" dirty="0">
              <a:latin typeface="JF Flat" panose="02000500000000000000" pitchFamily="2" charset="-78"/>
              <a:cs typeface="JF Flat" panose="02000500000000000000" pitchFamily="2" charset="-78"/>
            </a:endParaRPr>
          </a:p>
          <a:p>
            <a:pPr marL="0" indent="0" algn="ctr">
              <a:buNone/>
            </a:pPr>
            <a:endParaRPr lang="ar-SA" dirty="0">
              <a:latin typeface="JF Flat" panose="02000500000000000000" pitchFamily="2" charset="-78"/>
              <a:cs typeface="JF Flat" panose="02000500000000000000" pitchFamily="2" charset="-78"/>
            </a:endParaRPr>
          </a:p>
          <a:p>
            <a:pPr marL="0" indent="0" algn="ctr">
              <a:buNone/>
            </a:pPr>
            <a:r>
              <a:rPr lang="x-none" dirty="0">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5762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ppt_y</p:attrName>
                                        </p:attrNameLst>
                                      </p:cBhvr>
                                      <p:tavLst>
                                        <p:tav tm="0">
                                          <p:val>
                                            <p:strVal val="#ppt_y+#ppt_h*1.125000"/>
                                          </p:val>
                                        </p:tav>
                                        <p:tav tm="100000">
                                          <p:val>
                                            <p:strVal val="#ppt_y"/>
                                          </p:val>
                                        </p:tav>
                                      </p:tavLst>
                                    </p:anim>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=4 – </a:t>
            </a:r>
            <a:r>
              <a:rPr lang="ar-SA" dirty="0" err="1">
                <a:latin typeface="JF Flat" panose="02000500000000000000" pitchFamily="2" charset="-78"/>
                <a:cs typeface="JF Flat" panose="02000500000000000000" pitchFamily="2" charset="-78"/>
              </a:rPr>
              <a:t>س</a:t>
            </a:r>
            <a:endParaRPr lang="ar-SA" dirty="0">
              <a:latin typeface="JF Flat" panose="02000500000000000000" pitchFamily="2" charset="-78"/>
              <a:cs typeface="JF Flat" panose="02000500000000000000" pitchFamily="2" charset="-78"/>
            </a:endParaRPr>
          </a:p>
          <a:p>
            <a:pPr marL="0" indent="0" algn="ctr">
              <a:buNone/>
            </a:pPr>
            <a:endParaRPr lang="ar-SA" dirty="0">
              <a:latin typeface="JF Flat" panose="02000500000000000000" pitchFamily="2" charset="-78"/>
              <a:cs typeface="JF Flat" panose="02000500000000000000" pitchFamily="2" charset="-78"/>
            </a:endParaRPr>
          </a:p>
          <a:p>
            <a:pPr marL="0" indent="0" algn="ctr">
              <a:buNone/>
            </a:pPr>
            <a:r>
              <a:rPr lang="x-none" dirty="0">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93189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F3496BC-2A80-DD4B-9512-5C7F8447ACB5}"/>
              </a:ext>
            </a:extLst>
          </p:cNvPr>
          <p:cNvSpPr>
            <a:spLocks noGrp="1"/>
          </p:cNvSpPr>
          <p:nvPr>
            <p:ph type="title"/>
          </p:nvPr>
        </p:nvSpPr>
        <p:spPr>
          <a:xfrm>
            <a:off x="838200" y="1162843"/>
            <a:ext cx="10515600" cy="1325563"/>
          </a:xfrm>
        </p:spPr>
        <p:txBody>
          <a:bodyPr/>
          <a:lstStyle/>
          <a:p>
            <a:pPr algn="ctr"/>
            <a:r>
              <a:rPr lang="ar-SA" dirty="0">
                <a:solidFill>
                  <a:srgbClr val="0070C0"/>
                </a:solidFill>
                <a:latin typeface="JF Flat" panose="02000500000000000000" pitchFamily="2" charset="-78"/>
                <a:cs typeface="JF Flat" panose="02000500000000000000" pitchFamily="2" charset="-78"/>
              </a:rPr>
              <a:t>الاقتران</a:t>
            </a:r>
            <a:r>
              <a:rPr lang="x-none" dirty="0">
                <a:solidFill>
                  <a:srgbClr val="0070C0"/>
                </a:solidFill>
                <a:effectLst/>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Content Placeholder 3">
            <a:extLst>
              <a:ext uri="{FF2B5EF4-FFF2-40B4-BE49-F238E27FC236}">
                <a16:creationId xmlns:a16="http://schemas.microsoft.com/office/drawing/2014/main" xmlns="" id="{FE925A2A-0B74-A447-8777-96605CB160DF}"/>
              </a:ext>
            </a:extLst>
          </p:cNvPr>
          <p:cNvSpPr>
            <a:spLocks noGrp="1"/>
          </p:cNvSpPr>
          <p:nvPr>
            <p:ph idx="1"/>
          </p:nvPr>
        </p:nvSpPr>
        <p:spPr/>
        <p:txBody>
          <a:bodyPr anchor="ctr"/>
          <a:lstStyle/>
          <a:p>
            <a:pPr marL="0" indent="0" algn="r" rtl="1">
              <a:buNone/>
            </a:pPr>
            <a:r>
              <a:rPr lang="ar-SA" dirty="0">
                <a:solidFill>
                  <a:srgbClr val="0070C0"/>
                </a:solidFill>
                <a:latin typeface="JF Flat" panose="02000500000000000000" pitchFamily="2" charset="-78"/>
                <a:cs typeface="JF Flat" panose="02000500000000000000" pitchFamily="2" charset="-78"/>
              </a:rPr>
              <a:t>هو علاقة بين مجموعتين الأولى تمثل المجال والثانية تمثل المجال المقابل بحيث كل عنصر من عناصر المجموعة الأولى مرتبط بعنصر واحد فقط من عناصر المجموعة الثانية.</a:t>
            </a:r>
            <a:endParaRPr lang="x-none" dirty="0">
              <a:solidFill>
                <a:srgbClr val="0070C0"/>
              </a:solidFill>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19848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186505-6BD9-B740-A3CC-ED0FF6452869}"/>
              </a:ext>
            </a:extLst>
          </p:cNvPr>
          <p:cNvSpPr>
            <a:spLocks noGrp="1"/>
          </p:cNvSpPr>
          <p:nvPr>
            <p:ph type="title"/>
          </p:nvPr>
        </p:nvSpPr>
        <p:spPr/>
        <p:txBody>
          <a:bodyPr/>
          <a:lstStyle/>
          <a:p>
            <a:pPr algn="ctr" rtl="1"/>
            <a:r>
              <a:rPr lang="ar-SA" dirty="0">
                <a:solidFill>
                  <a:srgbClr val="0070C0"/>
                </a:solidFill>
                <a:latin typeface="JF Flat" panose="02000500000000000000" pitchFamily="2" charset="-78"/>
                <a:cs typeface="JF Flat" panose="02000500000000000000" pitchFamily="2" charset="-78"/>
              </a:rPr>
              <a:t>توضيح:</a:t>
            </a:r>
            <a:endParaRPr lang="x-none"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16563841-6570-FD4A-AA4D-6E8926EDF099}"/>
              </a:ext>
            </a:extLst>
          </p:cNvPr>
          <p:cNvSpPr>
            <a:spLocks noGrp="1"/>
          </p:cNvSpPr>
          <p:nvPr>
            <p:ph idx="1"/>
          </p:nvPr>
        </p:nvSpPr>
        <p:spPr/>
        <p:txBody>
          <a:bodyPr>
            <a:normAutofit lnSpcReduction="10000"/>
          </a:bodyPr>
          <a:lstStyle/>
          <a:p>
            <a:pPr marL="0" indent="0" algn="r" rtl="1">
              <a:buNone/>
            </a:pPr>
            <a:r>
              <a:rPr lang="ar-SA" dirty="0">
                <a:latin typeface="JF Flat" panose="02000500000000000000" pitchFamily="2" charset="-78"/>
                <a:cs typeface="JF Flat" panose="02000500000000000000" pitchFamily="2" charset="-78"/>
              </a:rPr>
              <a:t>نتذكر الصورة العامة للاقتران الخطي</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+ 4</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نلاحظ أن 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اقتران خطي لأنه على الصورة</a:t>
            </a:r>
          </a:p>
          <a:p>
            <a:pPr marL="0" indent="0" algn="r" rtl="1">
              <a:buNone/>
            </a:pP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 </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بما أنه يمثل اقتران خطي ما قيمة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p>
          <a:p>
            <a:pPr marL="0" indent="0" algn="r" rtl="1">
              <a:buNone/>
            </a:pPr>
            <a:r>
              <a:rPr lang="ar-SA" dirty="0">
                <a:latin typeface="JF Flat" panose="02000500000000000000" pitchFamily="2" charset="-78"/>
                <a:cs typeface="JF Flat" panose="02000500000000000000" pitchFamily="2" charset="-78"/>
              </a:rPr>
              <a:t>الجواب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 -1</a:t>
            </a:r>
          </a:p>
          <a:p>
            <a:pPr marL="0" indent="0" algn="r" rtl="1">
              <a:buNone/>
            </a:pPr>
            <a:r>
              <a:rPr lang="ar-SA" dirty="0">
                <a:latin typeface="JF Flat" panose="02000500000000000000" pitchFamily="2" charset="-78"/>
                <a:cs typeface="JF Flat" panose="02000500000000000000" pitchFamily="2" charset="-78"/>
              </a:rPr>
              <a:t>ما قيمة ب ؟ </a:t>
            </a:r>
          </a:p>
          <a:p>
            <a:pPr marL="0" indent="0" algn="r" rtl="1">
              <a:buNone/>
            </a:pPr>
            <a:r>
              <a:rPr lang="ar-SA" dirty="0">
                <a:latin typeface="JF Flat" panose="02000500000000000000" pitchFamily="2" charset="-78"/>
                <a:cs typeface="JF Flat" panose="02000500000000000000" pitchFamily="2" charset="-78"/>
              </a:rPr>
              <a:t>الجواب ب = 4</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35466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9" dur="500"/>
                                        <p:tgtEl>
                                          <p:spTgt spid="3">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6" dur="5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7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س</a:t>
            </a:r>
            <a:r>
              <a:rPr lang="ar-SA" baseline="30000" dirty="0">
                <a:latin typeface="JF Flat" panose="02000500000000000000" pitchFamily="2" charset="-78"/>
                <a:cs typeface="JF Flat" panose="02000500000000000000" pitchFamily="2" charset="-78"/>
              </a:rPr>
              <a:t>2</a:t>
            </a:r>
            <a:r>
              <a:rPr lang="ar-SA" dirty="0">
                <a:latin typeface="JF Flat" panose="02000500000000000000" pitchFamily="2" charset="-78"/>
                <a:cs typeface="JF Flat" panose="02000500000000000000" pitchFamily="2" charset="-78"/>
              </a:rPr>
              <a:t> + 4 </a:t>
            </a:r>
          </a:p>
          <a:p>
            <a:pPr marL="0" indent="0" algn="ctr">
              <a:buNone/>
            </a:pPr>
            <a:r>
              <a:rPr lang="x-none" dirty="0">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40894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س</a:t>
            </a:r>
            <a:r>
              <a:rPr lang="ar-SA" baseline="30000" dirty="0">
                <a:latin typeface="JF Flat" panose="02000500000000000000" pitchFamily="2" charset="-78"/>
                <a:cs typeface="JF Flat" panose="02000500000000000000" pitchFamily="2" charset="-78"/>
              </a:rPr>
              <a:t>2</a:t>
            </a:r>
            <a:r>
              <a:rPr lang="ar-SA" dirty="0">
                <a:latin typeface="JF Flat" panose="02000500000000000000" pitchFamily="2" charset="-78"/>
                <a:cs typeface="JF Flat" panose="02000500000000000000" pitchFamily="2" charset="-78"/>
              </a:rPr>
              <a:t> + 4 </a:t>
            </a:r>
          </a:p>
          <a:p>
            <a:pPr marL="0" indent="0" algn="ctr">
              <a:buNone/>
            </a:pPr>
            <a:r>
              <a:rPr lang="x-none" dirty="0">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97455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66ED4-E563-7540-BCF2-C426502DEB5C}"/>
              </a:ext>
            </a:extLst>
          </p:cNvPr>
          <p:cNvSpPr>
            <a:spLocks noGrp="1"/>
          </p:cNvSpPr>
          <p:nvPr>
            <p:ph type="title"/>
          </p:nvPr>
        </p:nvSpPr>
        <p:spPr/>
        <p:txBody>
          <a:bodyPr/>
          <a:lstStyle/>
          <a:p>
            <a:pPr algn="ctr"/>
            <a:r>
              <a:rPr lang="ar-SA" dirty="0">
                <a:solidFill>
                  <a:srgbClr val="0070C0"/>
                </a:solidFill>
                <a:latin typeface="JF Flat" panose="02000500000000000000" pitchFamily="2" charset="-78"/>
                <a:cs typeface="JF Flat" panose="02000500000000000000" pitchFamily="2" charset="-78"/>
              </a:rPr>
              <a:t>توضيح: </a:t>
            </a:r>
            <a:endParaRPr lang="x-none"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392D8D90-073C-5749-92A1-1C5ADF6A6502}"/>
              </a:ext>
            </a:extLst>
          </p:cNvPr>
          <p:cNvSpPr>
            <a:spLocks noGrp="1"/>
          </p:cNvSpPr>
          <p:nvPr>
            <p:ph idx="1"/>
          </p:nvPr>
        </p:nvSpPr>
        <p:spPr/>
        <p:txBody>
          <a:bodyPr/>
          <a:lstStyle/>
          <a:p>
            <a:pPr marL="0" indent="0" algn="r" rtl="1">
              <a:buNone/>
            </a:pPr>
            <a:r>
              <a:rPr lang="ar-SA" dirty="0">
                <a:latin typeface="JF Flat" panose="02000500000000000000" pitchFamily="2" charset="-78"/>
                <a:cs typeface="JF Flat" panose="02000500000000000000" pitchFamily="2" charset="-78"/>
              </a:rPr>
              <a:t>ليس اقتران خطي لأنه ليس على الصورة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 </a:t>
            </a:r>
          </a:p>
          <a:p>
            <a:pPr marL="0" indent="0" algn="r" rtl="1">
              <a:buNone/>
            </a:pPr>
            <a:r>
              <a:rPr lang="ar-SA" dirty="0">
                <a:latin typeface="JF Flat" panose="02000500000000000000" pitchFamily="2" charset="-78"/>
                <a:cs typeface="JF Flat" panose="02000500000000000000" pitchFamily="2" charset="-78"/>
              </a:rPr>
              <a:t>(حيث أن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لدينا هي تربيع)</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395351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25"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ل(</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6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a:t>
            </a:r>
            <a:r>
              <a:rPr lang="x-none" dirty="0">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19896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ل(</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6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a:t>
            </a:r>
            <a:r>
              <a:rPr lang="x-none" dirty="0">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302729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66ED4-E563-7540-BCF2-C426502DEB5C}"/>
              </a:ext>
            </a:extLst>
          </p:cNvPr>
          <p:cNvSpPr>
            <a:spLocks noGrp="1"/>
          </p:cNvSpPr>
          <p:nvPr>
            <p:ph type="title"/>
          </p:nvPr>
        </p:nvSpPr>
        <p:spPr/>
        <p:txBody>
          <a:bodyPr/>
          <a:lstStyle/>
          <a:p>
            <a:pPr algn="ctr"/>
            <a:r>
              <a:rPr lang="ar-SA" dirty="0">
                <a:solidFill>
                  <a:srgbClr val="0070C0"/>
                </a:solidFill>
                <a:latin typeface="JF Flat" panose="02000500000000000000" pitchFamily="2" charset="-78"/>
                <a:cs typeface="JF Flat" panose="02000500000000000000" pitchFamily="2" charset="-78"/>
              </a:rPr>
              <a:t>توضيح: </a:t>
            </a:r>
            <a:endParaRPr lang="x-none"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392D8D90-073C-5749-92A1-1C5ADF6A6502}"/>
              </a:ext>
            </a:extLst>
          </p:cNvPr>
          <p:cNvSpPr>
            <a:spLocks noGrp="1"/>
          </p:cNvSpPr>
          <p:nvPr>
            <p:ph idx="1"/>
          </p:nvPr>
        </p:nvSpPr>
        <p:spPr/>
        <p:txBody>
          <a:bodyPr/>
          <a:lstStyle/>
          <a:p>
            <a:pPr marL="0" indent="0" algn="r" rtl="1">
              <a:buNone/>
            </a:pPr>
            <a:r>
              <a:rPr lang="ar-SA" dirty="0">
                <a:latin typeface="JF Flat" panose="02000500000000000000" pitchFamily="2" charset="-78"/>
                <a:cs typeface="JF Flat" panose="02000500000000000000" pitchFamily="2" charset="-78"/>
              </a:rPr>
              <a:t>ل(</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ل(</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6 </a:t>
            </a:r>
            <a:r>
              <a:rPr lang="ar-SA" dirty="0" err="1">
                <a:latin typeface="JF Flat" panose="02000500000000000000" pitchFamily="2" charset="-78"/>
                <a:cs typeface="JF Flat" panose="02000500000000000000" pitchFamily="2" charset="-78"/>
              </a:rPr>
              <a:t>س</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ل(</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اقتران خطي لأنه على الصورة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 </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بما أنه اقتران خطي ما قيمة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endParaRPr lang="en-US"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 الجواب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6) </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ما قيمة ب ؟</a:t>
            </a:r>
            <a:endParaRPr lang="en-US"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 الجواب ب= 0) . </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حيث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 6, ب = 0</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07071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6" dur="500"/>
                                        <p:tgtEl>
                                          <p:spTgt spid="3">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additive="base">
                                        <p:cTn id="57"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2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3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1804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73A192-595C-2E4F-941A-5D6BB12CD33E}"/>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هل يعتبر اقتراناً خطياً؟ و لماذا؟</a:t>
            </a:r>
            <a:endParaRPr lang="x-none" sz="32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965F6E19-0862-F740-8070-98166FF4F554}"/>
              </a:ext>
            </a:extLst>
          </p:cNvPr>
          <p:cNvSpPr>
            <a:spLocks noGrp="1"/>
          </p:cNvSpPr>
          <p:nvPr>
            <p:ph idx="1"/>
          </p:nvPr>
        </p:nvSpPr>
        <p:spPr/>
        <p:txBody>
          <a:bodyPr/>
          <a:lstStyle/>
          <a:p>
            <a:pPr marL="0" indent="0" algn="ctr">
              <a:buNone/>
            </a:pPr>
            <a:r>
              <a:rPr lang="ar-SA" dirty="0">
                <a:latin typeface="JF Flat" panose="02000500000000000000" pitchFamily="2" charset="-78"/>
                <a:cs typeface="JF Flat" panose="02000500000000000000" pitchFamily="2" charset="-78"/>
              </a:rPr>
              <a:t>ل(</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6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a:t>
            </a:r>
            <a:r>
              <a:rPr lang="x-none" dirty="0">
                <a:latin typeface="JF Flat" panose="02000500000000000000" pitchFamily="2" charset="-78"/>
                <a:cs typeface="JF Flat" panose="02000500000000000000" pitchFamily="2" charset="-78"/>
              </a:rPr>
              <a:t>  </a:t>
            </a:r>
            <a:endParaRPr lang="x-none" dirty="0">
              <a:solidFill>
                <a:srgbClr val="0070C0"/>
              </a:solidFill>
              <a:latin typeface="JF Flat" panose="02000500000000000000" pitchFamily="2" charset="-78"/>
              <a:cs typeface="JF Flat" panose="02000500000000000000" pitchFamily="2" charset="-78"/>
            </a:endParaRPr>
          </a:p>
        </p:txBody>
      </p:sp>
      <p:sp>
        <p:nvSpPr>
          <p:cNvPr id="4" name="Rectangle 3">
            <a:extLst>
              <a:ext uri="{FF2B5EF4-FFF2-40B4-BE49-F238E27FC236}">
                <a16:creationId xmlns:a16="http://schemas.microsoft.com/office/drawing/2014/main" xmlns="" id="{8FA84817-FC6C-9542-8287-E4DA98839581}"/>
              </a:ext>
            </a:extLst>
          </p:cNvPr>
          <p:cNvSpPr/>
          <p:nvPr/>
        </p:nvSpPr>
        <p:spPr>
          <a:xfrm>
            <a:off x="6817165" y="3739684"/>
            <a:ext cx="3403497" cy="523220"/>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none">
            <a:spAutoFit/>
          </a:bodyPr>
          <a:lstStyle/>
          <a:p>
            <a:pPr algn="r" rtl="1"/>
            <a:r>
              <a:rPr lang="ar-SA" sz="2800" dirty="0">
                <a:latin typeface="JF Flat" panose="02000500000000000000" pitchFamily="2" charset="-78"/>
                <a:cs typeface="JF Flat" panose="02000500000000000000" pitchFamily="2" charset="-78"/>
              </a:rPr>
              <a:t>نعم يمثل اقتراناً خطياً</a:t>
            </a:r>
            <a:endParaRPr lang="x-none" sz="2800" dirty="0"/>
          </a:p>
        </p:txBody>
      </p:sp>
      <p:sp>
        <p:nvSpPr>
          <p:cNvPr id="5" name="Rectangle 4">
            <a:extLst>
              <a:ext uri="{FF2B5EF4-FFF2-40B4-BE49-F238E27FC236}">
                <a16:creationId xmlns:a16="http://schemas.microsoft.com/office/drawing/2014/main" xmlns="" id="{7D5F834E-5563-9F4A-ABBD-994BF5626C10}"/>
              </a:ext>
            </a:extLst>
          </p:cNvPr>
          <p:cNvSpPr/>
          <p:nvPr/>
        </p:nvSpPr>
        <p:spPr>
          <a:xfrm>
            <a:off x="1971338" y="3739684"/>
            <a:ext cx="2991525"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ar-SA" sz="2800" dirty="0">
                <a:latin typeface="JF Flat" panose="02000500000000000000" pitchFamily="2" charset="-78"/>
                <a:cs typeface="JF Flat" panose="02000500000000000000" pitchFamily="2" charset="-78"/>
              </a:rPr>
              <a:t>لا يمثل اقتراناً خطياً</a:t>
            </a:r>
            <a:endParaRPr lang="x-none" sz="2800"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107211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66ED4-E563-7540-BCF2-C426502DEB5C}"/>
              </a:ext>
            </a:extLst>
          </p:cNvPr>
          <p:cNvSpPr>
            <a:spLocks noGrp="1"/>
          </p:cNvSpPr>
          <p:nvPr>
            <p:ph type="title"/>
          </p:nvPr>
        </p:nvSpPr>
        <p:spPr/>
        <p:txBody>
          <a:bodyPr/>
          <a:lstStyle/>
          <a:p>
            <a:pPr algn="ctr"/>
            <a:r>
              <a:rPr lang="ar-SA" dirty="0">
                <a:solidFill>
                  <a:srgbClr val="0070C0"/>
                </a:solidFill>
                <a:latin typeface="JF Flat" panose="02000500000000000000" pitchFamily="2" charset="-78"/>
                <a:cs typeface="JF Flat" panose="02000500000000000000" pitchFamily="2" charset="-78"/>
              </a:rPr>
              <a:t>توضيح: </a:t>
            </a:r>
            <a:endParaRPr lang="x-none"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392D8D90-073C-5749-92A1-1C5ADF6A6502}"/>
              </a:ext>
            </a:extLst>
          </p:cNvPr>
          <p:cNvSpPr>
            <a:spLocks noGrp="1"/>
          </p:cNvSpPr>
          <p:nvPr>
            <p:ph idx="1"/>
          </p:nvPr>
        </p:nvSpPr>
        <p:spPr/>
        <p:txBody>
          <a:bodyPr/>
          <a:lstStyle/>
          <a:p>
            <a:pPr marL="0" indent="0" algn="r">
              <a:buNone/>
            </a:pPr>
            <a:r>
              <a:rPr lang="ar-SA" dirty="0">
                <a:latin typeface="JF Flat" panose="02000500000000000000" pitchFamily="2" charset="-78"/>
                <a:cs typeface="JF Flat" panose="02000500000000000000" pitchFamily="2" charset="-78"/>
              </a:rPr>
              <a:t>نعم اقتراناً خطياً، لأنه على الصورة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ب، حيث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 2، ب = -3</a:t>
            </a:r>
            <a:r>
              <a:rPr lang="x-none" dirty="0">
                <a:latin typeface="JF Flat" panose="02000500000000000000" pitchFamily="2" charset="-78"/>
                <a:cs typeface="JF Flat" panose="02000500000000000000" pitchFamily="2" charset="-78"/>
              </a:rPr>
              <a:t> </a:t>
            </a:r>
          </a:p>
        </p:txBody>
      </p:sp>
    </p:spTree>
    <p:extLst>
      <p:ext uri="{BB962C8B-B14F-4D97-AF65-F5344CB8AC3E}">
        <p14:creationId xmlns:p14="http://schemas.microsoft.com/office/powerpoint/2010/main" val="397873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2D320EF-B908-1B42-A682-FD2E189A281D}"/>
              </a:ext>
            </a:extLst>
          </p:cNvPr>
          <p:cNvSpPr>
            <a:spLocks noGrp="1"/>
          </p:cNvSpPr>
          <p:nvPr>
            <p:ph type="title"/>
          </p:nvPr>
        </p:nvSpPr>
        <p:spPr>
          <a:xfrm>
            <a:off x="838200" y="2766218"/>
            <a:ext cx="10515600" cy="1325563"/>
          </a:xfrm>
        </p:spPr>
        <p:txBody>
          <a:bodyPr>
            <a:normAutofit/>
          </a:bodyPr>
          <a:lstStyle/>
          <a:p>
            <a:pPr algn="ctr"/>
            <a:r>
              <a:rPr lang="ar-SA" sz="3600" dirty="0">
                <a:solidFill>
                  <a:srgbClr val="0070C0"/>
                </a:solidFill>
                <a:latin typeface="JF Flat" panose="02000500000000000000" pitchFamily="2" charset="-78"/>
                <a:cs typeface="JF Flat" panose="02000500000000000000" pitchFamily="2" charset="-78"/>
              </a:rPr>
              <a:t>ولكن ما طبيعة هذه العلاقة وهل تحدد نوع الاقتران وخصائصه وشكله.</a:t>
            </a:r>
            <a:endParaRPr lang="x-none" sz="3600" dirty="0">
              <a:solidFill>
                <a:srgbClr val="0070C0"/>
              </a:solidFill>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389676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D09A5-E806-C349-B8B8-07ECA28B5DCF}"/>
              </a:ext>
            </a:extLst>
          </p:cNvPr>
          <p:cNvSpPr>
            <a:spLocks noGrp="1"/>
          </p:cNvSpPr>
          <p:nvPr>
            <p:ph type="title"/>
          </p:nvPr>
        </p:nvSpPr>
        <p:spPr/>
        <p:txBody>
          <a:bodyPr/>
          <a:lstStyle/>
          <a:p>
            <a:pPr algn="r"/>
            <a:r>
              <a:rPr lang="ar-SA" dirty="0">
                <a:solidFill>
                  <a:srgbClr val="0070C0"/>
                </a:solidFill>
                <a:latin typeface="JF Flat" panose="02000500000000000000" pitchFamily="2" charset="-78"/>
                <a:cs typeface="JF Flat" panose="02000500000000000000" pitchFamily="2" charset="-78"/>
              </a:rPr>
              <a:t>ما رأيك أن نحاول تمثيل هذا الاقتران بيانياً؟ </a:t>
            </a:r>
            <a:endParaRPr lang="x-none"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B9DA137C-EF3E-E744-B352-5CFC50645A91}"/>
              </a:ext>
            </a:extLst>
          </p:cNvPr>
          <p:cNvSpPr>
            <a:spLocks noGrp="1"/>
          </p:cNvSpPr>
          <p:nvPr>
            <p:ph idx="1"/>
          </p:nvPr>
        </p:nvSpPr>
        <p:spPr/>
        <p:txBody>
          <a:bodyPr/>
          <a:lstStyle/>
          <a:p>
            <a:pPr marL="0" indent="0" algn="r" rtl="1">
              <a:buNone/>
            </a:pPr>
            <a:r>
              <a:rPr lang="ar-SA" dirty="0">
                <a:solidFill>
                  <a:srgbClr val="0070C0"/>
                </a:solidFill>
                <a:latin typeface="JF Flat" panose="02000500000000000000" pitchFamily="2" charset="-78"/>
                <a:cs typeface="JF Flat" panose="02000500000000000000" pitchFamily="2" charset="-78"/>
              </a:rPr>
              <a:t>أولاً: </a:t>
            </a:r>
            <a:r>
              <a:rPr lang="ar-SA" dirty="0">
                <a:latin typeface="JF Flat" panose="02000500000000000000" pitchFamily="2" charset="-78"/>
                <a:cs typeface="JF Flat" panose="02000500000000000000" pitchFamily="2" charset="-78"/>
              </a:rPr>
              <a:t>نرسم جدول ونضع فيه أي ثلاث نقاط نختارها ولتكن  0، 1،3 </a:t>
            </a:r>
            <a:endParaRPr lang="x-none" dirty="0">
              <a:latin typeface="JF Flat" panose="02000500000000000000" pitchFamily="2" charset="-78"/>
              <a:cs typeface="JF Flat" panose="02000500000000000000" pitchFamily="2" charset="-78"/>
            </a:endParaRPr>
          </a:p>
          <a:p>
            <a:pPr algn="r"/>
            <a:endParaRPr lang="x-none" dirty="0">
              <a:latin typeface="JF Flat" panose="02000500000000000000" pitchFamily="2" charset="-78"/>
              <a:cs typeface="JF Flat" panose="02000500000000000000" pitchFamily="2" charset="-78"/>
            </a:endParaRPr>
          </a:p>
        </p:txBody>
      </p:sp>
      <p:graphicFrame>
        <p:nvGraphicFramePr>
          <p:cNvPr id="4" name="Table 4">
            <a:extLst>
              <a:ext uri="{FF2B5EF4-FFF2-40B4-BE49-F238E27FC236}">
                <a16:creationId xmlns:a16="http://schemas.microsoft.com/office/drawing/2014/main" xmlns="" id="{695BB19F-7C0A-D24C-8AA7-817B3C9B4D4A}"/>
              </a:ext>
            </a:extLst>
          </p:cNvPr>
          <p:cNvGraphicFramePr>
            <a:graphicFrameLocks noGrp="1"/>
          </p:cNvGraphicFramePr>
          <p:nvPr>
            <p:extLst>
              <p:ext uri="{D42A27DB-BD31-4B8C-83A1-F6EECF244321}">
                <p14:modId xmlns:p14="http://schemas.microsoft.com/office/powerpoint/2010/main" val="3265264526"/>
              </p:ext>
            </p:extLst>
          </p:nvPr>
        </p:nvGraphicFramePr>
        <p:xfrm>
          <a:off x="2032000" y="3630454"/>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4118082944"/>
                    </a:ext>
                  </a:extLst>
                </a:gridCol>
                <a:gridCol w="2032000">
                  <a:extLst>
                    <a:ext uri="{9D8B030D-6E8A-4147-A177-3AD203B41FA5}">
                      <a16:colId xmlns:a16="http://schemas.microsoft.com/office/drawing/2014/main" xmlns="" val="3290720179"/>
                    </a:ext>
                  </a:extLst>
                </a:gridCol>
                <a:gridCol w="2032000">
                  <a:extLst>
                    <a:ext uri="{9D8B030D-6E8A-4147-A177-3AD203B41FA5}">
                      <a16:colId xmlns:a16="http://schemas.microsoft.com/office/drawing/2014/main" xmlns="" val="89223614"/>
                    </a:ext>
                  </a:extLst>
                </a:gridCol>
                <a:gridCol w="2032000">
                  <a:extLst>
                    <a:ext uri="{9D8B030D-6E8A-4147-A177-3AD203B41FA5}">
                      <a16:colId xmlns:a16="http://schemas.microsoft.com/office/drawing/2014/main" xmlns="" val="1750481701"/>
                    </a:ext>
                  </a:extLst>
                </a:gridCol>
              </a:tblGrid>
              <a:tr h="370840">
                <a:tc>
                  <a:txBody>
                    <a:bodyPr/>
                    <a:lstStyle/>
                    <a:p>
                      <a:pPr marL="0" algn="ctr" defTabSz="914400" rtl="1" eaLnBrk="1" latinLnBrk="0" hangingPunct="1"/>
                      <a:r>
                        <a:rPr lang="ar-SA" dirty="0"/>
                        <a:t>3</a:t>
                      </a:r>
                      <a:endParaRPr lang="x-none" dirty="0"/>
                    </a:p>
                  </a:txBody>
                  <a:tcPr/>
                </a:tc>
                <a:tc>
                  <a:txBody>
                    <a:bodyPr/>
                    <a:lstStyle/>
                    <a:p>
                      <a:pPr marL="0" algn="ctr" defTabSz="914400" rtl="1" eaLnBrk="1" latinLnBrk="0" hangingPunct="1"/>
                      <a:r>
                        <a:rPr lang="ar-SA" dirty="0"/>
                        <a:t>1</a:t>
                      </a:r>
                      <a:endParaRPr lang="x-none" dirty="0"/>
                    </a:p>
                  </a:txBody>
                  <a:tcPr/>
                </a:tc>
                <a:tc>
                  <a:txBody>
                    <a:bodyPr/>
                    <a:lstStyle/>
                    <a:p>
                      <a:pPr marL="0" algn="ctr" defTabSz="914400" rtl="0" eaLnBrk="1" latinLnBrk="0" hangingPunct="1"/>
                      <a:r>
                        <a:rPr lang="ar-SA" dirty="0"/>
                        <a:t>0</a:t>
                      </a:r>
                      <a:endParaRPr lang="x-none" dirty="0"/>
                    </a:p>
                  </a:txBody>
                  <a:tcPr/>
                </a:tc>
                <a:tc>
                  <a:txBody>
                    <a:bodyPr/>
                    <a:lstStyle/>
                    <a:p>
                      <a:pPr algn="ctr"/>
                      <a:r>
                        <a:rPr lang="ar-SA" dirty="0" err="1"/>
                        <a:t>س</a:t>
                      </a:r>
                      <a:endParaRPr lang="x-none" dirty="0"/>
                    </a:p>
                  </a:txBody>
                  <a:tcPr/>
                </a:tc>
                <a:extLst>
                  <a:ext uri="{0D108BD9-81ED-4DB2-BD59-A6C34878D82A}">
                    <a16:rowId xmlns:a16="http://schemas.microsoft.com/office/drawing/2014/main" xmlns="" val="2337906874"/>
                  </a:ext>
                </a:extLst>
              </a:tr>
              <a:tr h="370840">
                <a:tc>
                  <a:txBody>
                    <a:bodyPr/>
                    <a:lstStyle/>
                    <a:p>
                      <a:pPr marL="0" algn="ctr" defTabSz="914400" rtl="1" eaLnBrk="1" latinLnBrk="0" hangingPunct="1"/>
                      <a:r>
                        <a:rPr lang="ar-SA" dirty="0"/>
                        <a:t>3</a:t>
                      </a:r>
                      <a:endParaRPr lang="x-none" dirty="0"/>
                    </a:p>
                  </a:txBody>
                  <a:tcPr/>
                </a:tc>
                <a:tc>
                  <a:txBody>
                    <a:bodyPr/>
                    <a:lstStyle/>
                    <a:p>
                      <a:pPr marL="0" algn="ctr" defTabSz="914400" rtl="1" eaLnBrk="1" latinLnBrk="0" hangingPunct="1"/>
                      <a:r>
                        <a:rPr lang="ar-SA" dirty="0"/>
                        <a:t>-1</a:t>
                      </a:r>
                      <a:endParaRPr lang="x-none" dirty="0"/>
                    </a:p>
                  </a:txBody>
                  <a:tcPr/>
                </a:tc>
                <a:tc>
                  <a:txBody>
                    <a:bodyPr/>
                    <a:lstStyle/>
                    <a:p>
                      <a:pPr marL="0" algn="ctr" defTabSz="914400" rtl="1" eaLnBrk="1" latinLnBrk="0" hangingPunct="1"/>
                      <a:r>
                        <a:rPr lang="ar-SA" dirty="0"/>
                        <a:t>-3</a:t>
                      </a:r>
                      <a:endParaRPr lang="x-none" dirty="0"/>
                    </a:p>
                  </a:txBody>
                  <a:tcPr/>
                </a:tc>
                <a:tc>
                  <a:txBody>
                    <a:bodyPr/>
                    <a:lstStyle/>
                    <a:p>
                      <a:pPr marL="0" algn="ctr" defTabSz="914400" rtl="1" eaLnBrk="1" latinLnBrk="0" hangingPunct="1"/>
                      <a:r>
                        <a:rPr lang="ar-SA" dirty="0"/>
                        <a:t>ق( </a:t>
                      </a:r>
                      <a:r>
                        <a:rPr lang="ar-SA" dirty="0" err="1"/>
                        <a:t>س</a:t>
                      </a:r>
                      <a:r>
                        <a:rPr lang="ar-SA" dirty="0"/>
                        <a:t>)</a:t>
                      </a:r>
                      <a:endParaRPr lang="x-none" dirty="0"/>
                    </a:p>
                  </a:txBody>
                  <a:tcPr/>
                </a:tc>
                <a:extLst>
                  <a:ext uri="{0D108BD9-81ED-4DB2-BD59-A6C34878D82A}">
                    <a16:rowId xmlns:a16="http://schemas.microsoft.com/office/drawing/2014/main" xmlns="" val="3931817005"/>
                  </a:ext>
                </a:extLst>
              </a:tr>
            </a:tbl>
          </a:graphicData>
        </a:graphic>
      </p:graphicFrame>
    </p:spTree>
    <p:extLst>
      <p:ext uri="{BB962C8B-B14F-4D97-AF65-F5344CB8AC3E}">
        <p14:creationId xmlns:p14="http://schemas.microsoft.com/office/powerpoint/2010/main" val="336004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right)">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CB7272-7021-314E-8E0C-FE4A12B47879}"/>
              </a:ext>
            </a:extLst>
          </p:cNvPr>
          <p:cNvSpPr>
            <a:spLocks noGrp="1"/>
          </p:cNvSpPr>
          <p:nvPr>
            <p:ph idx="1"/>
          </p:nvPr>
        </p:nvSpPr>
        <p:spPr>
          <a:xfrm>
            <a:off x="838200" y="1253331"/>
            <a:ext cx="10515600" cy="4351338"/>
          </a:xfrm>
        </p:spPr>
        <p:txBody>
          <a:bodyPr anchor="ctr">
            <a:normAutofit lnSpcReduction="10000"/>
          </a:bodyPr>
          <a:lstStyle/>
          <a:p>
            <a:pPr marL="0" indent="0" algn="r" rtl="1">
              <a:lnSpc>
                <a:spcPct val="150000"/>
              </a:lnSpc>
              <a:buNone/>
            </a:pPr>
            <a:r>
              <a:rPr lang="ar-SA" dirty="0">
                <a:solidFill>
                  <a:srgbClr val="0070C0"/>
                </a:solidFill>
                <a:latin typeface="JF Flat" panose="02000500000000000000" pitchFamily="2" charset="-78"/>
                <a:cs typeface="JF Flat" panose="02000500000000000000" pitchFamily="2" charset="-78"/>
              </a:rPr>
              <a:t>ثانياً:  </a:t>
            </a:r>
            <a:r>
              <a:rPr lang="ar-SA" dirty="0">
                <a:latin typeface="JF Flat" panose="02000500000000000000" pitchFamily="2" charset="-78"/>
                <a:cs typeface="JF Flat" panose="02000500000000000000" pitchFamily="2" charset="-78"/>
              </a:rPr>
              <a:t>نضع قاعدة الاقتران: </a:t>
            </a:r>
            <a:endParaRPr lang="en-US" dirty="0">
              <a:latin typeface="JF Flat" panose="02000500000000000000" pitchFamily="2" charset="-78"/>
              <a:cs typeface="JF Flat" panose="02000500000000000000" pitchFamily="2" charset="-78"/>
            </a:endParaRPr>
          </a:p>
          <a:p>
            <a:pPr marL="0" indent="0" algn="r" rtl="1">
              <a:lnSpc>
                <a:spcPct val="150000"/>
              </a:lnSpc>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2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3 </a:t>
            </a:r>
            <a:endParaRPr lang="en-US" dirty="0">
              <a:latin typeface="JF Flat" panose="02000500000000000000" pitchFamily="2" charset="-78"/>
              <a:cs typeface="JF Flat" panose="02000500000000000000" pitchFamily="2" charset="-78"/>
            </a:endParaRPr>
          </a:p>
          <a:p>
            <a:pPr marL="0" indent="0" algn="r" rtl="1">
              <a:lnSpc>
                <a:spcPct val="150000"/>
              </a:lnSpc>
              <a:buNone/>
            </a:pPr>
            <a:r>
              <a:rPr lang="ar-SA" dirty="0">
                <a:latin typeface="JF Flat" panose="02000500000000000000" pitchFamily="2" charset="-78"/>
                <a:cs typeface="JF Flat" panose="02000500000000000000" pitchFamily="2" charset="-78"/>
              </a:rPr>
              <a:t>ق(0) = 2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3 </a:t>
            </a:r>
          </a:p>
          <a:p>
            <a:pPr marL="0" indent="0" algn="r" rtl="1">
              <a:lnSpc>
                <a:spcPct val="150000"/>
              </a:lnSpc>
              <a:buNone/>
            </a:pPr>
            <a:r>
              <a:rPr lang="ar-SA" dirty="0">
                <a:latin typeface="JF Flat" panose="02000500000000000000" pitchFamily="2" charset="-78"/>
                <a:cs typeface="JF Flat" panose="02000500000000000000" pitchFamily="2" charset="-78"/>
              </a:rPr>
              <a:t>2(0) – 3 = 0 – 3 = -3</a:t>
            </a:r>
            <a:endParaRPr lang="x-none" dirty="0">
              <a:latin typeface="JF Flat" panose="02000500000000000000" pitchFamily="2" charset="-78"/>
              <a:cs typeface="JF Flat" panose="02000500000000000000" pitchFamily="2" charset="-78"/>
            </a:endParaRPr>
          </a:p>
          <a:p>
            <a:pPr marL="0" indent="0" algn="r" rtl="1">
              <a:lnSpc>
                <a:spcPct val="150000"/>
              </a:lnSpc>
              <a:buNone/>
            </a:pPr>
            <a:r>
              <a:rPr lang="ar-SA" dirty="0">
                <a:latin typeface="JF Flat" panose="02000500000000000000" pitchFamily="2" charset="-78"/>
                <a:cs typeface="JF Flat" panose="02000500000000000000" pitchFamily="2" charset="-78"/>
              </a:rPr>
              <a:t>2(1) – 3 = 2 – 3 = -1</a:t>
            </a:r>
            <a:endParaRPr lang="x-none" dirty="0">
              <a:latin typeface="JF Flat" panose="02000500000000000000" pitchFamily="2" charset="-78"/>
              <a:cs typeface="JF Flat" panose="02000500000000000000" pitchFamily="2" charset="-78"/>
            </a:endParaRPr>
          </a:p>
          <a:p>
            <a:pPr marL="0" indent="0" algn="r" rtl="1">
              <a:lnSpc>
                <a:spcPct val="150000"/>
              </a:lnSpc>
              <a:buNone/>
            </a:pPr>
            <a:r>
              <a:rPr lang="ar-SA" dirty="0">
                <a:latin typeface="JF Flat" panose="02000500000000000000" pitchFamily="2" charset="-78"/>
                <a:cs typeface="JF Flat" panose="02000500000000000000" pitchFamily="2" charset="-78"/>
              </a:rPr>
              <a:t>2(3) – 3 = 6 – 3 = 3</a:t>
            </a: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3349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D5D81C-D13B-2B48-8178-9330A13C1DD3}"/>
              </a:ext>
            </a:extLst>
          </p:cNvPr>
          <p:cNvSpPr>
            <a:spLocks noGrp="1"/>
          </p:cNvSpPr>
          <p:nvPr>
            <p:ph idx="1"/>
          </p:nvPr>
        </p:nvSpPr>
        <p:spPr>
          <a:xfrm>
            <a:off x="838200" y="845442"/>
            <a:ext cx="10515600" cy="4351338"/>
          </a:xfrm>
        </p:spPr>
        <p:txBody>
          <a:bodyPr/>
          <a:lstStyle/>
          <a:p>
            <a:pPr marL="0" indent="0" algn="r">
              <a:buNone/>
            </a:pPr>
            <a:r>
              <a:rPr lang="ar-SA" dirty="0">
                <a:solidFill>
                  <a:srgbClr val="0070C0"/>
                </a:solidFill>
                <a:latin typeface="JF Flat" panose="02000500000000000000" pitchFamily="2" charset="-78"/>
                <a:cs typeface="JF Flat" panose="02000500000000000000" pitchFamily="2" charset="-78"/>
              </a:rPr>
              <a:t>ثالثاً:  </a:t>
            </a:r>
            <a:r>
              <a:rPr lang="ar-SA" dirty="0">
                <a:latin typeface="JF Flat" panose="02000500000000000000" pitchFamily="2" charset="-78"/>
                <a:cs typeface="JF Flat" panose="02000500000000000000" pitchFamily="2" charset="-78"/>
              </a:rPr>
              <a:t>نرسم المستوى الديكارتي ونقوم بتعيين النقاط الموجودة بالجدول.</a:t>
            </a:r>
            <a:endParaRPr lang="x-none" dirty="0">
              <a:latin typeface="JF Flat" panose="02000500000000000000" pitchFamily="2" charset="-78"/>
              <a:cs typeface="JF Flat" panose="02000500000000000000" pitchFamily="2" charset="-78"/>
            </a:endParaRPr>
          </a:p>
        </p:txBody>
      </p:sp>
      <p:pic>
        <p:nvPicPr>
          <p:cNvPr id="11" name="Picture 10">
            <a:extLst>
              <a:ext uri="{FF2B5EF4-FFF2-40B4-BE49-F238E27FC236}">
                <a16:creationId xmlns:a16="http://schemas.microsoft.com/office/drawing/2014/main" xmlns="" id="{755706E9-5FBB-7649-BF45-9FED6B48849D}"/>
              </a:ext>
            </a:extLst>
          </p:cNvPr>
          <p:cNvPicPr>
            <a:picLocks noChangeAspect="1"/>
          </p:cNvPicPr>
          <p:nvPr/>
        </p:nvPicPr>
        <p:blipFill>
          <a:blip r:embed="rId2"/>
          <a:stretch>
            <a:fillRect/>
          </a:stretch>
        </p:blipFill>
        <p:spPr>
          <a:xfrm>
            <a:off x="3200038" y="1359173"/>
            <a:ext cx="5791924" cy="5269905"/>
          </a:xfrm>
          <a:prstGeom prst="rect">
            <a:avLst/>
          </a:prstGeom>
        </p:spPr>
      </p:pic>
      <p:sp>
        <p:nvSpPr>
          <p:cNvPr id="12" name="Rectangle 11">
            <a:extLst>
              <a:ext uri="{FF2B5EF4-FFF2-40B4-BE49-F238E27FC236}">
                <a16:creationId xmlns:a16="http://schemas.microsoft.com/office/drawing/2014/main" xmlns="" id="{3B089D47-C323-344E-ADF3-1D8F50984C1B}"/>
              </a:ext>
            </a:extLst>
          </p:cNvPr>
          <p:cNvSpPr/>
          <p:nvPr/>
        </p:nvSpPr>
        <p:spPr>
          <a:xfrm>
            <a:off x="5855698" y="5258078"/>
            <a:ext cx="364202" cy="584775"/>
          </a:xfrm>
          <a:prstGeom prst="rect">
            <a:avLst/>
          </a:prstGeom>
        </p:spPr>
        <p:txBody>
          <a:bodyPr wrap="none">
            <a:spAutoFit/>
          </a:bodyPr>
          <a:lstStyle/>
          <a:p>
            <a:pPr algn="r" rtl="1"/>
            <a:r>
              <a:rPr lang="ar-SA" sz="3200" dirty="0">
                <a:solidFill>
                  <a:srgbClr val="FF0000"/>
                </a:solidFill>
                <a:latin typeface="JF Flat" panose="02000500000000000000" pitchFamily="2" charset="-78"/>
                <a:cs typeface="JF Flat" panose="02000500000000000000" pitchFamily="2" charset="-78"/>
              </a:rPr>
              <a:t>*</a:t>
            </a:r>
            <a:endParaRPr lang="x-none" sz="3200" dirty="0">
              <a:solidFill>
                <a:srgbClr val="FF0000"/>
              </a:solidFill>
            </a:endParaRPr>
          </a:p>
        </p:txBody>
      </p:sp>
      <p:sp>
        <p:nvSpPr>
          <p:cNvPr id="13" name="Rectangle 12">
            <a:extLst>
              <a:ext uri="{FF2B5EF4-FFF2-40B4-BE49-F238E27FC236}">
                <a16:creationId xmlns:a16="http://schemas.microsoft.com/office/drawing/2014/main" xmlns="" id="{755F152E-5261-724B-916A-A21CE96C7D10}"/>
              </a:ext>
            </a:extLst>
          </p:cNvPr>
          <p:cNvSpPr/>
          <p:nvPr/>
        </p:nvSpPr>
        <p:spPr>
          <a:xfrm>
            <a:off x="6302012" y="4361419"/>
            <a:ext cx="364202" cy="584775"/>
          </a:xfrm>
          <a:prstGeom prst="rect">
            <a:avLst/>
          </a:prstGeom>
        </p:spPr>
        <p:txBody>
          <a:bodyPr wrap="none">
            <a:spAutoFit/>
          </a:bodyPr>
          <a:lstStyle/>
          <a:p>
            <a:pPr algn="r" rtl="1"/>
            <a:r>
              <a:rPr lang="ar-SA" sz="3200" dirty="0">
                <a:solidFill>
                  <a:srgbClr val="FF0000"/>
                </a:solidFill>
                <a:latin typeface="JF Flat" panose="02000500000000000000" pitchFamily="2" charset="-78"/>
                <a:cs typeface="JF Flat" panose="02000500000000000000" pitchFamily="2" charset="-78"/>
              </a:rPr>
              <a:t>*</a:t>
            </a:r>
            <a:endParaRPr lang="x-none" sz="3200" dirty="0">
              <a:solidFill>
                <a:srgbClr val="FF0000"/>
              </a:solidFill>
            </a:endParaRPr>
          </a:p>
        </p:txBody>
      </p:sp>
      <p:sp>
        <p:nvSpPr>
          <p:cNvPr id="14" name="Rectangle 13">
            <a:extLst>
              <a:ext uri="{FF2B5EF4-FFF2-40B4-BE49-F238E27FC236}">
                <a16:creationId xmlns:a16="http://schemas.microsoft.com/office/drawing/2014/main" xmlns="" id="{807740FF-2962-754A-951E-F746BFCD5A16}"/>
              </a:ext>
            </a:extLst>
          </p:cNvPr>
          <p:cNvSpPr/>
          <p:nvPr/>
        </p:nvSpPr>
        <p:spPr>
          <a:xfrm>
            <a:off x="7192878" y="2562471"/>
            <a:ext cx="364202" cy="584775"/>
          </a:xfrm>
          <a:prstGeom prst="rect">
            <a:avLst/>
          </a:prstGeom>
        </p:spPr>
        <p:txBody>
          <a:bodyPr wrap="none">
            <a:spAutoFit/>
          </a:bodyPr>
          <a:lstStyle/>
          <a:p>
            <a:pPr algn="r" rtl="1"/>
            <a:r>
              <a:rPr lang="ar-SA" sz="3200" dirty="0">
                <a:solidFill>
                  <a:srgbClr val="FF0000"/>
                </a:solidFill>
                <a:latin typeface="JF Flat" panose="02000500000000000000" pitchFamily="2" charset="-78"/>
                <a:cs typeface="JF Flat" panose="02000500000000000000" pitchFamily="2" charset="-78"/>
              </a:rPr>
              <a:t>*</a:t>
            </a:r>
            <a:endParaRPr lang="x-none" sz="3200" dirty="0">
              <a:solidFill>
                <a:srgbClr val="FF0000"/>
              </a:solidFill>
            </a:endParaRPr>
          </a:p>
        </p:txBody>
      </p:sp>
    </p:spTree>
    <p:extLst>
      <p:ext uri="{BB962C8B-B14F-4D97-AF65-F5344CB8AC3E}">
        <p14:creationId xmlns:p14="http://schemas.microsoft.com/office/powerpoint/2010/main" val="356868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plus(ou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0D5D81C-D13B-2B48-8178-9330A13C1DD3}"/>
              </a:ext>
            </a:extLst>
          </p:cNvPr>
          <p:cNvSpPr>
            <a:spLocks noGrp="1"/>
          </p:cNvSpPr>
          <p:nvPr>
            <p:ph idx="1"/>
          </p:nvPr>
        </p:nvSpPr>
        <p:spPr>
          <a:xfrm>
            <a:off x="779999" y="867986"/>
            <a:ext cx="10515600" cy="4351338"/>
          </a:xfrm>
        </p:spPr>
        <p:txBody>
          <a:bodyPr/>
          <a:lstStyle/>
          <a:p>
            <a:pPr marL="0" indent="0" algn="r" rtl="1">
              <a:buNone/>
            </a:pPr>
            <a:r>
              <a:rPr lang="ar-SA" dirty="0">
                <a:solidFill>
                  <a:srgbClr val="0070C0"/>
                </a:solidFill>
                <a:latin typeface="JF Flat" panose="02000500000000000000" pitchFamily="2" charset="-78"/>
                <a:cs typeface="JF Flat" panose="02000500000000000000" pitchFamily="2" charset="-78"/>
              </a:rPr>
              <a:t>رابعاً: </a:t>
            </a:r>
            <a:r>
              <a:rPr lang="ar-SA" dirty="0">
                <a:latin typeface="JF Flat" panose="02000500000000000000" pitchFamily="2" charset="-78"/>
                <a:cs typeface="JF Flat" panose="02000500000000000000" pitchFamily="2" charset="-78"/>
              </a:rPr>
              <a:t>نصل بين النقاط بالمسطرة.</a:t>
            </a:r>
            <a:endParaRPr lang="x-none" dirty="0">
              <a:latin typeface="JF Flat" panose="02000500000000000000" pitchFamily="2" charset="-78"/>
              <a:cs typeface="JF Flat" panose="02000500000000000000" pitchFamily="2" charset="-78"/>
            </a:endParaRPr>
          </a:p>
        </p:txBody>
      </p:sp>
      <p:pic>
        <p:nvPicPr>
          <p:cNvPr id="4" name="Picture 3">
            <a:extLst>
              <a:ext uri="{FF2B5EF4-FFF2-40B4-BE49-F238E27FC236}">
                <a16:creationId xmlns:a16="http://schemas.microsoft.com/office/drawing/2014/main" xmlns="" id="{44BF74F1-90D8-A245-BD49-6C9A08F7FB6A}"/>
              </a:ext>
            </a:extLst>
          </p:cNvPr>
          <p:cNvPicPr>
            <a:picLocks noChangeAspect="1"/>
          </p:cNvPicPr>
          <p:nvPr/>
        </p:nvPicPr>
        <p:blipFill>
          <a:blip r:embed="rId2"/>
          <a:stretch>
            <a:fillRect/>
          </a:stretch>
        </p:blipFill>
        <p:spPr>
          <a:xfrm>
            <a:off x="3200038" y="1455425"/>
            <a:ext cx="5791924" cy="5269905"/>
          </a:xfrm>
          <a:prstGeom prst="rect">
            <a:avLst/>
          </a:prstGeom>
        </p:spPr>
      </p:pic>
      <p:sp>
        <p:nvSpPr>
          <p:cNvPr id="5" name="Rectangle 4">
            <a:extLst>
              <a:ext uri="{FF2B5EF4-FFF2-40B4-BE49-F238E27FC236}">
                <a16:creationId xmlns:a16="http://schemas.microsoft.com/office/drawing/2014/main" xmlns="" id="{A44B441C-1D6F-EA48-BDB5-790585450896}"/>
              </a:ext>
            </a:extLst>
          </p:cNvPr>
          <p:cNvSpPr/>
          <p:nvPr/>
        </p:nvSpPr>
        <p:spPr>
          <a:xfrm>
            <a:off x="5855698" y="5354330"/>
            <a:ext cx="364202" cy="584775"/>
          </a:xfrm>
          <a:prstGeom prst="rect">
            <a:avLst/>
          </a:prstGeom>
        </p:spPr>
        <p:txBody>
          <a:bodyPr wrap="none">
            <a:spAutoFit/>
          </a:bodyPr>
          <a:lstStyle/>
          <a:p>
            <a:pPr algn="r" rtl="1"/>
            <a:r>
              <a:rPr lang="ar-SA" sz="3200" dirty="0">
                <a:solidFill>
                  <a:srgbClr val="FF0000"/>
                </a:solidFill>
                <a:latin typeface="JF Flat" panose="02000500000000000000" pitchFamily="2" charset="-78"/>
                <a:cs typeface="JF Flat" panose="02000500000000000000" pitchFamily="2" charset="-78"/>
              </a:rPr>
              <a:t>*</a:t>
            </a:r>
            <a:endParaRPr lang="x-none" sz="3200" dirty="0">
              <a:solidFill>
                <a:srgbClr val="FF0000"/>
              </a:solidFill>
            </a:endParaRPr>
          </a:p>
        </p:txBody>
      </p:sp>
      <p:sp>
        <p:nvSpPr>
          <p:cNvPr id="6" name="Rectangle 5">
            <a:extLst>
              <a:ext uri="{FF2B5EF4-FFF2-40B4-BE49-F238E27FC236}">
                <a16:creationId xmlns:a16="http://schemas.microsoft.com/office/drawing/2014/main" xmlns="" id="{3F6C066B-4F50-AA41-9192-A6D0AF99BA47}"/>
              </a:ext>
            </a:extLst>
          </p:cNvPr>
          <p:cNvSpPr/>
          <p:nvPr/>
        </p:nvSpPr>
        <p:spPr>
          <a:xfrm>
            <a:off x="6302012" y="4457671"/>
            <a:ext cx="364202" cy="584775"/>
          </a:xfrm>
          <a:prstGeom prst="rect">
            <a:avLst/>
          </a:prstGeom>
        </p:spPr>
        <p:txBody>
          <a:bodyPr wrap="none">
            <a:spAutoFit/>
          </a:bodyPr>
          <a:lstStyle/>
          <a:p>
            <a:pPr algn="r" rtl="1"/>
            <a:r>
              <a:rPr lang="ar-SA" sz="3200" dirty="0">
                <a:solidFill>
                  <a:srgbClr val="FF0000"/>
                </a:solidFill>
                <a:latin typeface="JF Flat" panose="02000500000000000000" pitchFamily="2" charset="-78"/>
                <a:cs typeface="JF Flat" panose="02000500000000000000" pitchFamily="2" charset="-78"/>
              </a:rPr>
              <a:t>*</a:t>
            </a:r>
            <a:endParaRPr lang="x-none" sz="3200" dirty="0">
              <a:solidFill>
                <a:srgbClr val="FF0000"/>
              </a:solidFill>
            </a:endParaRPr>
          </a:p>
        </p:txBody>
      </p:sp>
      <p:sp>
        <p:nvSpPr>
          <p:cNvPr id="7" name="Rectangle 6">
            <a:extLst>
              <a:ext uri="{FF2B5EF4-FFF2-40B4-BE49-F238E27FC236}">
                <a16:creationId xmlns:a16="http://schemas.microsoft.com/office/drawing/2014/main" xmlns="" id="{7437DD2D-822F-9F40-87B8-1C05CEC891B4}"/>
              </a:ext>
            </a:extLst>
          </p:cNvPr>
          <p:cNvSpPr/>
          <p:nvPr/>
        </p:nvSpPr>
        <p:spPr>
          <a:xfrm>
            <a:off x="7192878" y="2658723"/>
            <a:ext cx="364202" cy="584775"/>
          </a:xfrm>
          <a:prstGeom prst="rect">
            <a:avLst/>
          </a:prstGeom>
        </p:spPr>
        <p:txBody>
          <a:bodyPr wrap="none">
            <a:spAutoFit/>
          </a:bodyPr>
          <a:lstStyle/>
          <a:p>
            <a:pPr algn="r" rtl="1"/>
            <a:r>
              <a:rPr lang="ar-SA" sz="3200" dirty="0">
                <a:solidFill>
                  <a:srgbClr val="FF0000"/>
                </a:solidFill>
                <a:latin typeface="JF Flat" panose="02000500000000000000" pitchFamily="2" charset="-78"/>
                <a:cs typeface="JF Flat" panose="02000500000000000000" pitchFamily="2" charset="-78"/>
              </a:rPr>
              <a:t>*</a:t>
            </a:r>
            <a:endParaRPr lang="x-none" sz="3200" dirty="0">
              <a:solidFill>
                <a:srgbClr val="FF0000"/>
              </a:solidFill>
            </a:endParaRPr>
          </a:p>
        </p:txBody>
      </p:sp>
      <p:cxnSp>
        <p:nvCxnSpPr>
          <p:cNvPr id="8" name="Straight Connector 7">
            <a:extLst>
              <a:ext uri="{FF2B5EF4-FFF2-40B4-BE49-F238E27FC236}">
                <a16:creationId xmlns:a16="http://schemas.microsoft.com/office/drawing/2014/main" xmlns="" id="{7938B787-AE8F-4748-89BC-F11BF26D9DA4}"/>
              </a:ext>
            </a:extLst>
          </p:cNvPr>
          <p:cNvCxnSpPr/>
          <p:nvPr/>
        </p:nvCxnSpPr>
        <p:spPr>
          <a:xfrm flipV="1">
            <a:off x="6037799" y="2818266"/>
            <a:ext cx="1337180" cy="2706624"/>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436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3" presetClass="entr" presetSubtype="3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out)">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D2D588E-C9D9-964D-9215-982BE6B7A6E8}"/>
              </a:ext>
            </a:extLst>
          </p:cNvPr>
          <p:cNvSpPr>
            <a:spLocks noGrp="1"/>
          </p:cNvSpPr>
          <p:nvPr>
            <p:ph type="title"/>
          </p:nvPr>
        </p:nvSpPr>
        <p:spPr/>
        <p:txBody>
          <a:bodyPr>
            <a:normAutofit/>
          </a:bodyPr>
          <a:lstStyle/>
          <a:p>
            <a:pPr algn="r"/>
            <a:r>
              <a:rPr lang="ar-SA" sz="3200" dirty="0">
                <a:solidFill>
                  <a:srgbClr val="0070C0"/>
                </a:solidFill>
                <a:latin typeface="JF Flat" panose="02000500000000000000" pitchFamily="2" charset="-78"/>
                <a:cs typeface="JF Flat" panose="02000500000000000000" pitchFamily="2" charset="-78"/>
              </a:rPr>
              <a:t>هيّا بنا لنتأمل فاتورة الكهرباء الموضحة ونحاول كتابة الاقتران الذي يمثل التكلفة التي سوف ندفعها</a:t>
            </a:r>
            <a:r>
              <a:rPr lang="x-none" sz="3200" dirty="0">
                <a:solidFill>
                  <a:srgbClr val="0070C0"/>
                </a:solidFill>
                <a:effectLst/>
                <a:latin typeface="JF Flat" panose="02000500000000000000" pitchFamily="2" charset="-78"/>
                <a:cs typeface="JF Flat" panose="02000500000000000000" pitchFamily="2" charset="-78"/>
              </a:rPr>
              <a:t> </a:t>
            </a:r>
            <a:endParaRPr lang="x-none" sz="3200" dirty="0">
              <a:solidFill>
                <a:srgbClr val="0070C0"/>
              </a:solidFill>
              <a:latin typeface="JF Flat" panose="02000500000000000000" pitchFamily="2" charset="-78"/>
              <a:cs typeface="JF Flat" panose="02000500000000000000" pitchFamily="2" charset="-78"/>
            </a:endParaRPr>
          </a:p>
        </p:txBody>
      </p:sp>
      <p:pic>
        <p:nvPicPr>
          <p:cNvPr id="6" name="Content Placeholder 5">
            <a:extLst>
              <a:ext uri="{FF2B5EF4-FFF2-40B4-BE49-F238E27FC236}">
                <a16:creationId xmlns:a16="http://schemas.microsoft.com/office/drawing/2014/main" xmlns="" id="{AAD33F29-92D1-F34C-9DDC-D4C18925A0AA}"/>
              </a:ext>
            </a:extLst>
          </p:cNvPr>
          <p:cNvPicPr>
            <a:picLocks noGrp="1" noChangeAspect="1"/>
          </p:cNvPicPr>
          <p:nvPr>
            <p:ph idx="1"/>
          </p:nvPr>
        </p:nvPicPr>
        <p:blipFill>
          <a:blip r:embed="rId2"/>
          <a:stretch>
            <a:fillRect/>
          </a:stretch>
        </p:blipFill>
        <p:spPr>
          <a:xfrm>
            <a:off x="2070499" y="1689746"/>
            <a:ext cx="8051002" cy="4803129"/>
          </a:xfrm>
        </p:spPr>
      </p:pic>
    </p:spTree>
    <p:extLst>
      <p:ext uri="{BB962C8B-B14F-4D97-AF65-F5344CB8AC3E}">
        <p14:creationId xmlns:p14="http://schemas.microsoft.com/office/powerpoint/2010/main" val="37715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D2D588E-C9D9-964D-9215-982BE6B7A6E8}"/>
              </a:ext>
            </a:extLst>
          </p:cNvPr>
          <p:cNvSpPr>
            <a:spLocks noGrp="1"/>
          </p:cNvSpPr>
          <p:nvPr>
            <p:ph type="title"/>
          </p:nvPr>
        </p:nvSpPr>
        <p:spPr>
          <a:xfrm>
            <a:off x="720213" y="5384953"/>
            <a:ext cx="10515600" cy="1325563"/>
          </a:xfrm>
        </p:spPr>
        <p:txBody>
          <a:bodyPr>
            <a:normAutofit/>
          </a:bodyPr>
          <a:lstStyle/>
          <a:p>
            <a:pPr algn="r" rtl="1"/>
            <a:r>
              <a:rPr lang="x-none" sz="2400" dirty="0">
                <a:solidFill>
                  <a:srgbClr val="0070C0"/>
                </a:solidFill>
                <a:latin typeface="JF Flat" panose="02000500000000000000" pitchFamily="2" charset="-78"/>
                <a:cs typeface="JF Flat" panose="02000500000000000000" pitchFamily="2" charset="-78"/>
              </a:rPr>
              <a:t> </a:t>
            </a:r>
            <a:r>
              <a:rPr lang="ar-SA" sz="2400" dirty="0">
                <a:solidFill>
                  <a:srgbClr val="0070C0"/>
                </a:solidFill>
                <a:latin typeface="JF Flat" panose="02000500000000000000" pitchFamily="2" charset="-78"/>
                <a:cs typeface="JF Flat" panose="02000500000000000000" pitchFamily="2" charset="-78"/>
              </a:rPr>
              <a:t>من خلال الفاتورة، فإن قيمة الفاتورة الشهرية تعبر عن كمية الكهرباء المستهلكة مضروبة بسعر الاستهلاك حسب التعرفة المستخدمة (بيتي، تجاري, زراعي , .. ) بالإضافة لخصومات واضافات شهرية مقابل خدمات والاشتراك. </a:t>
            </a:r>
            <a:endParaRPr lang="x-none" sz="2400" dirty="0">
              <a:solidFill>
                <a:srgbClr val="0070C0"/>
              </a:solidFill>
              <a:latin typeface="JF Flat" panose="02000500000000000000" pitchFamily="2" charset="-78"/>
              <a:cs typeface="JF Flat" panose="02000500000000000000" pitchFamily="2" charset="-78"/>
            </a:endParaRPr>
          </a:p>
        </p:txBody>
      </p:sp>
      <p:pic>
        <p:nvPicPr>
          <p:cNvPr id="6" name="Content Placeholder 5">
            <a:extLst>
              <a:ext uri="{FF2B5EF4-FFF2-40B4-BE49-F238E27FC236}">
                <a16:creationId xmlns:a16="http://schemas.microsoft.com/office/drawing/2014/main" xmlns="" id="{AAD33F29-92D1-F34C-9DDC-D4C18925A0AA}"/>
              </a:ext>
            </a:extLst>
          </p:cNvPr>
          <p:cNvPicPr>
            <a:picLocks noGrp="1" noChangeAspect="1"/>
          </p:cNvPicPr>
          <p:nvPr>
            <p:ph idx="1"/>
          </p:nvPr>
        </p:nvPicPr>
        <p:blipFill>
          <a:blip r:embed="rId2"/>
          <a:stretch>
            <a:fillRect/>
          </a:stretch>
        </p:blipFill>
        <p:spPr>
          <a:xfrm>
            <a:off x="1952512" y="303397"/>
            <a:ext cx="8051002" cy="4803129"/>
          </a:xfrm>
        </p:spPr>
      </p:pic>
    </p:spTree>
    <p:extLst>
      <p:ext uri="{BB962C8B-B14F-4D97-AF65-F5344CB8AC3E}">
        <p14:creationId xmlns:p14="http://schemas.microsoft.com/office/powerpoint/2010/main" val="15870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C4E16-E50A-E543-877F-3BF375FB6129}"/>
              </a:ext>
            </a:extLst>
          </p:cNvPr>
          <p:cNvSpPr>
            <a:spLocks noGrp="1"/>
          </p:cNvSpPr>
          <p:nvPr>
            <p:ph type="title"/>
          </p:nvPr>
        </p:nvSpPr>
        <p:spPr/>
        <p:txBody>
          <a:bodyPr/>
          <a:lstStyle/>
          <a:p>
            <a:pPr algn="r" rtl="1"/>
            <a:r>
              <a:rPr lang="ar-SA" dirty="0">
                <a:solidFill>
                  <a:srgbClr val="0070C0"/>
                </a:solidFill>
                <a:latin typeface="JF Flat" panose="02000500000000000000" pitchFamily="2" charset="-78"/>
                <a:cs typeface="JF Flat" panose="02000500000000000000" pitchFamily="2" charset="-78"/>
              </a:rPr>
              <a:t>ويمكننا التعبير عنه بالرموز:</a:t>
            </a:r>
            <a:endParaRPr lang="x-none"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2D744F04-B665-2746-97BF-89A91914B0D7}"/>
              </a:ext>
            </a:extLst>
          </p:cNvPr>
          <p:cNvSpPr>
            <a:spLocks noGrp="1"/>
          </p:cNvSpPr>
          <p:nvPr>
            <p:ph idx="1"/>
          </p:nvPr>
        </p:nvSpPr>
        <p:spPr/>
        <p:txBody>
          <a:bodyPr/>
          <a:lstStyle/>
          <a:p>
            <a:pPr marL="0" indent="0" algn="r" rtl="1">
              <a:buNone/>
            </a:pPr>
            <a:r>
              <a:rPr lang="ar-SA" dirty="0">
                <a:latin typeface="JF Flat" panose="02000500000000000000" pitchFamily="2" charset="-78"/>
                <a:cs typeface="JF Flat" panose="02000500000000000000" pitchFamily="2" charset="-78"/>
              </a:rPr>
              <a:t>ق(</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a:t>
            </a: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a:t>
            </a: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a:t>
            </a:r>
            <a:r>
              <a:rPr lang="ar-SA" dirty="0" err="1">
                <a:latin typeface="JF Flat" panose="02000500000000000000" pitchFamily="2" charset="-78"/>
                <a:cs typeface="JF Flat" panose="02000500000000000000" pitchFamily="2" charset="-78"/>
              </a:rPr>
              <a:t>ج</a:t>
            </a:r>
            <a:r>
              <a:rPr lang="ar-SA" dirty="0">
                <a:latin typeface="JF Flat" panose="02000500000000000000" pitchFamily="2" charset="-78"/>
                <a:cs typeface="JF Flat" panose="02000500000000000000" pitchFamily="2" charset="-78"/>
              </a:rPr>
              <a:t> </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حيث </a:t>
            </a:r>
            <a:endParaRPr lang="x-none" dirty="0">
              <a:latin typeface="JF Flat" panose="02000500000000000000" pitchFamily="2" charset="-78"/>
              <a:cs typeface="JF Flat" panose="02000500000000000000" pitchFamily="2" charset="-78"/>
            </a:endParaRPr>
          </a:p>
          <a:p>
            <a:pPr marL="0" indent="0" algn="r" rtl="1">
              <a:buNone/>
            </a:pPr>
            <a:r>
              <a:rPr lang="ar-SA" dirty="0">
                <a:latin typeface="JF Flat" panose="02000500000000000000" pitchFamily="2" charset="-78"/>
                <a:cs typeface="JF Flat" panose="02000500000000000000" pitchFamily="2" charset="-78"/>
              </a:rPr>
              <a:t>ق: قيمة الفاتورة النهائية </a:t>
            </a:r>
            <a:endParaRPr lang="x-none" dirty="0">
              <a:latin typeface="JF Flat" panose="02000500000000000000" pitchFamily="2" charset="-78"/>
              <a:cs typeface="JF Flat" panose="02000500000000000000" pitchFamily="2" charset="-78"/>
            </a:endParaRPr>
          </a:p>
          <a:p>
            <a:pPr marL="0" indent="0" algn="r" rtl="1">
              <a:buNone/>
            </a:pPr>
            <a:r>
              <a:rPr lang="ar-SA" dirty="0" err="1">
                <a:latin typeface="JF Flat" panose="02000500000000000000" pitchFamily="2" charset="-78"/>
                <a:cs typeface="JF Flat" panose="02000500000000000000" pitchFamily="2" charset="-78"/>
              </a:rPr>
              <a:t>أ</a:t>
            </a:r>
            <a:r>
              <a:rPr lang="ar-SA" dirty="0">
                <a:latin typeface="JF Flat" panose="02000500000000000000" pitchFamily="2" charset="-78"/>
                <a:cs typeface="JF Flat" panose="02000500000000000000" pitchFamily="2" charset="-78"/>
              </a:rPr>
              <a:t>: سعر الاستهلاك حسب التعرفة.</a:t>
            </a:r>
            <a:endParaRPr lang="x-none" dirty="0">
              <a:latin typeface="JF Flat" panose="02000500000000000000" pitchFamily="2" charset="-78"/>
              <a:cs typeface="JF Flat" panose="02000500000000000000" pitchFamily="2" charset="-78"/>
            </a:endParaRPr>
          </a:p>
          <a:p>
            <a:pPr marL="0" indent="0" algn="r" rtl="1">
              <a:buNone/>
            </a:pPr>
            <a:r>
              <a:rPr lang="ar-SA" dirty="0" err="1">
                <a:latin typeface="JF Flat" panose="02000500000000000000" pitchFamily="2" charset="-78"/>
                <a:cs typeface="JF Flat" panose="02000500000000000000" pitchFamily="2" charset="-78"/>
              </a:rPr>
              <a:t>س</a:t>
            </a:r>
            <a:r>
              <a:rPr lang="ar-SA" dirty="0">
                <a:latin typeface="JF Flat" panose="02000500000000000000" pitchFamily="2" charset="-78"/>
                <a:cs typeface="JF Flat" panose="02000500000000000000" pitchFamily="2" charset="-78"/>
              </a:rPr>
              <a:t> : كمية الاستهلاك الشهري </a:t>
            </a:r>
            <a:endParaRPr lang="x-none" dirty="0">
              <a:latin typeface="JF Flat" panose="02000500000000000000" pitchFamily="2" charset="-78"/>
              <a:cs typeface="JF Flat" panose="02000500000000000000" pitchFamily="2" charset="-78"/>
            </a:endParaRPr>
          </a:p>
          <a:p>
            <a:pPr marL="0" indent="0" algn="r" rtl="1">
              <a:buNone/>
            </a:pPr>
            <a:r>
              <a:rPr lang="ar-SA" dirty="0" err="1">
                <a:latin typeface="JF Flat" panose="02000500000000000000" pitchFamily="2" charset="-78"/>
                <a:cs typeface="JF Flat" panose="02000500000000000000" pitchFamily="2" charset="-78"/>
              </a:rPr>
              <a:t>ج</a:t>
            </a:r>
            <a:r>
              <a:rPr lang="ar-SA" dirty="0">
                <a:latin typeface="JF Flat" panose="02000500000000000000" pitchFamily="2" charset="-78"/>
                <a:cs typeface="JF Flat" panose="02000500000000000000" pitchFamily="2" charset="-78"/>
              </a:rPr>
              <a:t>: تكاليف اضافية وهي عبارة عن مجموع (مبلغ مقطوع، ضريبة، غرامة تأخير،...</a:t>
            </a:r>
            <a:r>
              <a:rPr lang="ar-SA" dirty="0" err="1">
                <a:latin typeface="JF Flat" panose="02000500000000000000" pitchFamily="2" charset="-78"/>
                <a:cs typeface="JF Flat" panose="02000500000000000000" pitchFamily="2" charset="-78"/>
              </a:rPr>
              <a:t>ألخ</a:t>
            </a:r>
            <a:r>
              <a:rPr lang="ar-SA" dirty="0">
                <a:latin typeface="JF Flat" panose="02000500000000000000" pitchFamily="2" charset="-78"/>
                <a:cs typeface="JF Flat" panose="02000500000000000000" pitchFamily="2" charset="-78"/>
              </a:rPr>
              <a:t>) </a:t>
            </a:r>
            <a:r>
              <a:rPr lang="ar-SA" dirty="0"/>
              <a:t>لنلاحظ سعر الاستهلاك حسب التعرفة وهنا معرّف بأنه تجاري والسعر بهذه الحالة = 0,609 شيكل. وأن القيم المضافة تقريبا 1089 </a:t>
            </a:r>
            <a:endParaRPr lang="x-none" dirty="0"/>
          </a:p>
          <a:p>
            <a:pPr marL="0" indent="0" algn="r" rtl="1">
              <a:buNone/>
            </a:pPr>
            <a:r>
              <a:rPr lang="ar-SA" dirty="0"/>
              <a:t>ق(</a:t>
            </a:r>
            <a:r>
              <a:rPr lang="ar-SA" dirty="0" err="1"/>
              <a:t>س</a:t>
            </a:r>
            <a:r>
              <a:rPr lang="ar-SA" dirty="0"/>
              <a:t>) =  0,609 </a:t>
            </a:r>
            <a:r>
              <a:rPr lang="ar-SA" dirty="0" err="1"/>
              <a:t>س</a:t>
            </a:r>
            <a:r>
              <a:rPr lang="ar-SA" dirty="0"/>
              <a:t> + 1089  </a:t>
            </a:r>
            <a:endParaRPr lang="x-none" dirty="0"/>
          </a:p>
          <a:p>
            <a:pPr marL="0" indent="0" algn="r" rtl="1">
              <a:buNone/>
            </a:pPr>
            <a:endParaRPr lang="x-none" dirty="0">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80549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41CDB-138A-5546-812F-2EDF7F47163F}"/>
              </a:ext>
            </a:extLst>
          </p:cNvPr>
          <p:cNvSpPr>
            <a:spLocks noGrp="1"/>
          </p:cNvSpPr>
          <p:nvPr>
            <p:ph type="title"/>
          </p:nvPr>
        </p:nvSpPr>
        <p:spPr>
          <a:xfrm>
            <a:off x="838200" y="488304"/>
            <a:ext cx="10515600" cy="1325563"/>
          </a:xfrm>
        </p:spPr>
        <p:txBody>
          <a:bodyPr>
            <a:normAutofit/>
          </a:bodyPr>
          <a:lstStyle/>
          <a:p>
            <a:pPr algn="ctr"/>
            <a:r>
              <a:rPr lang="ar-SA" sz="4000" dirty="0">
                <a:solidFill>
                  <a:srgbClr val="0070C0"/>
                </a:solidFill>
                <a:latin typeface="JF Flat" panose="02000500000000000000" pitchFamily="2" charset="-78"/>
                <a:cs typeface="JF Flat" panose="02000500000000000000" pitchFamily="2" charset="-78"/>
              </a:rPr>
              <a:t>هيّا لنمثل الاقتران بيانياً على المستوى الديكارتي</a:t>
            </a:r>
            <a:endParaRPr lang="x-none" sz="4000" dirty="0">
              <a:solidFill>
                <a:srgbClr val="0070C0"/>
              </a:solidFill>
              <a:latin typeface="JF Flat" panose="02000500000000000000" pitchFamily="2" charset="-78"/>
              <a:cs typeface="JF Flat" panose="02000500000000000000" pitchFamily="2" charset="-78"/>
            </a:endParaRPr>
          </a:p>
        </p:txBody>
      </p:sp>
      <p:sp>
        <p:nvSpPr>
          <p:cNvPr id="3" name="Content Placeholder 2">
            <a:extLst>
              <a:ext uri="{FF2B5EF4-FFF2-40B4-BE49-F238E27FC236}">
                <a16:creationId xmlns:a16="http://schemas.microsoft.com/office/drawing/2014/main" xmlns="" id="{11E04EA5-3595-A94C-89CD-91DA78964CB2}"/>
              </a:ext>
            </a:extLst>
          </p:cNvPr>
          <p:cNvSpPr>
            <a:spLocks noGrp="1"/>
          </p:cNvSpPr>
          <p:nvPr>
            <p:ph idx="1"/>
          </p:nvPr>
        </p:nvSpPr>
        <p:spPr>
          <a:xfrm>
            <a:off x="838200" y="2373445"/>
            <a:ext cx="10515600" cy="4351338"/>
          </a:xfrm>
        </p:spPr>
        <p:txBody>
          <a:bodyPr/>
          <a:lstStyle/>
          <a:p>
            <a:pPr marL="0" indent="0" algn="r" rtl="1">
              <a:buNone/>
            </a:pPr>
            <a:r>
              <a:rPr lang="ar-SA" dirty="0">
                <a:solidFill>
                  <a:srgbClr val="0070C0"/>
                </a:solidFill>
                <a:latin typeface="JF Flat" panose="02000500000000000000" pitchFamily="2" charset="-78"/>
                <a:cs typeface="JF Flat" panose="02000500000000000000" pitchFamily="2" charset="-78"/>
              </a:rPr>
              <a:t>لتمثيل الاقتران بيانياً, نأخذ عدد من النقاط كما تعلمنا سابقاً (يمكننا أخذ نقاط أخرى وسوف نحصل على نفس النتيجة)</a:t>
            </a:r>
            <a:endParaRPr lang="en-US" dirty="0">
              <a:solidFill>
                <a:srgbClr val="0070C0"/>
              </a:solidFill>
              <a:latin typeface="JF Flat" panose="02000500000000000000" pitchFamily="2" charset="-78"/>
              <a:cs typeface="JF Flat" panose="02000500000000000000" pitchFamily="2" charset="-78"/>
            </a:endParaRPr>
          </a:p>
          <a:p>
            <a:pPr marL="0" indent="0" algn="r" rtl="1">
              <a:buNone/>
            </a:pPr>
            <a:endParaRPr lang="en-US" dirty="0">
              <a:solidFill>
                <a:srgbClr val="0070C0"/>
              </a:solidFill>
              <a:latin typeface="JF Flat" panose="02000500000000000000" pitchFamily="2" charset="-78"/>
              <a:cs typeface="JF Flat" panose="02000500000000000000" pitchFamily="2" charset="-78"/>
            </a:endParaRPr>
          </a:p>
          <a:p>
            <a:pPr marL="0" indent="0" algn="r" rtl="1">
              <a:buNone/>
            </a:pPr>
            <a:endParaRPr lang="en-US" dirty="0">
              <a:solidFill>
                <a:srgbClr val="0070C0"/>
              </a:solidFill>
              <a:latin typeface="JF Flat" panose="02000500000000000000" pitchFamily="2" charset="-78"/>
              <a:cs typeface="JF Flat" panose="02000500000000000000" pitchFamily="2" charset="-78"/>
            </a:endParaRPr>
          </a:p>
          <a:p>
            <a:pPr marL="0" indent="0" algn="r" rtl="1">
              <a:buNone/>
            </a:pPr>
            <a:endParaRPr lang="x-none" dirty="0">
              <a:solidFill>
                <a:srgbClr val="0070C0"/>
              </a:solidFill>
              <a:latin typeface="JF Flat" panose="02000500000000000000" pitchFamily="2" charset="-78"/>
              <a:cs typeface="JF Flat" panose="02000500000000000000" pitchFamily="2" charset="-78"/>
            </a:endParaRPr>
          </a:p>
        </p:txBody>
      </p:sp>
      <p:graphicFrame>
        <p:nvGraphicFramePr>
          <p:cNvPr id="4" name="Table 4">
            <a:extLst>
              <a:ext uri="{FF2B5EF4-FFF2-40B4-BE49-F238E27FC236}">
                <a16:creationId xmlns:a16="http://schemas.microsoft.com/office/drawing/2014/main" xmlns="" id="{92CAC54F-04EA-6941-9F95-4C08DB54091E}"/>
              </a:ext>
            </a:extLst>
          </p:cNvPr>
          <p:cNvGraphicFramePr>
            <a:graphicFrameLocks noGrp="1"/>
          </p:cNvGraphicFramePr>
          <p:nvPr>
            <p:extLst>
              <p:ext uri="{D42A27DB-BD31-4B8C-83A1-F6EECF244321}">
                <p14:modId xmlns:p14="http://schemas.microsoft.com/office/powerpoint/2010/main" val="1136528838"/>
              </p:ext>
            </p:extLst>
          </p:nvPr>
        </p:nvGraphicFramePr>
        <p:xfrm>
          <a:off x="2312218" y="4001294"/>
          <a:ext cx="8128002" cy="7416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xmlns="" val="236290468"/>
                    </a:ext>
                  </a:extLst>
                </a:gridCol>
                <a:gridCol w="1354667">
                  <a:extLst>
                    <a:ext uri="{9D8B030D-6E8A-4147-A177-3AD203B41FA5}">
                      <a16:colId xmlns:a16="http://schemas.microsoft.com/office/drawing/2014/main" xmlns="" val="2622457940"/>
                    </a:ext>
                  </a:extLst>
                </a:gridCol>
                <a:gridCol w="1354667">
                  <a:extLst>
                    <a:ext uri="{9D8B030D-6E8A-4147-A177-3AD203B41FA5}">
                      <a16:colId xmlns:a16="http://schemas.microsoft.com/office/drawing/2014/main" xmlns="" val="1022317270"/>
                    </a:ext>
                  </a:extLst>
                </a:gridCol>
                <a:gridCol w="1354667">
                  <a:extLst>
                    <a:ext uri="{9D8B030D-6E8A-4147-A177-3AD203B41FA5}">
                      <a16:colId xmlns:a16="http://schemas.microsoft.com/office/drawing/2014/main" xmlns="" val="3461509715"/>
                    </a:ext>
                  </a:extLst>
                </a:gridCol>
                <a:gridCol w="1354667">
                  <a:extLst>
                    <a:ext uri="{9D8B030D-6E8A-4147-A177-3AD203B41FA5}">
                      <a16:colId xmlns:a16="http://schemas.microsoft.com/office/drawing/2014/main" xmlns="" val="2120424745"/>
                    </a:ext>
                  </a:extLst>
                </a:gridCol>
                <a:gridCol w="1354667">
                  <a:extLst>
                    <a:ext uri="{9D8B030D-6E8A-4147-A177-3AD203B41FA5}">
                      <a16:colId xmlns:a16="http://schemas.microsoft.com/office/drawing/2014/main" xmlns="" val="3347246457"/>
                    </a:ext>
                  </a:extLst>
                </a:gridCol>
              </a:tblGrid>
              <a:tr h="370840">
                <a:tc>
                  <a:txBody>
                    <a:bodyPr/>
                    <a:lstStyle/>
                    <a:p>
                      <a:pPr marL="0" algn="r" defTabSz="914400" rtl="1" eaLnBrk="1" latinLnBrk="0" hangingPunct="1"/>
                      <a:r>
                        <a:rPr lang="ar-SA" dirty="0"/>
                        <a:t>300</a:t>
                      </a:r>
                      <a:endParaRPr lang="x-none" dirty="0"/>
                    </a:p>
                  </a:txBody>
                  <a:tcPr/>
                </a:tc>
                <a:tc>
                  <a:txBody>
                    <a:bodyPr/>
                    <a:lstStyle/>
                    <a:p>
                      <a:pPr marL="0" algn="r" defTabSz="914400" rtl="1" eaLnBrk="1" latinLnBrk="0" hangingPunct="1"/>
                      <a:r>
                        <a:rPr lang="ar-SA" dirty="0"/>
                        <a:t>250</a:t>
                      </a:r>
                      <a:endParaRPr lang="x-none" dirty="0"/>
                    </a:p>
                  </a:txBody>
                  <a:tcPr/>
                </a:tc>
                <a:tc>
                  <a:txBody>
                    <a:bodyPr/>
                    <a:lstStyle/>
                    <a:p>
                      <a:pPr marL="0" algn="r" defTabSz="914400" rtl="1" eaLnBrk="1" latinLnBrk="0" hangingPunct="1"/>
                      <a:r>
                        <a:rPr lang="ar-SA" dirty="0"/>
                        <a:t>200</a:t>
                      </a:r>
                      <a:endParaRPr lang="x-none" dirty="0"/>
                    </a:p>
                  </a:txBody>
                  <a:tcPr/>
                </a:tc>
                <a:tc>
                  <a:txBody>
                    <a:bodyPr/>
                    <a:lstStyle/>
                    <a:p>
                      <a:pPr marL="0" algn="r" defTabSz="914400" rtl="1" eaLnBrk="1" latinLnBrk="0" hangingPunct="1"/>
                      <a:r>
                        <a:rPr lang="ar-SA" dirty="0"/>
                        <a:t>150</a:t>
                      </a:r>
                      <a:endParaRPr lang="x-none" dirty="0"/>
                    </a:p>
                  </a:txBody>
                  <a:tcPr/>
                </a:tc>
                <a:tc>
                  <a:txBody>
                    <a:bodyPr/>
                    <a:lstStyle/>
                    <a:p>
                      <a:pPr marL="0" algn="r" defTabSz="914400" rtl="1" eaLnBrk="1" latinLnBrk="0" hangingPunct="1"/>
                      <a:r>
                        <a:rPr lang="ar-SA" dirty="0"/>
                        <a:t>100</a:t>
                      </a:r>
                      <a:endParaRPr lang="x-none" dirty="0"/>
                    </a:p>
                  </a:txBody>
                  <a:tcPr/>
                </a:tc>
                <a:tc>
                  <a:txBody>
                    <a:bodyPr/>
                    <a:lstStyle/>
                    <a:p>
                      <a:pPr marL="0" algn="r" defTabSz="914400" rtl="1" eaLnBrk="1" latinLnBrk="0" hangingPunct="1"/>
                      <a:r>
                        <a:rPr lang="ar-SA" dirty="0" err="1"/>
                        <a:t>س</a:t>
                      </a:r>
                      <a:endParaRPr lang="x-none" dirty="0"/>
                    </a:p>
                  </a:txBody>
                  <a:tcPr/>
                </a:tc>
                <a:extLst>
                  <a:ext uri="{0D108BD9-81ED-4DB2-BD59-A6C34878D82A}">
                    <a16:rowId xmlns:a16="http://schemas.microsoft.com/office/drawing/2014/main" xmlns="" val="3363295297"/>
                  </a:ext>
                </a:extLst>
              </a:tr>
              <a:tr h="370840">
                <a:tc>
                  <a:txBody>
                    <a:bodyPr/>
                    <a:lstStyle/>
                    <a:p>
                      <a:pPr marL="0" algn="r" defTabSz="914400" rtl="1" eaLnBrk="1" latinLnBrk="0" hangingPunct="1"/>
                      <a:r>
                        <a:rPr lang="ar-SA" dirty="0"/>
                        <a:t>1271.7</a:t>
                      </a:r>
                      <a:endParaRPr lang="x-none" dirty="0"/>
                    </a:p>
                  </a:txBody>
                  <a:tcPr/>
                </a:tc>
                <a:tc>
                  <a:txBody>
                    <a:bodyPr/>
                    <a:lstStyle/>
                    <a:p>
                      <a:pPr marL="0" algn="r" defTabSz="914400" rtl="1" eaLnBrk="1" latinLnBrk="0" hangingPunct="1"/>
                      <a:r>
                        <a:rPr lang="ar-SA" dirty="0"/>
                        <a:t>1241.25</a:t>
                      </a:r>
                      <a:endParaRPr lang="x-none" dirty="0"/>
                    </a:p>
                  </a:txBody>
                  <a:tcPr/>
                </a:tc>
                <a:tc>
                  <a:txBody>
                    <a:bodyPr/>
                    <a:lstStyle/>
                    <a:p>
                      <a:pPr marL="0" algn="r" defTabSz="914400" rtl="1" eaLnBrk="1" latinLnBrk="0" hangingPunct="1"/>
                      <a:r>
                        <a:rPr lang="ar-SA" dirty="0"/>
                        <a:t>1210.8</a:t>
                      </a:r>
                      <a:endParaRPr lang="x-none" dirty="0"/>
                    </a:p>
                  </a:txBody>
                  <a:tcPr/>
                </a:tc>
                <a:tc>
                  <a:txBody>
                    <a:bodyPr/>
                    <a:lstStyle/>
                    <a:p>
                      <a:pPr marL="0" algn="r" defTabSz="914400" rtl="1" eaLnBrk="1" latinLnBrk="0" hangingPunct="1"/>
                      <a:r>
                        <a:rPr lang="ar-SA" dirty="0"/>
                        <a:t>1180.35</a:t>
                      </a:r>
                      <a:endParaRPr lang="x-none" dirty="0"/>
                    </a:p>
                  </a:txBody>
                  <a:tcPr/>
                </a:tc>
                <a:tc>
                  <a:txBody>
                    <a:bodyPr/>
                    <a:lstStyle/>
                    <a:p>
                      <a:pPr marL="0" algn="r" defTabSz="914400" rtl="1" eaLnBrk="1" latinLnBrk="0" hangingPunct="1"/>
                      <a:r>
                        <a:rPr lang="ar-SA" dirty="0"/>
                        <a:t>1149.5</a:t>
                      </a:r>
                      <a:endParaRPr lang="x-none" dirty="0"/>
                    </a:p>
                  </a:txBody>
                  <a:tcPr/>
                </a:tc>
                <a:tc>
                  <a:txBody>
                    <a:bodyPr/>
                    <a:lstStyle/>
                    <a:p>
                      <a:pPr marL="0" algn="r" defTabSz="914400" rtl="1" eaLnBrk="1" latinLnBrk="0" hangingPunct="1"/>
                      <a:r>
                        <a:rPr lang="ar-SA" dirty="0"/>
                        <a:t>ق (</a:t>
                      </a:r>
                      <a:r>
                        <a:rPr lang="ar-SA" dirty="0" err="1"/>
                        <a:t>س</a:t>
                      </a:r>
                      <a:r>
                        <a:rPr lang="ar-SA" dirty="0"/>
                        <a:t>)</a:t>
                      </a:r>
                      <a:endParaRPr lang="x-none" dirty="0"/>
                    </a:p>
                  </a:txBody>
                  <a:tcPr/>
                </a:tc>
                <a:extLst>
                  <a:ext uri="{0D108BD9-81ED-4DB2-BD59-A6C34878D82A}">
                    <a16:rowId xmlns:a16="http://schemas.microsoft.com/office/drawing/2014/main" xmlns="" val="1741810907"/>
                  </a:ext>
                </a:extLst>
              </a:tr>
            </a:tbl>
          </a:graphicData>
        </a:graphic>
      </p:graphicFrame>
    </p:spTree>
    <p:extLst>
      <p:ext uri="{BB962C8B-B14F-4D97-AF65-F5344CB8AC3E}">
        <p14:creationId xmlns:p14="http://schemas.microsoft.com/office/powerpoint/2010/main" val="420965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C14D3831-D926-744F-9C14-5D0DBDFE5733}"/>
              </a:ext>
            </a:extLst>
          </p:cNvPr>
          <p:cNvGraphicFramePr/>
          <p:nvPr>
            <p:extLst>
              <p:ext uri="{D42A27DB-BD31-4B8C-83A1-F6EECF244321}">
                <p14:modId xmlns:p14="http://schemas.microsoft.com/office/powerpoint/2010/main" val="2235165189"/>
              </p:ext>
            </p:extLst>
          </p:nvPr>
        </p:nvGraphicFramePr>
        <p:xfrm>
          <a:off x="2966884" y="1730723"/>
          <a:ext cx="5660923" cy="3396553"/>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6">
            <a:extLst>
              <a:ext uri="{FF2B5EF4-FFF2-40B4-BE49-F238E27FC236}">
                <a16:creationId xmlns:a16="http://schemas.microsoft.com/office/drawing/2014/main" xmlns="" id="{08C39C14-F293-5143-B0D8-1417F97B91C0}"/>
              </a:ext>
            </a:extLst>
          </p:cNvPr>
          <p:cNvSpPr>
            <a:spLocks noGrp="1"/>
          </p:cNvSpPr>
          <p:nvPr>
            <p:ph type="title"/>
          </p:nvPr>
        </p:nvSpPr>
        <p:spPr/>
        <p:txBody>
          <a:bodyPr/>
          <a:lstStyle/>
          <a:p>
            <a:pPr algn="ctr"/>
            <a:r>
              <a:rPr lang="ar-SA" dirty="0">
                <a:solidFill>
                  <a:srgbClr val="0070C0"/>
                </a:solidFill>
                <a:latin typeface="JF Flat" panose="02000500000000000000" pitchFamily="2" charset="-78"/>
                <a:ea typeface="Calibri" panose="020F0502020204030204" pitchFamily="34" charset="0"/>
                <a:cs typeface="JF Flat" panose="02000500000000000000" pitchFamily="2" charset="-78"/>
              </a:rPr>
              <a:t>نتأمل في التمثيل.. ماذا نلاحظ ؟ </a:t>
            </a:r>
            <a:endParaRPr lang="x-none" dirty="0">
              <a:solidFill>
                <a:srgbClr val="0070C0"/>
              </a:solidFill>
              <a:latin typeface="JF Flat" panose="02000500000000000000" pitchFamily="2" charset="-78"/>
              <a:cs typeface="JF Flat" panose="02000500000000000000" pitchFamily="2" charset="-78"/>
            </a:endParaRPr>
          </a:p>
        </p:txBody>
      </p:sp>
      <p:sp>
        <p:nvSpPr>
          <p:cNvPr id="9" name="Rectangle 8">
            <a:extLst>
              <a:ext uri="{FF2B5EF4-FFF2-40B4-BE49-F238E27FC236}">
                <a16:creationId xmlns:a16="http://schemas.microsoft.com/office/drawing/2014/main" xmlns="" id="{C7C5FE80-9828-3E49-BC39-2898D6C88634}"/>
              </a:ext>
            </a:extLst>
          </p:cNvPr>
          <p:cNvSpPr/>
          <p:nvPr/>
        </p:nvSpPr>
        <p:spPr>
          <a:xfrm>
            <a:off x="2966884" y="5495403"/>
            <a:ext cx="5614037" cy="369332"/>
          </a:xfrm>
          <a:prstGeom prst="rect">
            <a:avLst/>
          </a:prstGeom>
        </p:spPr>
        <p:txBody>
          <a:bodyPr wrap="none">
            <a:spAutoFit/>
          </a:bodyPr>
          <a:lstStyle/>
          <a:p>
            <a:pPr algn="ctr"/>
            <a:r>
              <a:rPr lang="ar-SA" b="1" dirty="0">
                <a:solidFill>
                  <a:srgbClr val="0070C0"/>
                </a:solidFill>
                <a:latin typeface="JF Flat" panose="02000500000000000000" pitchFamily="2" charset="-78"/>
                <a:ea typeface="Calibri" panose="020F0502020204030204" pitchFamily="34" charset="0"/>
                <a:cs typeface="JF Flat" panose="02000500000000000000" pitchFamily="2" charset="-78"/>
              </a:rPr>
              <a:t>لعلك لاحظت بأن جميع النقاط تقع على استقامة واحدة</a:t>
            </a:r>
            <a:r>
              <a:rPr lang="x-none" dirty="0">
                <a:solidFill>
                  <a:srgbClr val="0070C0"/>
                </a:solidFill>
                <a:latin typeface="JF Flat" panose="02000500000000000000" pitchFamily="2" charset="-78"/>
                <a:cs typeface="JF Flat" panose="02000500000000000000" pitchFamily="2" charset="-78"/>
              </a:rPr>
              <a:t> </a:t>
            </a:r>
          </a:p>
        </p:txBody>
      </p:sp>
    </p:spTree>
    <p:extLst>
      <p:ext uri="{BB962C8B-B14F-4D97-AF65-F5344CB8AC3E}">
        <p14:creationId xmlns:p14="http://schemas.microsoft.com/office/powerpoint/2010/main" val="414758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E7A6AC-B95F-3144-B1CF-DE5EE52234E8}"/>
              </a:ext>
            </a:extLst>
          </p:cNvPr>
          <p:cNvSpPr>
            <a:spLocks noGrp="1"/>
          </p:cNvSpPr>
          <p:nvPr>
            <p:ph type="title"/>
          </p:nvPr>
        </p:nvSpPr>
        <p:spPr>
          <a:xfrm>
            <a:off x="838200" y="2285477"/>
            <a:ext cx="10515600" cy="2287045"/>
          </a:xfrm>
        </p:spPr>
        <p:txBody>
          <a:bodyPr>
            <a:normAutofit/>
          </a:bodyPr>
          <a:lstStyle/>
          <a:p>
            <a:pPr algn="ctr"/>
            <a:r>
              <a:rPr lang="ar-SA" dirty="0">
                <a:solidFill>
                  <a:srgbClr val="0070C0"/>
                </a:solidFill>
                <a:latin typeface="JF Flat" panose="02000500000000000000" pitchFamily="2" charset="-78"/>
                <a:cs typeface="JF Flat" panose="02000500000000000000" pitchFamily="2" charset="-78"/>
              </a:rPr>
              <a:t>يمثل الاقتران السابق نوع من أنواع </a:t>
            </a:r>
            <a:r>
              <a:rPr lang="ar-SA" dirty="0" err="1">
                <a:solidFill>
                  <a:srgbClr val="0070C0"/>
                </a:solidFill>
                <a:latin typeface="JF Flat" panose="02000500000000000000" pitchFamily="2" charset="-78"/>
                <a:cs typeface="JF Flat" panose="02000500000000000000" pitchFamily="2" charset="-78"/>
              </a:rPr>
              <a:t>الاقترانات</a:t>
            </a:r>
            <a:r>
              <a:rPr lang="ar-SA" dirty="0">
                <a:solidFill>
                  <a:srgbClr val="0070C0"/>
                </a:solidFill>
                <a:latin typeface="JF Flat" panose="02000500000000000000" pitchFamily="2" charset="-78"/>
                <a:cs typeface="JF Flat" panose="02000500000000000000" pitchFamily="2" charset="-78"/>
              </a:rPr>
              <a:t/>
            </a:r>
            <a:br>
              <a:rPr lang="ar-SA" dirty="0">
                <a:solidFill>
                  <a:srgbClr val="0070C0"/>
                </a:solidFill>
                <a:latin typeface="JF Flat" panose="02000500000000000000" pitchFamily="2" charset="-78"/>
                <a:cs typeface="JF Flat" panose="02000500000000000000" pitchFamily="2" charset="-78"/>
              </a:rPr>
            </a:br>
            <a:r>
              <a:rPr lang="ar-SA" dirty="0">
                <a:solidFill>
                  <a:srgbClr val="0070C0"/>
                </a:solidFill>
                <a:latin typeface="JF Flat" panose="02000500000000000000" pitchFamily="2" charset="-78"/>
                <a:cs typeface="JF Flat" panose="02000500000000000000" pitchFamily="2" charset="-78"/>
              </a:rPr>
              <a:t/>
            </a:r>
            <a:br>
              <a:rPr lang="ar-SA" dirty="0">
                <a:solidFill>
                  <a:srgbClr val="0070C0"/>
                </a:solidFill>
                <a:latin typeface="JF Flat" panose="02000500000000000000" pitchFamily="2" charset="-78"/>
                <a:cs typeface="JF Flat" panose="02000500000000000000" pitchFamily="2" charset="-78"/>
              </a:rPr>
            </a:br>
            <a:r>
              <a:rPr lang="ar-SA" dirty="0">
                <a:solidFill>
                  <a:srgbClr val="0070C0"/>
                </a:solidFill>
                <a:latin typeface="JF Flat" panose="02000500000000000000" pitchFamily="2" charset="-78"/>
                <a:cs typeface="JF Flat" panose="02000500000000000000" pitchFamily="2" charset="-78"/>
              </a:rPr>
              <a:t> ( الاقتران الخطي) </a:t>
            </a:r>
            <a:endParaRPr lang="x-none" dirty="0">
              <a:solidFill>
                <a:srgbClr val="0070C0"/>
              </a:solidFill>
              <a:latin typeface="JF Flat" panose="02000500000000000000" pitchFamily="2" charset="-78"/>
              <a:cs typeface="JF Flat" panose="02000500000000000000" pitchFamily="2" charset="-78"/>
            </a:endParaRPr>
          </a:p>
        </p:txBody>
      </p:sp>
    </p:spTree>
    <p:extLst>
      <p:ext uri="{BB962C8B-B14F-4D97-AF65-F5344CB8AC3E}">
        <p14:creationId xmlns:p14="http://schemas.microsoft.com/office/powerpoint/2010/main" val="256683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175</TotalTime>
  <Words>928</Words>
  <Application>Microsoft Office PowerPoint</Application>
  <PresentationFormat>مخصص</PresentationFormat>
  <Paragraphs>146</Paragraphs>
  <Slides>33</Slides>
  <Notes>1</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33</vt:i4>
      </vt:variant>
    </vt:vector>
  </HeadingPairs>
  <TitlesOfParts>
    <vt:vector size="38" baseType="lpstr">
      <vt:lpstr>Arial</vt:lpstr>
      <vt:lpstr>Calibri Light</vt:lpstr>
      <vt:lpstr>Calibri</vt:lpstr>
      <vt:lpstr>JF Flat</vt:lpstr>
      <vt:lpstr>Office Theme</vt:lpstr>
      <vt:lpstr>الاقتران الخطي</vt:lpstr>
      <vt:lpstr>الاقتران </vt:lpstr>
      <vt:lpstr>ولكن ما طبيعة هذه العلاقة وهل تحدد نوع الاقتران وخصائصه وشكله.</vt:lpstr>
      <vt:lpstr>هيّا بنا لنتأمل فاتورة الكهرباء الموضحة ونحاول كتابة الاقتران الذي يمثل التكلفة التي سوف ندفعها </vt:lpstr>
      <vt:lpstr> من خلال الفاتورة، فإن قيمة الفاتورة الشهرية تعبر عن كمية الكهرباء المستهلكة مضروبة بسعر الاستهلاك حسب التعرفة المستخدمة (بيتي، تجاري, زراعي , .. ) بالإضافة لخصومات واضافات شهرية مقابل خدمات والاشتراك. </vt:lpstr>
      <vt:lpstr>ويمكننا التعبير عنه بالرموز:</vt:lpstr>
      <vt:lpstr>هيّا لنمثل الاقتران بيانياً على المستوى الديكارتي</vt:lpstr>
      <vt:lpstr>نتأمل في التمثيل.. ماذا نلاحظ ؟ </vt:lpstr>
      <vt:lpstr>يمثل الاقتران السابق نوع من أنواع الاقترانات   ( الاقتران الخطي) </vt:lpstr>
      <vt:lpstr>الصورة العامة للاقتران الخطي هي</vt:lpstr>
      <vt:lpstr> ق(س) = أ س + ب </vt:lpstr>
      <vt:lpstr>ملاحظة</vt:lpstr>
      <vt:lpstr>لنأخذ مثالا آخر على الاقترانات الخطية من حياتنا اليومية : </vt:lpstr>
      <vt:lpstr>أولاً: نحدد التكلفة الثابتة للزي الرياضي للفريق.</vt:lpstr>
      <vt:lpstr>ثانياً: نحدد التكلفة المتغيرة.</vt:lpstr>
      <vt:lpstr>ثالثاُ: نكتب الصورة العامة لقاعدة الاقتران الخطي</vt:lpstr>
      <vt:lpstr>هيّا لنطبق ما تعلمناه من خلال حل الأسئلة التالية </vt:lpstr>
      <vt:lpstr>هل يعتبر اقتراناً خطياً؟ و لماذا؟</vt:lpstr>
      <vt:lpstr>هل يعتبر اقتراناً خطياً؟ و لماذا؟</vt:lpstr>
      <vt:lpstr>توضيح:</vt:lpstr>
      <vt:lpstr>هل يعتبر اقتراناً خطياً؟ و لماذا؟</vt:lpstr>
      <vt:lpstr>هل يعتبر اقتراناً خطياً؟ و لماذا؟</vt:lpstr>
      <vt:lpstr>توضيح: </vt:lpstr>
      <vt:lpstr>هل يعتبر اقتراناً خطياً؟ و لماذا؟</vt:lpstr>
      <vt:lpstr>هل يعتبر اقتراناً خطياً؟ و لماذا؟</vt:lpstr>
      <vt:lpstr>توضيح: </vt:lpstr>
      <vt:lpstr>هل يعتبر اقتراناً خطياً؟ و لماذا؟</vt:lpstr>
      <vt:lpstr>هل يعتبر اقتراناً خطياً؟ و لماذا؟</vt:lpstr>
      <vt:lpstr>توضيح: </vt:lpstr>
      <vt:lpstr>ما رأيك أن نحاول تمثيل هذا الاقتران بيانياً؟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salam yahya</dc:creator>
  <cp:lastModifiedBy>Waad Yahya</cp:lastModifiedBy>
  <cp:revision>21</cp:revision>
  <dcterms:created xsi:type="dcterms:W3CDTF">2021-08-10T12:19:56Z</dcterms:created>
  <dcterms:modified xsi:type="dcterms:W3CDTF">2021-08-14T06:47:42Z</dcterms:modified>
</cp:coreProperties>
</file>