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75" r:id="rId10"/>
    <p:sldId id="267" r:id="rId11"/>
    <p:sldId id="270" r:id="rId12"/>
    <p:sldId id="272" r:id="rId13"/>
    <p:sldId id="271" r:id="rId14"/>
    <p:sldId id="276" r:id="rId15"/>
  </p:sldIdLst>
  <p:sldSz cx="12192000" cy="6858000"/>
  <p:notesSz cx="6858000" cy="9144000"/>
  <p:embeddedFontLst>
    <p:embeddedFont>
      <p:font typeface="Calibri Light" panose="020F0302020204030204" pitchFamily="34" charset="0"/>
      <p:regular r:id="rId17"/>
    </p:embeddedFont>
    <p:embeddedFont>
      <p:font typeface="Calibri" panose="020F0502020204030204" pitchFamily="34" charset="0"/>
      <p:regular r:id="rId18"/>
      <p:bold r:id="rId19"/>
    </p:embeddedFont>
    <p:embeddedFont>
      <p:font typeface="JF Flat" panose="020B0604020202020204" charset="-78"/>
      <p:regular r:id="rId20"/>
    </p:embeddedFont>
    <p:embeddedFont>
      <p:font typeface="Cambria Math" panose="02040503050406030204" pitchFamily="18" charset="0"/>
      <p:regular r:id="rId21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7"/>
    <p:restoredTop sz="94640"/>
  </p:normalViewPr>
  <p:slideViewPr>
    <p:cSldViewPr snapToGrid="0" snapToObjects="1">
      <p:cViewPr varScale="1">
        <p:scale>
          <a:sx n="77" d="100"/>
          <a:sy n="77" d="100"/>
        </p:scale>
        <p:origin x="6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861F7-8CCD-4044-B176-5B489E84D169}" type="datetimeFigureOut">
              <a:rPr lang="x-none" smtClean="0"/>
              <a:t>7/8/2022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C9A77-BC28-F540-8108-85413703D70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1984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C9A77-BC28-F540-8108-85413703D707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3131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C9A77-BC28-F540-8108-85413703D707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654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BD3871-7CB4-1F4D-9ACB-17308428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E97D5C3-BFA8-B244-BAA8-965859BF6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E34E1F-23F8-1143-A49D-F76B126E2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434C-E095-0844-BEDC-024A7F0F0478}" type="datetimeFigureOut">
              <a:rPr lang="x-none" smtClean="0"/>
              <a:t>7/8/2022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73DF54-5E88-C446-A962-A7931ACB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533C3F-DADE-9E4B-8DBC-7DF024B5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AABC-5155-7D41-816A-B3072CDBBE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003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2CBFCB-E7E7-C644-8B6F-8CC96709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932E8F1-BC85-EC4A-9483-0AFDDAADB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F580B5-3952-8442-AEA3-4AF8518C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434C-E095-0844-BEDC-024A7F0F0478}" type="datetimeFigureOut">
              <a:rPr lang="x-none" smtClean="0"/>
              <a:t>7/8/2022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46EC26-41B0-7C46-B733-569DAB39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244F1C-303A-3C44-978D-A548AC601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AABC-5155-7D41-816A-B3072CDBBE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117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4E094C-8B03-BF4A-953D-A40E07016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EF28898-ABC6-8D45-A894-F406F14F9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9A94D1-FECF-2C4D-B29F-8E8A2FDBB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434C-E095-0844-BEDC-024A7F0F0478}" type="datetimeFigureOut">
              <a:rPr lang="x-none" smtClean="0"/>
              <a:t>7/8/2022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335BB5-BE12-FF45-A377-7749863CF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B0779C-98B3-DB4D-B3F1-E252FA89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AABC-5155-7D41-816A-B3072CDBBE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800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04418A-186B-E648-95A6-E8518903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5719D8-CE23-6643-A0B5-C4C8714BB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98644D-E61D-314F-8E1A-D32B6B79F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434C-E095-0844-BEDC-024A7F0F0478}" type="datetimeFigureOut">
              <a:rPr lang="x-none" smtClean="0"/>
              <a:t>7/8/2022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87D9E9-2818-BB49-B80F-629CFD79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A633DD-0913-9444-BF0B-4A3CBA0C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AABC-5155-7D41-816A-B3072CDBBE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502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37A01F-8FF7-524C-A040-DAD60C537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EEE53C-5D52-F64C-AB83-6FC5BE017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7ECF4F-3C56-CE48-BADE-5B6DB2AF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434C-E095-0844-BEDC-024A7F0F0478}" type="datetimeFigureOut">
              <a:rPr lang="x-none" smtClean="0"/>
              <a:t>7/8/2022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5242B3-959B-7B4E-98D8-84D0632E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9C6A71-00D3-414A-BCA0-F1112CB4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AABC-5155-7D41-816A-B3072CDBBE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437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A9DC66-0A3D-9E44-92F7-699CE73F3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35D083-5E85-6F43-88EB-DEB5863E5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056D924-266C-D548-8DB6-AB67FF591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0581E81-B367-AE40-9D1C-E7B460BC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434C-E095-0844-BEDC-024A7F0F0478}" type="datetimeFigureOut">
              <a:rPr lang="x-none" smtClean="0"/>
              <a:t>7/8/2022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FC3839D-4EDE-D14E-9586-D43EBE918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D526DD-1B0D-D340-9C4A-76E6D5E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AABC-5155-7D41-816A-B3072CDBBE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238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284D31-1C0E-334E-907B-D2DCA915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01AB51-9CC2-3345-91B9-EB4BDAC7C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F94DA8C-1DC2-FF4B-BF95-8649A8E21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4238777-D6C4-624C-8BAD-E8932BF8E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32227A6-63A8-0042-9951-B8006374D8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CFB2607-D72C-1E42-BD15-39EC4A4D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434C-E095-0844-BEDC-024A7F0F0478}" type="datetimeFigureOut">
              <a:rPr lang="x-none" smtClean="0"/>
              <a:t>7/8/2022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18CFEF-462F-CC45-9C53-0353655A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832BE17-9BC7-8340-B9B0-4E96FBBE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AABC-5155-7D41-816A-B3072CDBBE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605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A23A2F-3520-174D-8FA2-731A623AE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5DFF850-4E6D-CB4E-9753-081872F00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434C-E095-0844-BEDC-024A7F0F0478}" type="datetimeFigureOut">
              <a:rPr lang="x-none" smtClean="0"/>
              <a:t>7/8/2022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AF288E9-0A32-9A4A-BF75-3DE5E7D32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7C15939-15CC-2A47-8137-65068B44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AABC-5155-7D41-816A-B3072CDBBE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52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8A9B7C7-EEF2-AB45-A143-010DE2DA5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434C-E095-0844-BEDC-024A7F0F0478}" type="datetimeFigureOut">
              <a:rPr lang="x-none" smtClean="0"/>
              <a:t>7/8/2022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35F48F7-5DFC-C544-9272-05BF0EF9E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0A8C99-B4AB-C545-A9DE-70E1D2B4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AABC-5155-7D41-816A-B3072CDBBE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980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84F8AA-E3E3-4947-B623-5BF26F80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7C1102-9AFE-7B41-B9A2-0CAA2F2BE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23C94D2-93DC-E34B-9E07-B35C25483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87524D5-F8C0-804B-B977-5E621D0E9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434C-E095-0844-BEDC-024A7F0F0478}" type="datetimeFigureOut">
              <a:rPr lang="x-none" smtClean="0"/>
              <a:t>7/8/2022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45E467A-F1A1-D743-8746-38E0503AB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EDC361-4808-9544-998C-691A5B78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AABC-5155-7D41-816A-B3072CDBBE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2917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6B1BB9-AA81-184B-A149-5C3FD051F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47ADA46-5F90-6049-B8BE-A6C1D669D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31B7057-1306-8243-A311-2260452B5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9A7356-81F0-A246-A3B2-E67612C32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434C-E095-0844-BEDC-024A7F0F0478}" type="datetimeFigureOut">
              <a:rPr lang="x-none" smtClean="0"/>
              <a:t>7/8/2022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8F7E62-45E3-BB48-913E-4735CB1D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002FD3-931E-944F-B95C-823226D4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AABC-5155-7D41-816A-B3072CDBBE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1384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28500D2-20AE-6446-A3C3-5EDF0FBA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EE082C-4DC8-A44A-B1D0-C53FCD3AA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1BAE15-B24D-3544-AB7C-5C245386A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3434C-E095-0844-BEDC-024A7F0F0478}" type="datetimeFigureOut">
              <a:rPr lang="x-none" smtClean="0"/>
              <a:t>7/8/2022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D1F504-4E96-C947-BE16-691800A18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6FA620-1DD1-A949-BB3D-8D7707C3A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AABC-5155-7D41-816A-B3072CDBBEE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69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C11CBCF7-0F04-9B43-B45E-12057FF2C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عرض توضيحي لطرق تمثيل الاقتران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859682F-4C12-ED45-812D-38B47CB9F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94" y="282883"/>
            <a:ext cx="29591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BAD059BD-F8C9-8B48-BFE8-F721FEB8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الآن لنأخذ مثال آخر 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BF3DA082-F267-3141-BFAA-9A1AE698E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إذا كانت </a:t>
            </a:r>
            <a:r>
              <a:rPr lang="ar-SA" dirty="0" err="1">
                <a:latin typeface="JF Flat" panose="02000500000000000000" pitchFamily="2" charset="-78"/>
                <a:cs typeface="JF Flat" panose="02000500000000000000" pitchFamily="2" charset="-78"/>
              </a:rPr>
              <a:t>أ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= { ١، ٢، ٣، ٤، ٥} ، ب= { ٢، ٣، ٤، ٥، ٦، ٧، ٨} </a:t>
            </a:r>
            <a:r>
              <a:rPr lang="x-none" dirty="0">
                <a:latin typeface="JF Flat" panose="02000500000000000000" pitchFamily="2" charset="-78"/>
                <a:cs typeface="JF Flat" panose="02000500000000000000" pitchFamily="2" charset="-78"/>
              </a:rPr>
              <a:t/>
            </a:r>
            <a:br>
              <a:rPr lang="x-none" dirty="0">
                <a:latin typeface="JF Flat" panose="02000500000000000000" pitchFamily="2" charset="-78"/>
                <a:cs typeface="JF Flat" panose="02000500000000000000" pitchFamily="2" charset="-78"/>
              </a:rPr>
            </a:b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وكان الاقتران ق: </a:t>
            </a:r>
            <a:r>
              <a:rPr lang="ar-SA" dirty="0" err="1">
                <a:latin typeface="JF Flat" panose="02000500000000000000" pitchFamily="2" charset="-78"/>
                <a:cs typeface="JF Flat" panose="02000500000000000000" pitchFamily="2" charset="-78"/>
              </a:rPr>
              <a:t>أ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r>
              <a:rPr lang="en-US" dirty="0">
                <a:latin typeface="JF Flat" panose="02000500000000000000" pitchFamily="2" charset="-78"/>
                <a:cs typeface="JF Flat" panose="02000500000000000000" pitchFamily="2" charset="-78"/>
              </a:rPr>
              <a:t>     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ب، بحيث ق(</a:t>
            </a:r>
            <a:r>
              <a:rPr lang="ar-SA" dirty="0" err="1"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) = ٢س إذا كان </a:t>
            </a:r>
            <a:r>
              <a:rPr lang="ar-SA" dirty="0" err="1"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عدداً زوجياً، وق(</a:t>
            </a:r>
            <a:r>
              <a:rPr lang="ar-SA" dirty="0" err="1"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) = </a:t>
            </a:r>
            <a:r>
              <a:rPr lang="ar-SA" dirty="0" err="1"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+ ٢  إذا كانت </a:t>
            </a:r>
            <a:r>
              <a:rPr lang="ar-SA" dirty="0" err="1"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عدداً فردياً </a:t>
            </a:r>
          </a:p>
          <a:p>
            <a:pPr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.مثل الاقتران ق على شكل أزواج مرتبة 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٢.مثل الاقتران ق على شكل مخططات سهمية 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1B50C79A-78E7-9347-AEB7-F45FCE79D3A0}"/>
              </a:ext>
            </a:extLst>
          </p:cNvPr>
          <p:cNvCxnSpPr/>
          <p:nvPr/>
        </p:nvCxnSpPr>
        <p:spPr>
          <a:xfrm flipH="1">
            <a:off x="8086165" y="2420471"/>
            <a:ext cx="4123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40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CB338C42-CB8C-5C43-9E92-27C78153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36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خطوات تمثيل الاقتران على شكل أزواج مرتبة: </a:t>
            </a:r>
            <a:endParaRPr lang="x-none" sz="36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02E63CB6-6925-D345-A519-8E6B14F7F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210705"/>
          </a:xfrm>
        </p:spPr>
        <p:txBody>
          <a:bodyPr>
            <a:noAutofit/>
          </a:bodyPr>
          <a:lstStyle/>
          <a:p>
            <a:pPr algn="r" rtl="1"/>
            <a:r>
              <a:rPr lang="ar-SA" sz="1800" dirty="0">
                <a:latin typeface="JF Flat" panose="02000500000000000000" pitchFamily="2" charset="-78"/>
                <a:cs typeface="JF Flat" panose="02000500000000000000" pitchFamily="2" charset="-78"/>
              </a:rPr>
              <a:t>لا بدَّ وأنت تكتب الاقتران على شكل أزواج مرتبة أخذت كل عنصر من </a:t>
            </a:r>
            <a:r>
              <a:rPr lang="ar-SA" sz="1800" dirty="0" err="1">
                <a:latin typeface="JF Flat" panose="02000500000000000000" pitchFamily="2" charset="-78"/>
                <a:cs typeface="JF Flat" panose="02000500000000000000" pitchFamily="2" charset="-78"/>
              </a:rPr>
              <a:t>أ</a:t>
            </a:r>
            <a:r>
              <a:rPr lang="ar-SA" sz="1800" dirty="0">
                <a:latin typeface="JF Flat" panose="02000500000000000000" pitchFamily="2" charset="-78"/>
                <a:cs typeface="JF Flat" panose="02000500000000000000" pitchFamily="2" charset="-78"/>
              </a:rPr>
              <a:t> وبحثت وحاولت أن تجد صورته في ب</a:t>
            </a:r>
            <a:r>
              <a:rPr lang="ar-SA" sz="1900" dirty="0"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endParaRPr lang="x-none" sz="19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sz="1900" dirty="0">
                <a:latin typeface="JF Flat" panose="02000500000000000000" pitchFamily="2" charset="-78"/>
                <a:cs typeface="JF Flat" panose="02000500000000000000" pitchFamily="2" charset="-78"/>
              </a:rPr>
              <a:t>مثلاً… العنصر ١ من </a:t>
            </a:r>
            <a:r>
              <a:rPr lang="ar-SA" sz="1900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</a:t>
            </a:r>
            <a:r>
              <a:rPr lang="ar-SA" sz="1900" dirty="0">
                <a:latin typeface="JF Flat" panose="02000500000000000000" pitchFamily="2" charset="-78"/>
                <a:cs typeface="JF Flat" panose="02000500000000000000" pitchFamily="2" charset="-78"/>
              </a:rPr>
              <a:t> لإيجاد صورته في </a:t>
            </a:r>
            <a:r>
              <a:rPr lang="ar-SA" sz="19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ب </a:t>
            </a:r>
            <a:endParaRPr lang="x-none" sz="19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sz="1800" dirty="0">
                <a:latin typeface="JF Flat" panose="02000500000000000000" pitchFamily="2" charset="-78"/>
                <a:cs typeface="JF Flat" panose="02000500000000000000" pitchFamily="2" charset="-78"/>
              </a:rPr>
              <a:t>أولاً ١ عدد فردي إذا، نبحث عن صورته من خلال الاقتران </a:t>
            </a:r>
            <a:r>
              <a:rPr lang="ar-SA" sz="18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ق(</a:t>
            </a:r>
            <a:r>
              <a:rPr lang="ar-SA" sz="1800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sz="18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)= س+٢ </a:t>
            </a:r>
            <a:r>
              <a:rPr lang="ar-SA" sz="1800" dirty="0">
                <a:latin typeface="JF Flat" panose="02000500000000000000" pitchFamily="2" charset="-78"/>
                <a:cs typeface="JF Flat" panose="02000500000000000000" pitchFamily="2" charset="-78"/>
              </a:rPr>
              <a:t>وذلك من خلال التعويض مكان </a:t>
            </a:r>
            <a:r>
              <a:rPr lang="ar-SA" sz="1800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sz="18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١ </a:t>
            </a:r>
            <a:endParaRPr lang="x-none" sz="18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sz="19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ق(١) = (١) + ٢ = ٣</a:t>
            </a:r>
            <a:endParaRPr lang="x-none" sz="19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sz="1900" dirty="0">
                <a:latin typeface="JF Flat" panose="02000500000000000000" pitchFamily="2" charset="-78"/>
                <a:cs typeface="JF Flat" panose="02000500000000000000" pitchFamily="2" charset="-78"/>
              </a:rPr>
              <a:t> إذاً صورة</a:t>
            </a:r>
            <a:r>
              <a:rPr lang="ar-SA" sz="19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١ = ٣ </a:t>
            </a:r>
            <a:r>
              <a:rPr lang="ar-SA" sz="1900" dirty="0">
                <a:latin typeface="JF Flat" panose="02000500000000000000" pitchFamily="2" charset="-78"/>
                <a:cs typeface="JF Flat" panose="02000500000000000000" pitchFamily="2" charset="-78"/>
              </a:rPr>
              <a:t>وعلى شكل زوج مرتب </a:t>
            </a:r>
            <a:r>
              <a:rPr lang="ar-SA" sz="1900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(١، ٣) </a:t>
            </a:r>
            <a:endParaRPr lang="x-none" sz="1900" dirty="0">
              <a:solidFill>
                <a:srgbClr val="FF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sz="1900" dirty="0">
                <a:latin typeface="JF Flat" panose="02000500000000000000" pitchFamily="2" charset="-78"/>
                <a:cs typeface="JF Flat" panose="02000500000000000000" pitchFamily="2" charset="-78"/>
              </a:rPr>
              <a:t>العنصر الثاني من </a:t>
            </a:r>
            <a:r>
              <a:rPr lang="ar-SA" sz="1900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</a:t>
            </a:r>
            <a:r>
              <a:rPr lang="ar-SA" sz="1900" dirty="0">
                <a:latin typeface="JF Flat" panose="02000500000000000000" pitchFamily="2" charset="-78"/>
                <a:cs typeface="JF Flat" panose="02000500000000000000" pitchFamily="2" charset="-78"/>
              </a:rPr>
              <a:t> هو </a:t>
            </a:r>
            <a:r>
              <a:rPr lang="ar-SA" sz="19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٢</a:t>
            </a:r>
            <a:r>
              <a:rPr lang="ar-SA" sz="1900" dirty="0">
                <a:latin typeface="JF Flat" panose="02000500000000000000" pitchFamily="2" charset="-78"/>
                <a:cs typeface="JF Flat" panose="02000500000000000000" pitchFamily="2" charset="-78"/>
              </a:rPr>
              <a:t> بنفس الطريقة … </a:t>
            </a:r>
            <a:endParaRPr lang="x-none" sz="19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sz="1900" dirty="0">
                <a:latin typeface="JF Flat" panose="02000500000000000000" pitchFamily="2" charset="-78"/>
                <a:cs typeface="JF Flat" panose="02000500000000000000" pitchFamily="2" charset="-78"/>
              </a:rPr>
              <a:t>٢</a:t>
            </a:r>
            <a:r>
              <a:rPr lang="ar-SA" sz="19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r>
              <a:rPr lang="ar-SA" sz="1900" dirty="0">
                <a:latin typeface="JF Flat" panose="02000500000000000000" pitchFamily="2" charset="-78"/>
                <a:cs typeface="JF Flat" panose="02000500000000000000" pitchFamily="2" charset="-78"/>
              </a:rPr>
              <a:t>عدد زوجي نعوضه في </a:t>
            </a:r>
            <a:r>
              <a:rPr lang="ar-SA" sz="19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ق(</a:t>
            </a:r>
            <a:r>
              <a:rPr lang="ar-SA" sz="1900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sz="19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) = ٢س </a:t>
            </a:r>
            <a:endParaRPr lang="x-none" sz="19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sz="19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ق(٢) = ٢(٢) = ٤ </a:t>
            </a:r>
            <a:endParaRPr lang="x-none" sz="19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sz="1900" dirty="0">
                <a:latin typeface="JF Flat" panose="02000500000000000000" pitchFamily="2" charset="-78"/>
                <a:cs typeface="JF Flat" panose="02000500000000000000" pitchFamily="2" charset="-78"/>
              </a:rPr>
              <a:t>وعلى شكل زوج مرتب  </a:t>
            </a:r>
            <a:r>
              <a:rPr lang="ar-SA" sz="1900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(٢، ٤) </a:t>
            </a:r>
            <a:endParaRPr lang="x-none" sz="1900" dirty="0">
              <a:solidFill>
                <a:srgbClr val="FF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sz="1900" dirty="0">
                <a:latin typeface="JF Flat" panose="02000500000000000000" pitchFamily="2" charset="-78"/>
                <a:cs typeface="JF Flat" panose="02000500000000000000" pitchFamily="2" charset="-78"/>
              </a:rPr>
              <a:t>وهكذا لبقية العناصر</a:t>
            </a:r>
            <a:endParaRPr lang="x-none" sz="19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sz="1900" dirty="0">
                <a:latin typeface="JF Flat" panose="02000500000000000000" pitchFamily="2" charset="-78"/>
                <a:cs typeface="JF Flat" panose="02000500000000000000" pitchFamily="2" charset="-78"/>
              </a:rPr>
              <a:t>جربها على دفترك، ونعطيهم القليل من الوقت </a:t>
            </a:r>
            <a:endParaRPr lang="x-none" sz="19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sz="1900" dirty="0">
                <a:latin typeface="JF Flat" panose="02000500000000000000" pitchFamily="2" charset="-78"/>
                <a:cs typeface="JF Flat" panose="02000500000000000000" pitchFamily="2" charset="-78"/>
              </a:rPr>
              <a:t>قارن إجاباتك مع الإجابات الصحيحة التالية </a:t>
            </a:r>
            <a:endParaRPr lang="x-none" sz="19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sz="1900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(٣، ٥)، (٤، ٨)، (٥، ٧) </a:t>
            </a:r>
            <a:endParaRPr lang="x-none" sz="1900" dirty="0">
              <a:solidFill>
                <a:srgbClr val="FF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627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295324-421C-C949-BD0F-CBA6A8BF3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ar-SA" sz="40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تمثيل الاقتران بالمخططات السهمية </a:t>
            </a:r>
            <a:endParaRPr lang="x-none" sz="40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BCAEDE8A-E814-BC47-8C2D-D8AB95259D9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algn="r" rtl="1"/>
                <a:r>
                  <a:rPr lang="ar-SA" sz="2400" dirty="0">
                    <a:latin typeface="JF Flat" panose="02000500000000000000" pitchFamily="2" charset="-78"/>
                    <a:cs typeface="JF Flat" panose="02000500000000000000" pitchFamily="2" charset="-78"/>
                  </a:rPr>
                  <a:t>نحدد عناصر </a:t>
                </a:r>
                <a:r>
                  <a:rPr lang="ar-SA" sz="2400" dirty="0" err="1">
                    <a:solidFill>
                      <a:srgbClr val="0070C0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أ</a:t>
                </a:r>
                <a:r>
                  <a:rPr lang="ar-SA" sz="2400" dirty="0">
                    <a:solidFill>
                      <a:srgbClr val="0070C0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 =</a:t>
                </a:r>
                <a:r>
                  <a:rPr lang="ar-SA" sz="2400" dirty="0">
                    <a:latin typeface="JF Flat" panose="02000500000000000000" pitchFamily="2" charset="-78"/>
                    <a:cs typeface="JF Flat" panose="02000500000000000000" pitchFamily="2" charset="-7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x-non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ar-SA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،</m:t>
                        </m:r>
                        <m:r>
                          <a:rPr lang="ar-SA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SA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،</m:t>
                        </m:r>
                        <m:r>
                          <a:rPr lang="ar-SA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SA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،</m:t>
                        </m:r>
                        <m:r>
                          <a:rPr lang="ar-SA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SA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،</m:t>
                        </m:r>
                        <m:r>
                          <a:rPr lang="ar-SA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SA" sz="2400" dirty="0">
                    <a:latin typeface="JF Flat" panose="02000500000000000000" pitchFamily="2" charset="-78"/>
                    <a:cs typeface="JF Flat" panose="02000500000000000000" pitchFamily="2" charset="-78"/>
                  </a:rPr>
                  <a:t> ونضعها بشكل بيضاوي </a:t>
                </a:r>
                <a:r>
                  <a:rPr lang="ar-SA" sz="2400" dirty="0" err="1">
                    <a:latin typeface="JF Flat" panose="02000500000000000000" pitchFamily="2" charset="-78"/>
                    <a:cs typeface="JF Flat" panose="02000500000000000000" pitchFamily="2" charset="-78"/>
                  </a:rPr>
                  <a:t>مثلاًوهي</a:t>
                </a:r>
                <a:r>
                  <a:rPr lang="ar-SA" sz="2400" dirty="0">
                    <a:latin typeface="JF Flat" panose="02000500000000000000" pitchFamily="2" charset="-78"/>
                    <a:cs typeface="JF Flat" panose="02000500000000000000" pitchFamily="2" charset="-78"/>
                  </a:rPr>
                  <a:t> نفسها المجال </a:t>
                </a:r>
                <a:endParaRPr lang="x-none" sz="2400" dirty="0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  <a:p>
                <a:pPr algn="r" rtl="1"/>
                <a:r>
                  <a:rPr lang="ar-SA" sz="2400" dirty="0">
                    <a:latin typeface="JF Flat" panose="02000500000000000000" pitchFamily="2" charset="-78"/>
                    <a:cs typeface="JF Flat" panose="02000500000000000000" pitchFamily="2" charset="-78"/>
                  </a:rPr>
                  <a:t>نحدد عناصر </a:t>
                </a:r>
                <a:r>
                  <a:rPr lang="ar-SA" sz="2400" dirty="0">
                    <a:solidFill>
                      <a:srgbClr val="0070C0"/>
                    </a:solidFill>
                    <a:latin typeface="JF Flat" panose="02000500000000000000" pitchFamily="2" charset="-78"/>
                    <a:cs typeface="JF Flat" panose="02000500000000000000" pitchFamily="2" charset="-78"/>
                  </a:rPr>
                  <a:t>ب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x-non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ar-SA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،</m:t>
                        </m:r>
                        <m:r>
                          <a:rPr lang="ar-SA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ar-SA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،</m:t>
                        </m:r>
                        <m:r>
                          <a:rPr lang="ar-SA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ar-SA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،</m:t>
                        </m:r>
                        <m:r>
                          <a:rPr lang="ar-SA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ar-SA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،</m:t>
                        </m:r>
                        <m:r>
                          <a:rPr lang="ar-SA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SA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،</m:t>
                        </m:r>
                        <m:r>
                          <a:rPr lang="ar-SA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SA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،</m:t>
                        </m:r>
                        <m:r>
                          <a:rPr lang="ar-SA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ar-SA" sz="2400" dirty="0">
                    <a:latin typeface="JF Flat" panose="02000500000000000000" pitchFamily="2" charset="-78"/>
                    <a:cs typeface="JF Flat" panose="02000500000000000000" pitchFamily="2" charset="-78"/>
                  </a:rPr>
                  <a:t> ونضعها بشكل بيضاوي أيضاً وهي نفسها المجال المقابل.</a:t>
                </a:r>
                <a:endParaRPr lang="x-none" sz="2400" dirty="0"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AEDE8A-E814-BC47-8C2D-D8AB95259D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445" t="-1163" r="-1467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64F83C7B-2A88-1240-B562-B3362B2B94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28592" y="1825625"/>
            <a:ext cx="1233744" cy="3352059"/>
          </a:xfrm>
        </p:spPr>
      </p:pic>
      <p:pic>
        <p:nvPicPr>
          <p:cNvPr id="8" name="Content Placeholder 6">
            <a:extLst>
              <a:ext uri="{FF2B5EF4-FFF2-40B4-BE49-F238E27FC236}">
                <a16:creationId xmlns="" xmlns:a16="http://schemas.microsoft.com/office/drawing/2014/main" id="{6225E6F2-B17D-1C43-867D-68163DAB6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1016" y="1825625"/>
            <a:ext cx="1233744" cy="33520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AC0965B-48FA-5347-B068-55B6C6407A3B}"/>
              </a:ext>
            </a:extLst>
          </p:cNvPr>
          <p:cNvSpPr/>
          <p:nvPr/>
        </p:nvSpPr>
        <p:spPr>
          <a:xfrm>
            <a:off x="9143429" y="2032079"/>
            <a:ext cx="1608917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1</a:t>
            </a:r>
          </a:p>
          <a:p>
            <a:pPr algn="ctr" rtl="1">
              <a:lnSpc>
                <a:spcPct val="150000"/>
              </a:lnSpc>
            </a:pPr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2</a:t>
            </a:r>
          </a:p>
          <a:p>
            <a:pPr algn="ctr" rtl="1">
              <a:lnSpc>
                <a:spcPct val="150000"/>
              </a:lnSpc>
            </a:pPr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3</a:t>
            </a:r>
          </a:p>
          <a:p>
            <a:pPr algn="ctr" rtl="1">
              <a:lnSpc>
                <a:spcPct val="150000"/>
              </a:lnSpc>
            </a:pPr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4</a:t>
            </a:r>
          </a:p>
          <a:p>
            <a:pPr algn="ctr" rtl="1">
              <a:lnSpc>
                <a:spcPct val="150000"/>
              </a:lnSpc>
            </a:pPr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653A746-DFC9-DB41-8DA6-69482399C36B}"/>
              </a:ext>
            </a:extLst>
          </p:cNvPr>
          <p:cNvSpPr/>
          <p:nvPr/>
        </p:nvSpPr>
        <p:spPr>
          <a:xfrm>
            <a:off x="6988480" y="2162826"/>
            <a:ext cx="16089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2</a:t>
            </a:r>
          </a:p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3</a:t>
            </a:r>
          </a:p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4</a:t>
            </a:r>
          </a:p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5</a:t>
            </a:r>
          </a:p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6</a:t>
            </a:r>
          </a:p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7</a:t>
            </a:r>
          </a:p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8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7DDA9B13-8659-5A42-9F50-19B5D380E424}"/>
              </a:ext>
            </a:extLst>
          </p:cNvPr>
          <p:cNvCxnSpPr/>
          <p:nvPr/>
        </p:nvCxnSpPr>
        <p:spPr>
          <a:xfrm flipH="1">
            <a:off x="7948424" y="2387600"/>
            <a:ext cx="1905671" cy="321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201032B0-13C5-1B4F-87F0-56195B0F03C5}"/>
              </a:ext>
            </a:extLst>
          </p:cNvPr>
          <p:cNvCxnSpPr>
            <a:cxnSpLocks/>
          </p:cNvCxnSpPr>
          <p:nvPr/>
        </p:nvCxnSpPr>
        <p:spPr>
          <a:xfrm flipH="1">
            <a:off x="7948424" y="2929467"/>
            <a:ext cx="1841959" cy="1353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8CF49CAC-1A4B-1048-BE97-D72922FB437A}"/>
              </a:ext>
            </a:extLst>
          </p:cNvPr>
          <p:cNvCxnSpPr/>
          <p:nvPr/>
        </p:nvCxnSpPr>
        <p:spPr>
          <a:xfrm flipH="1">
            <a:off x="7948424" y="3501654"/>
            <a:ext cx="190567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70D67225-DB53-754F-A543-FC2AA377E794}"/>
              </a:ext>
            </a:extLst>
          </p:cNvPr>
          <p:cNvCxnSpPr/>
          <p:nvPr/>
        </p:nvCxnSpPr>
        <p:spPr>
          <a:xfrm flipH="1">
            <a:off x="7948424" y="4001294"/>
            <a:ext cx="1841959" cy="5537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8D61A9E0-AEB9-ED46-9B95-63DE596C123A}"/>
              </a:ext>
            </a:extLst>
          </p:cNvPr>
          <p:cNvCxnSpPr/>
          <p:nvPr/>
        </p:nvCxnSpPr>
        <p:spPr>
          <a:xfrm flipH="1" flipV="1">
            <a:off x="7925697" y="4165600"/>
            <a:ext cx="1864686" cy="3725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57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B1A7D3-E398-E44E-935C-023875D3C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40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المخططات السَّهمية على خط الأعداد</a:t>
            </a:r>
            <a:r>
              <a:rPr lang="x-none" sz="4000" dirty="0">
                <a:solidFill>
                  <a:srgbClr val="0070C0"/>
                </a:solidFill>
                <a:effectLst/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endParaRPr lang="x-none" sz="40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2E317E5-0702-2C44-89C9-56B3C2006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206" y="3569641"/>
            <a:ext cx="10243588" cy="2761315"/>
          </a:xfrm>
        </p:spPr>
      </p:pic>
      <p:sp>
        <p:nvSpPr>
          <p:cNvPr id="7" name="Circular Arrow 6">
            <a:extLst>
              <a:ext uri="{FF2B5EF4-FFF2-40B4-BE49-F238E27FC236}">
                <a16:creationId xmlns="" xmlns:a16="http://schemas.microsoft.com/office/drawing/2014/main" id="{BBFCC747-BD9F-4F49-AB57-66DC1418E012}"/>
              </a:ext>
            </a:extLst>
          </p:cNvPr>
          <p:cNvSpPr/>
          <p:nvPr/>
        </p:nvSpPr>
        <p:spPr>
          <a:xfrm>
            <a:off x="4203294" y="3790329"/>
            <a:ext cx="1653982" cy="1622323"/>
          </a:xfrm>
          <a:prstGeom prst="circular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>
              <a:solidFill>
                <a:schemeClr val="tx1"/>
              </a:solidFill>
            </a:endParaRPr>
          </a:p>
        </p:txBody>
      </p:sp>
      <p:sp>
        <p:nvSpPr>
          <p:cNvPr id="8" name="Circular Arrow 7">
            <a:extLst>
              <a:ext uri="{FF2B5EF4-FFF2-40B4-BE49-F238E27FC236}">
                <a16:creationId xmlns="" xmlns:a16="http://schemas.microsoft.com/office/drawing/2014/main" id="{B27F47A5-1027-A74A-B262-F5BB230ECDE7}"/>
              </a:ext>
            </a:extLst>
          </p:cNvPr>
          <p:cNvSpPr/>
          <p:nvPr/>
        </p:nvSpPr>
        <p:spPr>
          <a:xfrm>
            <a:off x="4848064" y="3790329"/>
            <a:ext cx="1653982" cy="1622323"/>
          </a:xfrm>
          <a:prstGeom prst="circular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>
              <a:solidFill>
                <a:schemeClr val="tx1"/>
              </a:solidFill>
            </a:endParaRPr>
          </a:p>
        </p:txBody>
      </p:sp>
      <p:sp>
        <p:nvSpPr>
          <p:cNvPr id="9" name="Circular Arrow 8">
            <a:extLst>
              <a:ext uri="{FF2B5EF4-FFF2-40B4-BE49-F238E27FC236}">
                <a16:creationId xmlns="" xmlns:a16="http://schemas.microsoft.com/office/drawing/2014/main" id="{6C11FEAA-807E-E34D-9AFF-49EE23F19DF6}"/>
              </a:ext>
            </a:extLst>
          </p:cNvPr>
          <p:cNvSpPr/>
          <p:nvPr/>
        </p:nvSpPr>
        <p:spPr>
          <a:xfrm>
            <a:off x="6682192" y="3790328"/>
            <a:ext cx="1653982" cy="1622323"/>
          </a:xfrm>
          <a:prstGeom prst="circular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>
              <a:solidFill>
                <a:schemeClr val="tx1"/>
              </a:solidFill>
            </a:endParaRPr>
          </a:p>
        </p:txBody>
      </p:sp>
      <p:sp>
        <p:nvSpPr>
          <p:cNvPr id="10" name="Circular Arrow 9">
            <a:extLst>
              <a:ext uri="{FF2B5EF4-FFF2-40B4-BE49-F238E27FC236}">
                <a16:creationId xmlns="" xmlns:a16="http://schemas.microsoft.com/office/drawing/2014/main" id="{9EB69C99-98AE-FF4B-8F6D-4089ED55611F}"/>
              </a:ext>
            </a:extLst>
          </p:cNvPr>
          <p:cNvSpPr/>
          <p:nvPr/>
        </p:nvSpPr>
        <p:spPr>
          <a:xfrm>
            <a:off x="5943601" y="3014132"/>
            <a:ext cx="3183465" cy="3177450"/>
          </a:xfrm>
          <a:prstGeom prst="circular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Circular Arrow 10">
            <a:extLst>
              <a:ext uri="{FF2B5EF4-FFF2-40B4-BE49-F238E27FC236}">
                <a16:creationId xmlns="" xmlns:a16="http://schemas.microsoft.com/office/drawing/2014/main" id="{1C861274-A0F4-2D43-A602-A3DB4EBD97D6}"/>
              </a:ext>
            </a:extLst>
          </p:cNvPr>
          <p:cNvSpPr/>
          <p:nvPr/>
        </p:nvSpPr>
        <p:spPr>
          <a:xfrm>
            <a:off x="5424309" y="3329224"/>
            <a:ext cx="1653982" cy="2540626"/>
          </a:xfrm>
          <a:prstGeom prst="circular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3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295324-421C-C949-BD0F-CBA6A8BF3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ar-SA" sz="40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تحديد مجال الاقتران ومجاله المقابل ومداه من خلال التمثيل للاقتران</a:t>
            </a:r>
            <a:r>
              <a:rPr lang="x-none" sz="40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AEDE8A-E814-BC47-8C2D-D8AB95259D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2400" dirty="0">
                <a:latin typeface="JF Flat" panose="02000500000000000000" pitchFamily="2" charset="-78"/>
                <a:cs typeface="JF Flat" panose="02000500000000000000" pitchFamily="2" charset="-78"/>
              </a:rPr>
              <a:t>المجال= </a:t>
            </a:r>
            <a:r>
              <a:rPr lang="ar-SA" sz="24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{١، ٢، ٣، ٤، ٥} </a:t>
            </a:r>
            <a:endParaRPr lang="x-none" sz="24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sz="2400" dirty="0">
                <a:latin typeface="JF Flat" panose="02000500000000000000" pitchFamily="2" charset="-78"/>
                <a:cs typeface="JF Flat" panose="02000500000000000000" pitchFamily="2" charset="-78"/>
              </a:rPr>
              <a:t>المجال المقابل= </a:t>
            </a:r>
            <a:r>
              <a:rPr lang="ar-SA" sz="24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{٢، ٣، ٤، ٥، ٦، ٧، ٨}</a:t>
            </a:r>
            <a:endParaRPr lang="x-none" sz="24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sz="2400" dirty="0">
                <a:latin typeface="JF Flat" panose="02000500000000000000" pitchFamily="2" charset="-78"/>
                <a:cs typeface="JF Flat" panose="02000500000000000000" pitchFamily="2" charset="-78"/>
              </a:rPr>
              <a:t>المدى= </a:t>
            </a:r>
            <a:r>
              <a:rPr lang="ar-SA" sz="24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{٣، ٤، ٥، ٧، ٨} </a:t>
            </a:r>
            <a:endParaRPr lang="x-none" sz="24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64F83C7B-2A88-1240-B562-B3362B2B94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8592" y="1825625"/>
            <a:ext cx="1233744" cy="3352059"/>
          </a:xfrm>
        </p:spPr>
      </p:pic>
      <p:pic>
        <p:nvPicPr>
          <p:cNvPr id="8" name="Content Placeholder 6">
            <a:extLst>
              <a:ext uri="{FF2B5EF4-FFF2-40B4-BE49-F238E27FC236}">
                <a16:creationId xmlns="" xmlns:a16="http://schemas.microsoft.com/office/drawing/2014/main" id="{6225E6F2-B17D-1C43-867D-68163DAB6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016" y="1825625"/>
            <a:ext cx="1233744" cy="33520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AC0965B-48FA-5347-B068-55B6C6407A3B}"/>
              </a:ext>
            </a:extLst>
          </p:cNvPr>
          <p:cNvSpPr/>
          <p:nvPr/>
        </p:nvSpPr>
        <p:spPr>
          <a:xfrm>
            <a:off x="9143429" y="2032079"/>
            <a:ext cx="1608917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1</a:t>
            </a:r>
          </a:p>
          <a:p>
            <a:pPr algn="ctr" rtl="1">
              <a:lnSpc>
                <a:spcPct val="150000"/>
              </a:lnSpc>
            </a:pPr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2</a:t>
            </a:r>
          </a:p>
          <a:p>
            <a:pPr algn="ctr" rtl="1">
              <a:lnSpc>
                <a:spcPct val="150000"/>
              </a:lnSpc>
            </a:pPr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3</a:t>
            </a:r>
          </a:p>
          <a:p>
            <a:pPr algn="ctr" rtl="1">
              <a:lnSpc>
                <a:spcPct val="150000"/>
              </a:lnSpc>
            </a:pPr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4</a:t>
            </a:r>
          </a:p>
          <a:p>
            <a:pPr algn="ctr" rtl="1">
              <a:lnSpc>
                <a:spcPct val="150000"/>
              </a:lnSpc>
            </a:pPr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653A746-DFC9-DB41-8DA6-69482399C36B}"/>
              </a:ext>
            </a:extLst>
          </p:cNvPr>
          <p:cNvSpPr/>
          <p:nvPr/>
        </p:nvSpPr>
        <p:spPr>
          <a:xfrm>
            <a:off x="6988480" y="2162826"/>
            <a:ext cx="16089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2</a:t>
            </a:r>
          </a:p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3</a:t>
            </a:r>
          </a:p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4</a:t>
            </a:r>
          </a:p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5</a:t>
            </a:r>
          </a:p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6</a:t>
            </a:r>
          </a:p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7</a:t>
            </a:r>
          </a:p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8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7DDA9B13-8659-5A42-9F50-19B5D380E424}"/>
              </a:ext>
            </a:extLst>
          </p:cNvPr>
          <p:cNvCxnSpPr/>
          <p:nvPr/>
        </p:nvCxnSpPr>
        <p:spPr>
          <a:xfrm flipH="1">
            <a:off x="7948424" y="2387600"/>
            <a:ext cx="1905671" cy="321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201032B0-13C5-1B4F-87F0-56195B0F03C5}"/>
              </a:ext>
            </a:extLst>
          </p:cNvPr>
          <p:cNvCxnSpPr>
            <a:cxnSpLocks/>
          </p:cNvCxnSpPr>
          <p:nvPr/>
        </p:nvCxnSpPr>
        <p:spPr>
          <a:xfrm flipH="1">
            <a:off x="7948424" y="2929467"/>
            <a:ext cx="1841959" cy="1353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8CF49CAC-1A4B-1048-BE97-D72922FB437A}"/>
              </a:ext>
            </a:extLst>
          </p:cNvPr>
          <p:cNvCxnSpPr/>
          <p:nvPr/>
        </p:nvCxnSpPr>
        <p:spPr>
          <a:xfrm flipH="1">
            <a:off x="7948424" y="3501654"/>
            <a:ext cx="190567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70D67225-DB53-754F-A543-FC2AA377E794}"/>
              </a:ext>
            </a:extLst>
          </p:cNvPr>
          <p:cNvCxnSpPr/>
          <p:nvPr/>
        </p:nvCxnSpPr>
        <p:spPr>
          <a:xfrm flipH="1">
            <a:off x="7948424" y="4001294"/>
            <a:ext cx="1841959" cy="5537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8D61A9E0-AEB9-ED46-9B95-63DE596C123A}"/>
              </a:ext>
            </a:extLst>
          </p:cNvPr>
          <p:cNvCxnSpPr/>
          <p:nvPr/>
        </p:nvCxnSpPr>
        <p:spPr>
          <a:xfrm flipH="1" flipV="1">
            <a:off x="7925697" y="4165600"/>
            <a:ext cx="1864686" cy="3725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AB6C40A-BB08-6147-A8CC-0AD7B7C029E6}"/>
              </a:ext>
            </a:extLst>
          </p:cNvPr>
          <p:cNvSpPr/>
          <p:nvPr/>
        </p:nvSpPr>
        <p:spPr>
          <a:xfrm>
            <a:off x="9541365" y="5285819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المجال</a:t>
            </a:r>
            <a:endParaRPr lang="x-none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7D3EBF-6727-2B43-A526-59B7E13AE468}"/>
              </a:ext>
            </a:extLst>
          </p:cNvPr>
          <p:cNvSpPr/>
          <p:nvPr/>
        </p:nvSpPr>
        <p:spPr>
          <a:xfrm>
            <a:off x="6995283" y="5298306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المجال المقابل</a:t>
            </a:r>
            <a:endParaRPr 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88C40F3-5611-CC43-AC90-58A9C0159C98}"/>
              </a:ext>
            </a:extLst>
          </p:cNvPr>
          <p:cNvSpPr/>
          <p:nvPr/>
        </p:nvSpPr>
        <p:spPr>
          <a:xfrm>
            <a:off x="5442962" y="3476376"/>
            <a:ext cx="82426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SA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المدى</a:t>
            </a:r>
            <a:endParaRPr lang="x-none" dirty="0">
              <a:solidFill>
                <a:srgbClr val="FF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BD313936-B98C-F745-BF2B-909C7ADA8686}"/>
              </a:ext>
            </a:extLst>
          </p:cNvPr>
          <p:cNvCxnSpPr>
            <a:cxnSpLocks/>
          </p:cNvCxnSpPr>
          <p:nvPr/>
        </p:nvCxnSpPr>
        <p:spPr>
          <a:xfrm flipH="1">
            <a:off x="6403104" y="2801535"/>
            <a:ext cx="1216665" cy="8595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7E84E0C7-6E01-0743-BF38-D30FA5DC804C}"/>
              </a:ext>
            </a:extLst>
          </p:cNvPr>
          <p:cNvCxnSpPr>
            <a:cxnSpLocks/>
          </p:cNvCxnSpPr>
          <p:nvPr/>
        </p:nvCxnSpPr>
        <p:spPr>
          <a:xfrm flipH="1">
            <a:off x="6411642" y="3216242"/>
            <a:ext cx="1223544" cy="44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951EF8B-FF06-9740-B0A9-8D5E572A9B46}"/>
              </a:ext>
            </a:extLst>
          </p:cNvPr>
          <p:cNvSpPr/>
          <p:nvPr/>
        </p:nvSpPr>
        <p:spPr>
          <a:xfrm>
            <a:off x="7627474" y="2929467"/>
            <a:ext cx="339760" cy="3516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569627D9-2EEF-EE47-8930-420B70EA480A}"/>
              </a:ext>
            </a:extLst>
          </p:cNvPr>
          <p:cNvSpPr/>
          <p:nvPr/>
        </p:nvSpPr>
        <p:spPr>
          <a:xfrm>
            <a:off x="7623057" y="2557424"/>
            <a:ext cx="339760" cy="3516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A3F50C3C-D845-B244-B064-79C3F23A7F78}"/>
              </a:ext>
            </a:extLst>
          </p:cNvPr>
          <p:cNvSpPr/>
          <p:nvPr/>
        </p:nvSpPr>
        <p:spPr>
          <a:xfrm>
            <a:off x="7629935" y="3309400"/>
            <a:ext cx="339760" cy="3516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F2381B5E-3791-6349-9E21-2C2C3BA64F0F}"/>
              </a:ext>
            </a:extLst>
          </p:cNvPr>
          <p:cNvSpPr/>
          <p:nvPr/>
        </p:nvSpPr>
        <p:spPr>
          <a:xfrm>
            <a:off x="7629935" y="3987986"/>
            <a:ext cx="339760" cy="3516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913D8F01-7E6F-E74A-A730-9AE33F413218}"/>
              </a:ext>
            </a:extLst>
          </p:cNvPr>
          <p:cNvSpPr/>
          <p:nvPr/>
        </p:nvSpPr>
        <p:spPr>
          <a:xfrm>
            <a:off x="7627474" y="4392554"/>
            <a:ext cx="339760" cy="3516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C2AC10F0-4CF3-264B-9B5C-1882A6938976}"/>
              </a:ext>
            </a:extLst>
          </p:cNvPr>
          <p:cNvCxnSpPr>
            <a:cxnSpLocks/>
          </p:cNvCxnSpPr>
          <p:nvPr/>
        </p:nvCxnSpPr>
        <p:spPr>
          <a:xfrm flipH="1">
            <a:off x="6411642" y="3547775"/>
            <a:ext cx="1208955" cy="1132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27AAD062-C67A-D743-B5A8-F40A1C409ECB}"/>
              </a:ext>
            </a:extLst>
          </p:cNvPr>
          <p:cNvCxnSpPr>
            <a:cxnSpLocks/>
            <a:stCxn id="27" idx="2"/>
          </p:cNvCxnSpPr>
          <p:nvPr/>
        </p:nvCxnSpPr>
        <p:spPr>
          <a:xfrm flipH="1" flipV="1">
            <a:off x="6420542" y="3642071"/>
            <a:ext cx="1206932" cy="9263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FC2EF5BA-4ED5-0E4B-94C4-9877DAB59B92}"/>
              </a:ext>
            </a:extLst>
          </p:cNvPr>
          <p:cNvCxnSpPr>
            <a:cxnSpLocks/>
            <a:stCxn id="26" idx="2"/>
          </p:cNvCxnSpPr>
          <p:nvPr/>
        </p:nvCxnSpPr>
        <p:spPr>
          <a:xfrm flipH="1" flipV="1">
            <a:off x="6447753" y="3619627"/>
            <a:ext cx="1182182" cy="5441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47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5" grpId="0"/>
      <p:bldP spid="6" grpId="0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BBB894-8B86-FD48-B19B-67C9D038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يمكن تمثيل </a:t>
            </a:r>
            <a:r>
              <a:rPr lang="ar-SA" dirty="0" smtClean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الاقترانات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بطرق مختلفة وهي: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B6B71A-BD8E-AA42-BB85-FFEAE5F7D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الأزواج المرتبة.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lvl="0"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المخططات السهمية بالرسم أو على خط الأعداد.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82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8E4E41-9B12-0447-85FB-FC38A417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مثال: 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C397AA-52B2-4C47-82A2-6D3F19037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إذا كانت </a:t>
            </a:r>
            <a:r>
              <a:rPr lang="ar-SA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= { 0، 1، 2، 3}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، ب=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{ 0، 1، 2، 3، 4، 5، 6، 7} 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وكان الاقتران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ق: </a:t>
            </a:r>
            <a:r>
              <a:rPr lang="ar-SA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r>
              <a:rPr lang="en-US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   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ب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، بحيث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ق(</a:t>
            </a:r>
            <a:r>
              <a:rPr lang="ar-SA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) = ٢س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. </a:t>
            </a:r>
          </a:p>
          <a:p>
            <a:pPr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.مثل الاقتران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ق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على شكل أزواج مرتبة 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٢.مثل الاقتران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ق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على شكل مخططات سهمية 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F67F88AD-CA69-E540-A535-222C454DEA4F}"/>
              </a:ext>
            </a:extLst>
          </p:cNvPr>
          <p:cNvCxnSpPr>
            <a:cxnSpLocks/>
          </p:cNvCxnSpPr>
          <p:nvPr/>
        </p:nvCxnSpPr>
        <p:spPr>
          <a:xfrm flipH="1">
            <a:off x="8569141" y="2479224"/>
            <a:ext cx="1949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72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F51253-2030-6242-89D0-CBAC81F1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خطوات تمثيل الاقتران على شكل أزواج مرتبة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ACF90E-FABD-084C-9791-0764D591A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لاحظ أنَّه لا بدَّ وأنت تكتب الاقتران على شكل أزواج مرتبة أخذت كل عنصر من </a:t>
            </a:r>
            <a:r>
              <a:rPr lang="ar-SA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وبحثت وحاولت أن تجد صورته في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ب 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766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52AAEA-8FEC-7B45-89D8-AB213A778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مثلاً</a:t>
            </a:r>
            <a:endParaRPr lang="x-non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8A0AC1-A817-A649-82D9-830DC2052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العنصر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0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من </a:t>
            </a:r>
            <a:r>
              <a:rPr lang="ar-SA" dirty="0" err="1">
                <a:latin typeface="JF Flat" panose="02000500000000000000" pitchFamily="2" charset="-78"/>
                <a:cs typeface="JF Flat" panose="02000500000000000000" pitchFamily="2" charset="-78"/>
              </a:rPr>
              <a:t>أ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لإيجاد صورته في ب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نبحث عن صورته من خلال الاقتران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ق(</a:t>
            </a:r>
            <a:r>
              <a:rPr lang="ar-SA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)= 2س 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وذلك من خلال التعويض مكان </a:t>
            </a:r>
            <a:r>
              <a:rPr lang="ar-SA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x-none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0</a:t>
            </a:r>
            <a:r>
              <a:rPr lang="x-none" dirty="0"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</a:p>
          <a:p>
            <a:pPr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ق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(0) = 2 × 0 = 0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إذاً صورة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0 = 0 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وعلى شكل زوج مرتب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(0، 0) 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العنصر الثاني من </a:t>
            </a:r>
            <a:r>
              <a:rPr lang="ar-SA" dirty="0" err="1">
                <a:latin typeface="JF Flat" panose="02000500000000000000" pitchFamily="2" charset="-78"/>
                <a:cs typeface="JF Flat" panose="02000500000000000000" pitchFamily="2" charset="-78"/>
              </a:rPr>
              <a:t>أ</a:t>
            </a:r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 هو 1 بنفس الطريقة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نعوضه في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ق(</a:t>
            </a:r>
            <a:r>
              <a:rPr lang="ar-SA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) = ٢س 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ق(1) = ٢(1) = 2 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وعلى شكل زوج مرتب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(1، 2) 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وهكذا لبقية العناصر 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2، 3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149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F5FF44D-62BA-9142-A059-CF21CC6F4F1C}"/>
              </a:ext>
            </a:extLst>
          </p:cNvPr>
          <p:cNvSpPr/>
          <p:nvPr/>
        </p:nvSpPr>
        <p:spPr>
          <a:xfrm>
            <a:off x="3047999" y="245950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40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ق(2) = 2(2) = 4 ..... (2، 4) </a:t>
            </a:r>
            <a:endParaRPr lang="x-none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143E8F8-7E6D-D847-A87E-7377FC019BEC}"/>
              </a:ext>
            </a:extLst>
          </p:cNvPr>
          <p:cNvSpPr/>
          <p:nvPr/>
        </p:nvSpPr>
        <p:spPr>
          <a:xfrm>
            <a:off x="3349895" y="3690612"/>
            <a:ext cx="5492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40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ق(3) = 2(3) = 6 .... (3، 6) </a:t>
            </a:r>
            <a:endParaRPr lang="x-none" sz="4000" dirty="0"/>
          </a:p>
        </p:txBody>
      </p:sp>
    </p:spTree>
    <p:extLst>
      <p:ext uri="{BB962C8B-B14F-4D97-AF65-F5344CB8AC3E}">
        <p14:creationId xmlns:p14="http://schemas.microsoft.com/office/powerpoint/2010/main" val="404133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295324-421C-C949-BD0F-CBA6A8BF3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أما عن تمثيل الاقتران بالمخططات السهمية 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AEDE8A-E814-BC47-8C2D-D8AB95259D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2400" dirty="0">
                <a:latin typeface="JF Flat" panose="02000500000000000000" pitchFamily="2" charset="-78"/>
                <a:cs typeface="JF Flat" panose="02000500000000000000" pitchFamily="2" charset="-78"/>
              </a:rPr>
              <a:t>فنتبع الخطوات الآتية:</a:t>
            </a:r>
            <a:endParaRPr lang="x-none" sz="24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sz="2400" dirty="0">
                <a:latin typeface="JF Flat" panose="02000500000000000000" pitchFamily="2" charset="-78"/>
                <a:cs typeface="JF Flat" panose="02000500000000000000" pitchFamily="2" charset="-78"/>
              </a:rPr>
              <a:t>نحدد عناصر </a:t>
            </a:r>
            <a:r>
              <a:rPr lang="ar-SA" sz="2400" dirty="0" err="1">
                <a:latin typeface="JF Flat" panose="02000500000000000000" pitchFamily="2" charset="-78"/>
                <a:cs typeface="JF Flat" panose="02000500000000000000" pitchFamily="2" charset="-78"/>
              </a:rPr>
              <a:t>أ</a:t>
            </a:r>
            <a:r>
              <a:rPr lang="ar-SA" sz="2400" dirty="0"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r>
              <a:rPr lang="ar-SA" sz="24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= { 0، 1، 2، 3} </a:t>
            </a:r>
            <a:r>
              <a:rPr lang="ar-SA" sz="2400" dirty="0">
                <a:latin typeface="JF Flat" panose="02000500000000000000" pitchFamily="2" charset="-78"/>
                <a:cs typeface="JF Flat" panose="02000500000000000000" pitchFamily="2" charset="-78"/>
              </a:rPr>
              <a:t>ونضعها بشكل بيضاوي مثلاً وهي نفسها المجال </a:t>
            </a:r>
            <a:endParaRPr lang="x-none" sz="2400" dirty="0"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sz="2400" dirty="0">
                <a:latin typeface="JF Flat" panose="02000500000000000000" pitchFamily="2" charset="-78"/>
                <a:cs typeface="JF Flat" panose="02000500000000000000" pitchFamily="2" charset="-78"/>
              </a:rPr>
              <a:t>نحدد عناصر ب = </a:t>
            </a:r>
            <a:r>
              <a:rPr lang="ar-SA" sz="24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{ 0، 1، 2، 3، 4، 5، 6، 7} </a:t>
            </a:r>
            <a:r>
              <a:rPr lang="ar-SA" sz="2400" dirty="0">
                <a:latin typeface="JF Flat" panose="02000500000000000000" pitchFamily="2" charset="-78"/>
                <a:cs typeface="JF Flat" panose="02000500000000000000" pitchFamily="2" charset="-78"/>
              </a:rPr>
              <a:t> ونضعها بشكل بيضاوي أيضاً وهي نفسها المجال المقابل.</a:t>
            </a:r>
            <a:endParaRPr lang="x-none" sz="2400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64F83C7B-2A88-1240-B562-B3362B2B94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28592" y="1825625"/>
            <a:ext cx="1233744" cy="3352059"/>
          </a:xfrm>
        </p:spPr>
      </p:pic>
      <p:pic>
        <p:nvPicPr>
          <p:cNvPr id="8" name="Content Placeholder 6">
            <a:extLst>
              <a:ext uri="{FF2B5EF4-FFF2-40B4-BE49-F238E27FC236}">
                <a16:creationId xmlns="" xmlns:a16="http://schemas.microsoft.com/office/drawing/2014/main" id="{6225E6F2-B17D-1C43-867D-68163DAB6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505" y="2035277"/>
            <a:ext cx="1066596" cy="31571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8E3D76B-F2C1-3C4F-9865-46BD25890228}"/>
              </a:ext>
            </a:extLst>
          </p:cNvPr>
          <p:cNvSpPr/>
          <p:nvPr/>
        </p:nvSpPr>
        <p:spPr>
          <a:xfrm>
            <a:off x="9820290" y="5456592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dirty="0" err="1">
                <a:latin typeface="JF Flat" panose="02000500000000000000" pitchFamily="2" charset="-78"/>
                <a:cs typeface="JF Flat" panose="02000500000000000000" pitchFamily="2" charset="-78"/>
              </a:rPr>
              <a:t>أ</a:t>
            </a:r>
            <a:endParaRPr lang="x-none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E2F61A6-082D-734D-B104-3AE29D4C9DF7}"/>
              </a:ext>
            </a:extLst>
          </p:cNvPr>
          <p:cNvSpPr/>
          <p:nvPr/>
        </p:nvSpPr>
        <p:spPr>
          <a:xfrm>
            <a:off x="7558554" y="5400800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ب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7597926-9A21-FE40-9E5B-3BD7DDAFC6E5}"/>
              </a:ext>
            </a:extLst>
          </p:cNvPr>
          <p:cNvSpPr/>
          <p:nvPr/>
        </p:nvSpPr>
        <p:spPr>
          <a:xfrm>
            <a:off x="9759697" y="2374179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2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0</a:t>
            </a:r>
            <a:endParaRPr lang="x-none" sz="3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E928F9D-E700-1A43-AB13-C01FB1ACB2CA}"/>
              </a:ext>
            </a:extLst>
          </p:cNvPr>
          <p:cNvSpPr/>
          <p:nvPr/>
        </p:nvSpPr>
        <p:spPr>
          <a:xfrm>
            <a:off x="9759697" y="3130095"/>
            <a:ext cx="336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2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1</a:t>
            </a:r>
            <a:endParaRPr lang="x-none" sz="32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5826A7D-5FFA-524B-975E-C8B92A5FEC53}"/>
              </a:ext>
            </a:extLst>
          </p:cNvPr>
          <p:cNvSpPr/>
          <p:nvPr/>
        </p:nvSpPr>
        <p:spPr>
          <a:xfrm>
            <a:off x="9759697" y="3714870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2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2</a:t>
            </a:r>
            <a:endParaRPr lang="x-none" sz="32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7A1E6A-7799-004D-BF10-FB19A036F251}"/>
              </a:ext>
            </a:extLst>
          </p:cNvPr>
          <p:cNvSpPr/>
          <p:nvPr/>
        </p:nvSpPr>
        <p:spPr>
          <a:xfrm>
            <a:off x="9765235" y="4434582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2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3</a:t>
            </a:r>
            <a:endParaRPr lang="x-none" sz="32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70D31EC-58B9-C143-AA72-5BA2ABCBB125}"/>
              </a:ext>
            </a:extLst>
          </p:cNvPr>
          <p:cNvSpPr/>
          <p:nvPr/>
        </p:nvSpPr>
        <p:spPr>
          <a:xfrm>
            <a:off x="7585805" y="1936721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0</a:t>
            </a:r>
            <a:endParaRPr lang="x-none" sz="2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CB12948-1B01-014D-8F3E-83FED4286B95}"/>
              </a:ext>
            </a:extLst>
          </p:cNvPr>
          <p:cNvSpPr/>
          <p:nvPr/>
        </p:nvSpPr>
        <p:spPr>
          <a:xfrm>
            <a:off x="7608575" y="2367697"/>
            <a:ext cx="298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1</a:t>
            </a:r>
            <a:endParaRPr lang="x-none" sz="24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E02D1CA-13DB-6F4D-AED2-337F5E05C29D}"/>
              </a:ext>
            </a:extLst>
          </p:cNvPr>
          <p:cNvSpPr/>
          <p:nvPr/>
        </p:nvSpPr>
        <p:spPr>
          <a:xfrm>
            <a:off x="7582126" y="2786497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2</a:t>
            </a:r>
            <a:endParaRPr lang="x-none" sz="24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9C4977E-E9E9-CD49-BD12-04C01B5FA361}"/>
              </a:ext>
            </a:extLst>
          </p:cNvPr>
          <p:cNvSpPr/>
          <p:nvPr/>
        </p:nvSpPr>
        <p:spPr>
          <a:xfrm>
            <a:off x="7582126" y="3970320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5</a:t>
            </a:r>
            <a:endParaRPr lang="x-none" sz="24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22A3830-67CE-6A45-9022-872D6647A664}"/>
              </a:ext>
            </a:extLst>
          </p:cNvPr>
          <p:cNvSpPr/>
          <p:nvPr/>
        </p:nvSpPr>
        <p:spPr>
          <a:xfrm>
            <a:off x="7582126" y="3167133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3</a:t>
            </a:r>
            <a:endParaRPr lang="x-none" sz="24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D3AB983-2A64-F54B-B2F1-B3D5182C2734}"/>
              </a:ext>
            </a:extLst>
          </p:cNvPr>
          <p:cNvSpPr/>
          <p:nvPr/>
        </p:nvSpPr>
        <p:spPr>
          <a:xfrm>
            <a:off x="7567699" y="3583478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4</a:t>
            </a:r>
            <a:endParaRPr lang="x-none" sz="2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2633803-2985-5240-B88A-08E67DD39078}"/>
              </a:ext>
            </a:extLst>
          </p:cNvPr>
          <p:cNvSpPr/>
          <p:nvPr/>
        </p:nvSpPr>
        <p:spPr>
          <a:xfrm>
            <a:off x="7587043" y="4351920"/>
            <a:ext cx="351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6</a:t>
            </a:r>
            <a:endParaRPr lang="x-none" sz="24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093A2B0-BC17-F444-BE77-52548BE5C784}"/>
              </a:ext>
            </a:extLst>
          </p:cNvPr>
          <p:cNvSpPr/>
          <p:nvPr/>
        </p:nvSpPr>
        <p:spPr>
          <a:xfrm>
            <a:off x="7587845" y="4768265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7</a:t>
            </a:r>
            <a:endParaRPr lang="x-none" sz="2400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FDDA23FA-8110-D448-ABC2-F9C235C949B1}"/>
              </a:ext>
            </a:extLst>
          </p:cNvPr>
          <p:cNvCxnSpPr/>
          <p:nvPr/>
        </p:nvCxnSpPr>
        <p:spPr>
          <a:xfrm flipH="1" flipV="1">
            <a:off x="7947931" y="2227005"/>
            <a:ext cx="1872359" cy="396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BC7B3967-1333-9A4A-9C72-78556F0B4B79}"/>
              </a:ext>
            </a:extLst>
          </p:cNvPr>
          <p:cNvCxnSpPr>
            <a:cxnSpLocks/>
            <a:endCxn id="15" idx="3"/>
          </p:cNvCxnSpPr>
          <p:nvPr/>
        </p:nvCxnSpPr>
        <p:spPr>
          <a:xfrm flipH="1" flipV="1">
            <a:off x="7933504" y="3017330"/>
            <a:ext cx="1881552" cy="3647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E528CBA2-9EE2-5F42-AA35-90F4F2219438}"/>
              </a:ext>
            </a:extLst>
          </p:cNvPr>
          <p:cNvCxnSpPr/>
          <p:nvPr/>
        </p:nvCxnSpPr>
        <p:spPr>
          <a:xfrm flipH="1" flipV="1">
            <a:off x="7907055" y="3789680"/>
            <a:ext cx="1852642" cy="2554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B11C7E4F-74ED-1B48-A1A5-64C52B699598}"/>
              </a:ext>
            </a:extLst>
          </p:cNvPr>
          <p:cNvCxnSpPr>
            <a:cxnSpLocks/>
          </p:cNvCxnSpPr>
          <p:nvPr/>
        </p:nvCxnSpPr>
        <p:spPr>
          <a:xfrm flipH="1" flipV="1">
            <a:off x="7907055" y="4582160"/>
            <a:ext cx="1918161" cy="1251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18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AF2681-21D6-1445-86C7-DC6EA4BA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6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أو بالشكل الآخر للمخططات السَّهمية على خط الأعداد</a:t>
            </a:r>
            <a:r>
              <a:rPr lang="x-none" sz="3600" dirty="0">
                <a:solidFill>
                  <a:srgbClr val="0070C0"/>
                </a:solidFill>
                <a:effectLst/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endParaRPr lang="x-none" sz="36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1ADF72B-CE21-7A4B-B3DF-7250264F5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959" y="3151951"/>
            <a:ext cx="9492081" cy="2558735"/>
          </a:xfrm>
        </p:spPr>
      </p:pic>
      <p:sp>
        <p:nvSpPr>
          <p:cNvPr id="6" name="Circular Arrow 5">
            <a:extLst>
              <a:ext uri="{FF2B5EF4-FFF2-40B4-BE49-F238E27FC236}">
                <a16:creationId xmlns="" xmlns:a16="http://schemas.microsoft.com/office/drawing/2014/main" id="{6080F045-E336-3C40-9A96-5FEC1B109271}"/>
              </a:ext>
            </a:extLst>
          </p:cNvPr>
          <p:cNvSpPr/>
          <p:nvPr/>
        </p:nvSpPr>
        <p:spPr>
          <a:xfrm>
            <a:off x="3901259" y="3740700"/>
            <a:ext cx="138023" cy="711679"/>
          </a:xfrm>
          <a:prstGeom prst="circular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>
              <a:solidFill>
                <a:srgbClr val="002060"/>
              </a:solidFill>
            </a:endParaRPr>
          </a:p>
        </p:txBody>
      </p:sp>
      <p:sp>
        <p:nvSpPr>
          <p:cNvPr id="7" name="Circular Arrow 6">
            <a:extLst>
              <a:ext uri="{FF2B5EF4-FFF2-40B4-BE49-F238E27FC236}">
                <a16:creationId xmlns="" xmlns:a16="http://schemas.microsoft.com/office/drawing/2014/main" id="{F6087585-B4BE-A74C-963D-AE93C96FC331}"/>
              </a:ext>
            </a:extLst>
          </p:cNvPr>
          <p:cNvSpPr/>
          <p:nvPr/>
        </p:nvSpPr>
        <p:spPr>
          <a:xfrm>
            <a:off x="4382219" y="3554083"/>
            <a:ext cx="828135" cy="1093397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>
              <a:solidFill>
                <a:schemeClr val="tx1"/>
              </a:solidFill>
            </a:endParaRPr>
          </a:p>
        </p:txBody>
      </p:sp>
      <p:sp>
        <p:nvSpPr>
          <p:cNvPr id="8" name="Circular Arrow 7">
            <a:extLst>
              <a:ext uri="{FF2B5EF4-FFF2-40B4-BE49-F238E27FC236}">
                <a16:creationId xmlns="" xmlns:a16="http://schemas.microsoft.com/office/drawing/2014/main" id="{EFACB525-DE01-4747-945C-8171C0CA65FF}"/>
              </a:ext>
            </a:extLst>
          </p:cNvPr>
          <p:cNvSpPr/>
          <p:nvPr/>
        </p:nvSpPr>
        <p:spPr>
          <a:xfrm>
            <a:off x="4930070" y="3007649"/>
            <a:ext cx="1522488" cy="2186263"/>
          </a:xfrm>
          <a:prstGeom prst="circular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>
              <a:solidFill>
                <a:schemeClr val="tx1"/>
              </a:solidFill>
            </a:endParaRPr>
          </a:p>
        </p:txBody>
      </p:sp>
      <p:sp>
        <p:nvSpPr>
          <p:cNvPr id="9" name="Circular Arrow 8">
            <a:extLst>
              <a:ext uri="{FF2B5EF4-FFF2-40B4-BE49-F238E27FC236}">
                <a16:creationId xmlns="" xmlns:a16="http://schemas.microsoft.com/office/drawing/2014/main" id="{85C20E3B-1AC5-134E-8B17-EA4334E40C14}"/>
              </a:ext>
            </a:extLst>
          </p:cNvPr>
          <p:cNvSpPr/>
          <p:nvPr/>
        </p:nvSpPr>
        <p:spPr>
          <a:xfrm>
            <a:off x="5464905" y="2359928"/>
            <a:ext cx="2239762" cy="3473224"/>
          </a:xfrm>
          <a:prstGeom prst="circular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6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295324-421C-C949-BD0F-CBA6A8BF3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أما عن تمثيل الاقتران بالمخططات السهمية 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AEDE8A-E814-BC47-8C2D-D8AB95259D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2400" dirty="0">
                <a:latin typeface="JF Flat" panose="02000500000000000000" pitchFamily="2" charset="-78"/>
                <a:cs typeface="JF Flat" panose="02000500000000000000" pitchFamily="2" charset="-78"/>
              </a:rPr>
              <a:t>المجال= </a:t>
            </a:r>
            <a:r>
              <a:rPr lang="ar-SA" sz="24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{0، 1، 2، 3} </a:t>
            </a:r>
            <a:endParaRPr lang="x-none" sz="24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sz="2400" dirty="0">
                <a:latin typeface="JF Flat" panose="02000500000000000000" pitchFamily="2" charset="-78"/>
                <a:cs typeface="JF Flat" panose="02000500000000000000" pitchFamily="2" charset="-78"/>
              </a:rPr>
              <a:t>المجال المقابل= </a:t>
            </a:r>
            <a:r>
              <a:rPr lang="ar-SA" sz="24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{0، 1، 2، 3، 4، 5، 6، 7}</a:t>
            </a:r>
            <a:endParaRPr lang="x-none" sz="24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r" rtl="1"/>
            <a:r>
              <a:rPr lang="ar-SA" sz="2400" dirty="0">
                <a:latin typeface="JF Flat" panose="02000500000000000000" pitchFamily="2" charset="-78"/>
                <a:cs typeface="JF Flat" panose="02000500000000000000" pitchFamily="2" charset="-78"/>
              </a:rPr>
              <a:t>المدى= </a:t>
            </a:r>
            <a:r>
              <a:rPr lang="ar-SA" sz="24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{0، 2، 4، 6} </a:t>
            </a:r>
            <a:endParaRPr lang="x-none" sz="24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64F83C7B-2A88-1240-B562-B3362B2B94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21893" y="1865381"/>
            <a:ext cx="1233744" cy="3352059"/>
          </a:xfrm>
        </p:spPr>
      </p:pic>
      <p:pic>
        <p:nvPicPr>
          <p:cNvPr id="8" name="Content Placeholder 6">
            <a:extLst>
              <a:ext uri="{FF2B5EF4-FFF2-40B4-BE49-F238E27FC236}">
                <a16:creationId xmlns="" xmlns:a16="http://schemas.microsoft.com/office/drawing/2014/main" id="{6225E6F2-B17D-1C43-867D-68163DAB6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806" y="2075033"/>
            <a:ext cx="1066596" cy="31571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8E3D76B-F2C1-3C4F-9865-46BD25890228}"/>
              </a:ext>
            </a:extLst>
          </p:cNvPr>
          <p:cNvSpPr/>
          <p:nvPr/>
        </p:nvSpPr>
        <p:spPr>
          <a:xfrm>
            <a:off x="10574877" y="548180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المجال</a:t>
            </a:r>
            <a:endParaRPr lang="x-none" dirty="0"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E2F61A6-082D-734D-B104-3AE29D4C9DF7}"/>
              </a:ext>
            </a:extLst>
          </p:cNvPr>
          <p:cNvSpPr/>
          <p:nvPr/>
        </p:nvSpPr>
        <p:spPr>
          <a:xfrm>
            <a:off x="8053461" y="5481800"/>
            <a:ext cx="1595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dirty="0">
                <a:latin typeface="JF Flat" panose="02000500000000000000" pitchFamily="2" charset="-78"/>
                <a:cs typeface="JF Flat" panose="02000500000000000000" pitchFamily="2" charset="-78"/>
              </a:rPr>
              <a:t>المجال المقابل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7597926-9A21-FE40-9E5B-3BD7DDAFC6E5}"/>
              </a:ext>
            </a:extLst>
          </p:cNvPr>
          <p:cNvSpPr/>
          <p:nvPr/>
        </p:nvSpPr>
        <p:spPr>
          <a:xfrm>
            <a:off x="10852998" y="2413935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2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0</a:t>
            </a:r>
            <a:endParaRPr lang="x-none" sz="3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E928F9D-E700-1A43-AB13-C01FB1ACB2CA}"/>
              </a:ext>
            </a:extLst>
          </p:cNvPr>
          <p:cNvSpPr/>
          <p:nvPr/>
        </p:nvSpPr>
        <p:spPr>
          <a:xfrm>
            <a:off x="10852998" y="3169851"/>
            <a:ext cx="336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2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1</a:t>
            </a:r>
            <a:endParaRPr lang="x-none" sz="32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5826A7D-5FFA-524B-975E-C8B92A5FEC53}"/>
              </a:ext>
            </a:extLst>
          </p:cNvPr>
          <p:cNvSpPr/>
          <p:nvPr/>
        </p:nvSpPr>
        <p:spPr>
          <a:xfrm>
            <a:off x="10852998" y="3754626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2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2</a:t>
            </a:r>
            <a:endParaRPr lang="x-none" sz="32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7A1E6A-7799-004D-BF10-FB19A036F251}"/>
              </a:ext>
            </a:extLst>
          </p:cNvPr>
          <p:cNvSpPr/>
          <p:nvPr/>
        </p:nvSpPr>
        <p:spPr>
          <a:xfrm>
            <a:off x="10858536" y="4474338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2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3</a:t>
            </a:r>
            <a:endParaRPr lang="x-none" sz="32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70D31EC-58B9-C143-AA72-5BA2ABCBB125}"/>
              </a:ext>
            </a:extLst>
          </p:cNvPr>
          <p:cNvSpPr/>
          <p:nvPr/>
        </p:nvSpPr>
        <p:spPr>
          <a:xfrm>
            <a:off x="8679106" y="1976477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0</a:t>
            </a:r>
            <a:endParaRPr lang="x-none" sz="2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CB12948-1B01-014D-8F3E-83FED4286B95}"/>
              </a:ext>
            </a:extLst>
          </p:cNvPr>
          <p:cNvSpPr/>
          <p:nvPr/>
        </p:nvSpPr>
        <p:spPr>
          <a:xfrm>
            <a:off x="8701876" y="2407453"/>
            <a:ext cx="298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1</a:t>
            </a:r>
            <a:endParaRPr lang="x-none" sz="24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E02D1CA-13DB-6F4D-AED2-337F5E05C29D}"/>
              </a:ext>
            </a:extLst>
          </p:cNvPr>
          <p:cNvSpPr/>
          <p:nvPr/>
        </p:nvSpPr>
        <p:spPr>
          <a:xfrm>
            <a:off x="8675427" y="2826253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2</a:t>
            </a:r>
            <a:endParaRPr lang="x-none" sz="24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9C4977E-E9E9-CD49-BD12-04C01B5FA361}"/>
              </a:ext>
            </a:extLst>
          </p:cNvPr>
          <p:cNvSpPr/>
          <p:nvPr/>
        </p:nvSpPr>
        <p:spPr>
          <a:xfrm>
            <a:off x="8675427" y="4010076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5</a:t>
            </a:r>
            <a:endParaRPr lang="x-none" sz="24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22A3830-67CE-6A45-9022-872D6647A664}"/>
              </a:ext>
            </a:extLst>
          </p:cNvPr>
          <p:cNvSpPr/>
          <p:nvPr/>
        </p:nvSpPr>
        <p:spPr>
          <a:xfrm>
            <a:off x="8675427" y="320688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3</a:t>
            </a:r>
            <a:endParaRPr lang="x-none" sz="24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D3AB983-2A64-F54B-B2F1-B3D5182C2734}"/>
              </a:ext>
            </a:extLst>
          </p:cNvPr>
          <p:cNvSpPr/>
          <p:nvPr/>
        </p:nvSpPr>
        <p:spPr>
          <a:xfrm>
            <a:off x="8661000" y="3623234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4</a:t>
            </a:r>
            <a:endParaRPr lang="x-none" sz="2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2633803-2985-5240-B88A-08E67DD39078}"/>
              </a:ext>
            </a:extLst>
          </p:cNvPr>
          <p:cNvSpPr/>
          <p:nvPr/>
        </p:nvSpPr>
        <p:spPr>
          <a:xfrm>
            <a:off x="8680344" y="4391676"/>
            <a:ext cx="351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6</a:t>
            </a:r>
            <a:endParaRPr lang="x-none" sz="24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093A2B0-BC17-F444-BE77-52548BE5C784}"/>
              </a:ext>
            </a:extLst>
          </p:cNvPr>
          <p:cNvSpPr/>
          <p:nvPr/>
        </p:nvSpPr>
        <p:spPr>
          <a:xfrm>
            <a:off x="8681146" y="4808021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7</a:t>
            </a:r>
            <a:endParaRPr lang="x-none" sz="2400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FDDA23FA-8110-D448-ABC2-F9C235C949B1}"/>
              </a:ext>
            </a:extLst>
          </p:cNvPr>
          <p:cNvCxnSpPr/>
          <p:nvPr/>
        </p:nvCxnSpPr>
        <p:spPr>
          <a:xfrm flipH="1" flipV="1">
            <a:off x="9041232" y="2266761"/>
            <a:ext cx="1872359" cy="396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BC7B3967-1333-9A4A-9C72-78556F0B4B79}"/>
              </a:ext>
            </a:extLst>
          </p:cNvPr>
          <p:cNvCxnSpPr>
            <a:cxnSpLocks/>
            <a:endCxn id="15" idx="3"/>
          </p:cNvCxnSpPr>
          <p:nvPr/>
        </p:nvCxnSpPr>
        <p:spPr>
          <a:xfrm flipH="1" flipV="1">
            <a:off x="9026805" y="3057086"/>
            <a:ext cx="1881552" cy="3647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E528CBA2-9EE2-5F42-AA35-90F4F2219438}"/>
              </a:ext>
            </a:extLst>
          </p:cNvPr>
          <p:cNvCxnSpPr/>
          <p:nvPr/>
        </p:nvCxnSpPr>
        <p:spPr>
          <a:xfrm flipH="1" flipV="1">
            <a:off x="9000356" y="3829436"/>
            <a:ext cx="1852642" cy="2554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B11C7E4F-74ED-1B48-A1A5-64C52B699598}"/>
              </a:ext>
            </a:extLst>
          </p:cNvPr>
          <p:cNvCxnSpPr>
            <a:cxnSpLocks/>
          </p:cNvCxnSpPr>
          <p:nvPr/>
        </p:nvCxnSpPr>
        <p:spPr>
          <a:xfrm flipH="1" flipV="1">
            <a:off x="9000356" y="4621916"/>
            <a:ext cx="1918161" cy="1251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="" xmlns:a16="http://schemas.microsoft.com/office/drawing/2014/main" id="{658FFDED-C8CD-8E41-B9BA-FEB2FC684208}"/>
              </a:ext>
            </a:extLst>
          </p:cNvPr>
          <p:cNvSpPr/>
          <p:nvPr/>
        </p:nvSpPr>
        <p:spPr>
          <a:xfrm>
            <a:off x="8624706" y="1963082"/>
            <a:ext cx="428885" cy="443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AD9843F5-36B7-D24A-9DD8-D7A11AA3C5CE}"/>
              </a:ext>
            </a:extLst>
          </p:cNvPr>
          <p:cNvSpPr/>
          <p:nvPr/>
        </p:nvSpPr>
        <p:spPr>
          <a:xfrm>
            <a:off x="8624706" y="2811447"/>
            <a:ext cx="428885" cy="443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25983781-9BB3-8647-BD86-FDEAC07FC3E2}"/>
              </a:ext>
            </a:extLst>
          </p:cNvPr>
          <p:cNvSpPr/>
          <p:nvPr/>
        </p:nvSpPr>
        <p:spPr>
          <a:xfrm>
            <a:off x="8623449" y="3601711"/>
            <a:ext cx="428885" cy="443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CD9BFF74-3D57-A643-B666-FB329BD3A3EF}"/>
              </a:ext>
            </a:extLst>
          </p:cNvPr>
          <p:cNvSpPr/>
          <p:nvPr/>
        </p:nvSpPr>
        <p:spPr>
          <a:xfrm>
            <a:off x="8616232" y="4363074"/>
            <a:ext cx="428885" cy="443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A618B63C-8033-8A42-B424-6644841E3E9D}"/>
              </a:ext>
            </a:extLst>
          </p:cNvPr>
          <p:cNvSpPr/>
          <p:nvPr/>
        </p:nvSpPr>
        <p:spPr>
          <a:xfrm>
            <a:off x="6296581" y="3277572"/>
            <a:ext cx="82426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SA" dirty="0">
                <a:solidFill>
                  <a:srgbClr val="FF000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المدى</a:t>
            </a:r>
            <a:endParaRPr lang="x-none" dirty="0">
              <a:solidFill>
                <a:srgbClr val="FF000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695C6D12-0D89-5547-A820-84881C1220C6}"/>
              </a:ext>
            </a:extLst>
          </p:cNvPr>
          <p:cNvCxnSpPr>
            <a:endCxn id="35" idx="3"/>
          </p:cNvCxnSpPr>
          <p:nvPr/>
        </p:nvCxnSpPr>
        <p:spPr>
          <a:xfrm flipH="1">
            <a:off x="7120846" y="2207309"/>
            <a:ext cx="1471226" cy="12549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9DE3415A-E6BC-8343-A87E-4E11A2A21BD6}"/>
              </a:ext>
            </a:extLst>
          </p:cNvPr>
          <p:cNvCxnSpPr>
            <a:endCxn id="35" idx="3"/>
          </p:cNvCxnSpPr>
          <p:nvPr/>
        </p:nvCxnSpPr>
        <p:spPr>
          <a:xfrm flipH="1">
            <a:off x="7120846" y="3057085"/>
            <a:ext cx="1462984" cy="4051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4E542265-42BE-F14A-8D49-9056DF804524}"/>
              </a:ext>
            </a:extLst>
          </p:cNvPr>
          <p:cNvCxnSpPr>
            <a:endCxn id="35" idx="3"/>
          </p:cNvCxnSpPr>
          <p:nvPr/>
        </p:nvCxnSpPr>
        <p:spPr>
          <a:xfrm flipH="1" flipV="1">
            <a:off x="7120846" y="3462238"/>
            <a:ext cx="1489332" cy="391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97AF37B2-6CB9-0E44-8D39-E3471E8E7A4E}"/>
              </a:ext>
            </a:extLst>
          </p:cNvPr>
          <p:cNvCxnSpPr>
            <a:endCxn id="35" idx="3"/>
          </p:cNvCxnSpPr>
          <p:nvPr/>
        </p:nvCxnSpPr>
        <p:spPr>
          <a:xfrm flipH="1" flipV="1">
            <a:off x="7120846" y="3462238"/>
            <a:ext cx="1462984" cy="1149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79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6" grpId="0" animBg="1"/>
      <p:bldP spid="29" grpId="0" animBg="1"/>
      <p:bldP spid="30" grpId="0" animBg="1"/>
      <p:bldP spid="34" grpId="0" animBg="1"/>
      <p:bldP spid="3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658</Words>
  <Application>Microsoft Office PowerPoint</Application>
  <PresentationFormat>Widescreen</PresentationFormat>
  <Paragraphs>116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 Light</vt:lpstr>
      <vt:lpstr>Calibri</vt:lpstr>
      <vt:lpstr>JF Flat</vt:lpstr>
      <vt:lpstr>Arial</vt:lpstr>
      <vt:lpstr>Cambria Math</vt:lpstr>
      <vt:lpstr>Office Theme</vt:lpstr>
      <vt:lpstr>عرض توضيحي لطرق تمثيل الاقتران</vt:lpstr>
      <vt:lpstr>يمكن تمثيل الاقترانات بطرق مختلفة وهي:</vt:lpstr>
      <vt:lpstr>مثال: </vt:lpstr>
      <vt:lpstr>خطوات تمثيل الاقتران على شكل أزواج مرتبة</vt:lpstr>
      <vt:lpstr>مثلاً</vt:lpstr>
      <vt:lpstr>PowerPoint Presentation</vt:lpstr>
      <vt:lpstr>أما عن تمثيل الاقتران بالمخططات السهمية </vt:lpstr>
      <vt:lpstr>أو بالشكل الآخر للمخططات السَّهمية على خط الأعداد </vt:lpstr>
      <vt:lpstr>أما عن تمثيل الاقتران بالمخططات السهمية </vt:lpstr>
      <vt:lpstr>الآن لنأخذ مثال آخر </vt:lpstr>
      <vt:lpstr>خطوات تمثيل الاقتران على شكل أزواج مرتبة: </vt:lpstr>
      <vt:lpstr>تمثيل الاقتران بالمخططات السهمية </vt:lpstr>
      <vt:lpstr>المخططات السَّهمية على خط الأعداد </vt:lpstr>
      <vt:lpstr>تحديد مجال الاقتران ومجاله المقابل ومداه من خلال التمثيل للاقتران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توضيحي لطرق تمثيل الاقتران</dc:title>
  <dc:creator>salam yahya</dc:creator>
  <cp:lastModifiedBy>Asmaa H Hamdan</cp:lastModifiedBy>
  <cp:revision>19</cp:revision>
  <dcterms:created xsi:type="dcterms:W3CDTF">2021-08-10T12:36:35Z</dcterms:created>
  <dcterms:modified xsi:type="dcterms:W3CDTF">2022-07-08T13:24:33Z</dcterms:modified>
</cp:coreProperties>
</file>