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90" r:id="rId1"/>
  </p:sldMasterIdLst>
  <p:notesMasterIdLst>
    <p:notesMasterId r:id="rId10"/>
  </p:notesMasterIdLst>
  <p:sldIdLst>
    <p:sldId id="256" r:id="rId2"/>
    <p:sldId id="261" r:id="rId3"/>
    <p:sldId id="257" r:id="rId4"/>
    <p:sldId id="268" r:id="rId5"/>
    <p:sldId id="258" r:id="rId6"/>
    <p:sldId id="271" r:id="rId7"/>
    <p:sldId id="272" r:id="rId8"/>
    <p:sldId id="270" r:id="rId9"/>
  </p:sldIdLst>
  <p:sldSz cx="12192000" cy="6858000"/>
  <p:notesSz cx="6858000" cy="9144000"/>
  <p:embeddedFontLst>
    <p:embeddedFont>
      <p:font typeface="Tajawal" panose="00000500000000000000" pitchFamily="2" charset="-78"/>
      <p:regular r:id="rId11"/>
    </p:embeddedFont>
    <p:embeddedFont>
      <p:font typeface="Wingdings 2" panose="05020102010507070707" pitchFamily="18" charset="2"/>
      <p:regular r:id="rId12"/>
    </p:embeddedFont>
    <p:embeddedFont>
      <p:font typeface="Calibri" panose="020F0502020204030204" pitchFamily="34" charset="0"/>
      <p:regular r:id="rId13"/>
      <p:bold r:id="rId14"/>
    </p:embeddedFont>
    <p:embeddedFont>
      <p:font typeface="Gill Sans MT" panose="020B0502020104020203" pitchFamily="34" charset="0"/>
      <p:regular r:id="rId15"/>
      <p:bold r:id="rId16"/>
      <p:italic r:id="rId17"/>
      <p:boldItalic r:id="rId18"/>
    </p:embeddedFont>
    <p:embeddedFont>
      <p:font typeface="Cambria Math" panose="02040503050406030204" pitchFamily="18" charset="0"/>
      <p:regular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7F9EB-205E-4B85-8D8F-5EF3FA09B924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7BDE2-0C95-4E48-B946-40D0840CC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3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791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562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585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700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712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894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187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967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407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090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11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2934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SA" sz="54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خواص العلاقة</a:t>
            </a:r>
            <a:endParaRPr lang="en-US" sz="5400" b="1" dirty="0"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6622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55852"/>
            <a:ext cx="11029616" cy="1013800"/>
          </a:xfrm>
        </p:spPr>
        <p:txBody>
          <a:bodyPr>
            <a:normAutofit/>
          </a:bodyPr>
          <a:lstStyle/>
          <a:p>
            <a:pPr algn="r"/>
            <a:r>
              <a:rPr lang="ar-SA" sz="44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ماذا سنتعلم ؟؟</a:t>
            </a:r>
            <a:endParaRPr lang="en-US" sz="4400" b="1" dirty="0"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261401" y="2851045"/>
            <a:ext cx="74594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 algn="r" rtl="1">
              <a:buFont typeface="Wingdings" panose="05000000000000000000" pitchFamily="2" charset="2"/>
              <a:buChar char="ü"/>
            </a:pPr>
            <a:r>
              <a:rPr lang="ar-SA" sz="32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العلاقة</a:t>
            </a:r>
          </a:p>
          <a:p>
            <a:pPr marL="1371600" lvl="2" indent="-457200" algn="r" rtl="1">
              <a:buFont typeface="Wingdings" panose="05000000000000000000" pitchFamily="2" charset="2"/>
              <a:buChar char="ü"/>
            </a:pPr>
            <a:r>
              <a:rPr lang="ar-SA" sz="32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الانعكاس</a:t>
            </a:r>
          </a:p>
          <a:p>
            <a:pPr marL="1371600" lvl="2" indent="-457200" algn="r" rtl="1">
              <a:buFont typeface="Wingdings" panose="05000000000000000000" pitchFamily="2" charset="2"/>
              <a:buChar char="ü"/>
            </a:pPr>
            <a:r>
              <a:rPr lang="ar-SA" sz="32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التماثل</a:t>
            </a:r>
          </a:p>
          <a:p>
            <a:pPr marL="1371600" lvl="2" indent="-457200" algn="r" rtl="1">
              <a:buFont typeface="Wingdings" panose="05000000000000000000" pitchFamily="2" charset="2"/>
              <a:buChar char="ü"/>
            </a:pPr>
            <a:r>
              <a:rPr lang="ar-SA" sz="32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التعدي</a:t>
            </a:r>
          </a:p>
          <a:p>
            <a:pPr marL="1371600" lvl="2" indent="-457200" algn="r" rtl="1">
              <a:buFont typeface="Wingdings" panose="05000000000000000000" pitchFamily="2" charset="2"/>
              <a:buChar char="ü"/>
            </a:pPr>
            <a:r>
              <a:rPr lang="ar-SA" sz="32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التكافؤ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966" y="2116568"/>
            <a:ext cx="5160419" cy="460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4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904" y="537564"/>
            <a:ext cx="11029616" cy="1013800"/>
          </a:xfrm>
        </p:spPr>
        <p:txBody>
          <a:bodyPr>
            <a:normAutofit/>
          </a:bodyPr>
          <a:lstStyle/>
          <a:p>
            <a:pPr algn="ctr"/>
            <a:r>
              <a:rPr lang="ar-SA" sz="36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العلاقة</a:t>
            </a:r>
            <a:endParaRPr lang="en-US" sz="3600" b="1" dirty="0"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0370" y="2193806"/>
            <a:ext cx="89976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dirty="0" smtClean="0">
                <a:solidFill>
                  <a:schemeClr val="accent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تذكير!!</a:t>
            </a:r>
          </a:p>
          <a:p>
            <a:pPr algn="r" rtl="1"/>
            <a:endParaRPr lang="ar-SA" sz="2400" b="1" dirty="0" smtClean="0">
              <a:solidFill>
                <a:srgbClr val="FF0000"/>
              </a:solidFill>
              <a:latin typeface="Tajawal" panose="00000500000000000000" pitchFamily="2" charset="-78"/>
              <a:cs typeface="Tajawal" panose="00000500000000000000" pitchFamily="2" charset="-78"/>
            </a:endParaRPr>
          </a:p>
          <a:p>
            <a:pPr algn="r" rtl="1"/>
            <a:r>
              <a:rPr lang="ar-SA" sz="20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العلاقة </a:t>
            </a:r>
            <a:r>
              <a:rPr lang="ar-SA" sz="2000" b="1" dirty="0">
                <a:latin typeface="Tajawal" panose="00000500000000000000" pitchFamily="2" charset="-78"/>
                <a:cs typeface="Tajawal" panose="00000500000000000000" pitchFamily="2" charset="-78"/>
              </a:rPr>
              <a:t>هي القاعدة التي تربط عناصر مجموعة ما بعناصر مجموعة أخرى. ويمكن تمثيل العلاقات باستخدام المخطَّطات السهمية، أو الأزواج المرتَّبة، أو جداول القيم، أو المعادلات، أو التمثيلات البيانية</a:t>
            </a:r>
            <a:r>
              <a:rPr lang="ar-SA" sz="2000" dirty="0" smtClean="0">
                <a:latin typeface="Tajawal" panose="00000500000000000000" pitchFamily="2" charset="-78"/>
                <a:cs typeface="Tajawal" panose="00000500000000000000" pitchFamily="2" charset="-78"/>
              </a:rPr>
              <a:t>.</a:t>
            </a:r>
          </a:p>
          <a:p>
            <a:pPr algn="r" rtl="1"/>
            <a:endParaRPr lang="ar-SA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ar-SA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537" y="4238625"/>
            <a:ext cx="217170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23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1" y="528420"/>
            <a:ext cx="11029616" cy="1013800"/>
          </a:xfrm>
        </p:spPr>
        <p:txBody>
          <a:bodyPr>
            <a:normAutofit/>
          </a:bodyPr>
          <a:lstStyle/>
          <a:p>
            <a:pPr algn="ctr"/>
            <a:r>
              <a:rPr lang="ar-SA" sz="36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الانعكاس</a:t>
            </a:r>
            <a:endParaRPr lang="en-US" sz="3600" b="1" dirty="0"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2137" y="2005917"/>
            <a:ext cx="112877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تكون العلاقة ع انعكاسية على المجموعة س، إذا كان </a:t>
            </a:r>
            <a:r>
              <a:rPr lang="ar-SA" sz="2400" b="1" dirty="0" smtClean="0">
                <a:solidFill>
                  <a:schemeClr val="accent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لكل</a:t>
            </a:r>
            <a:r>
              <a:rPr lang="ar-SA" sz="24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 أ    س فإن (أ، أ)    ع</a:t>
            </a:r>
            <a:endParaRPr lang="ar-SA" sz="2000" b="1" dirty="0" smtClean="0">
              <a:latin typeface="Tajawal" panose="00000500000000000000" pitchFamily="2" charset="-78"/>
              <a:cs typeface="Tajawal" panose="00000500000000000000" pitchFamily="2" charset="-78"/>
            </a:endParaRPr>
          </a:p>
          <a:p>
            <a:pPr algn="r"/>
            <a:endParaRPr lang="ar-S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96467" y="2005917"/>
            <a:ext cx="1414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atin typeface="Calibri" panose="020F0502020204030204" pitchFamily="34" charset="0"/>
                <a:cs typeface="Tajawal" panose="00000500000000000000" pitchFamily="2" charset="-78"/>
              </a:rPr>
              <a:t>϶</a:t>
            </a:r>
            <a:endParaRPr lang="en-US" b="1" dirty="0"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6467" y="2850085"/>
            <a:ext cx="93724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b="1" u="sng" dirty="0" smtClean="0">
                <a:solidFill>
                  <a:schemeClr val="accent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مثال 1</a:t>
            </a:r>
            <a:r>
              <a:rPr lang="ar-SA" sz="24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: إذا كانت س =             ، أي العلاقات التالية انعكاسية على س</a:t>
            </a:r>
          </a:p>
          <a:p>
            <a:pPr algn="r"/>
            <a:endParaRPr lang="ar-SA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ar-S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19952" y="2847875"/>
            <a:ext cx="2611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{</a:t>
            </a:r>
            <a:r>
              <a:rPr lang="ar-SA" sz="24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6،5،4</a:t>
            </a:r>
            <a:r>
              <a:rPr lang="en-US" sz="24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}</a:t>
            </a:r>
            <a:endParaRPr lang="en-US" sz="2400" b="1" dirty="0"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7563" y="4035985"/>
            <a:ext cx="3557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{</a:t>
            </a:r>
            <a:r>
              <a:rPr lang="ar-SA" sz="24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(4،5)،(4، 4)، ( 5، 5)</a:t>
            </a:r>
            <a:r>
              <a:rPr lang="en-US" sz="24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}</a:t>
            </a:r>
            <a:r>
              <a:rPr lang="ar-SA" sz="24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= </a:t>
            </a:r>
            <a:endParaRPr lang="en-US" sz="2400" b="1" dirty="0"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80281" y="4556027"/>
            <a:ext cx="3846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{</a:t>
            </a:r>
            <a:r>
              <a:rPr lang="ar-SA" sz="24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(4، 5)، (4، 4)، (5،5)، (6، 6)</a:t>
            </a:r>
            <a:r>
              <a:rPr lang="en-US" sz="24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}</a:t>
            </a:r>
            <a:r>
              <a:rPr lang="ar-SA" sz="24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=</a:t>
            </a:r>
            <a:r>
              <a:rPr lang="ar-SA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89885" y="5178482"/>
            <a:ext cx="483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{</a:t>
            </a:r>
            <a:r>
              <a:rPr lang="ar-SA" sz="24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(4، 5)، (6، 6)، (5، 4)، (4، 4)، (5، 5)</a:t>
            </a:r>
            <a:r>
              <a:rPr lang="en-US" sz="24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}</a:t>
            </a:r>
            <a:r>
              <a:rPr lang="ar-SA" sz="24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=</a:t>
            </a:r>
            <a:r>
              <a:rPr lang="ar-SA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12145" y="3444679"/>
            <a:ext cx="3912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{</a:t>
            </a:r>
            <a:r>
              <a:rPr lang="ar-SA" sz="24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(5،5)، (5،6)، (4، 4)، ( 5، 6)</a:t>
            </a:r>
            <a:r>
              <a:rPr lang="en-US" sz="24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}</a:t>
            </a:r>
            <a:r>
              <a:rPr lang="ar-SA" sz="24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= </a:t>
            </a:r>
            <a:endParaRPr lang="en-US" sz="2400" b="1" dirty="0"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832529" y="3444679"/>
                <a:ext cx="1187777" cy="528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ar-SA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e>
                        <m:sup>
                          <m:r>
                            <a:rPr lang="ar-SA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ع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2529" y="3444679"/>
                <a:ext cx="1187777" cy="52879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832529" y="3998798"/>
                <a:ext cx="1187777" cy="528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ar-SA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e>
                        <m:sup>
                          <m:r>
                            <a:rPr lang="ar-SA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ع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2529" y="3998798"/>
                <a:ext cx="1187777" cy="5287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837240" y="4542413"/>
                <a:ext cx="1187777" cy="528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ar-SA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3</m:t>
                          </m:r>
                        </m:e>
                        <m:sup>
                          <m:r>
                            <a:rPr lang="ar-SA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ع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7240" y="4542413"/>
                <a:ext cx="1187777" cy="5287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881797" y="5178482"/>
                <a:ext cx="1187777" cy="528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ar-SA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4</m:t>
                          </m:r>
                        </m:e>
                        <m:sup>
                          <m:r>
                            <a:rPr lang="ar-SA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ع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1797" y="5178482"/>
                <a:ext cx="1187777" cy="5287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308976" y="1981330"/>
            <a:ext cx="1414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atin typeface="Calibri" panose="020F0502020204030204" pitchFamily="34" charset="0"/>
                <a:cs typeface="Tajawal" panose="00000500000000000000" pitchFamily="2" charset="-78"/>
              </a:rPr>
              <a:t>϶</a:t>
            </a:r>
            <a:endParaRPr lang="en-US" b="1" dirty="0"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3736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912" y="544058"/>
            <a:ext cx="5539192" cy="1013800"/>
          </a:xfrm>
        </p:spPr>
        <p:txBody>
          <a:bodyPr>
            <a:normAutofit/>
          </a:bodyPr>
          <a:lstStyle/>
          <a:p>
            <a:pPr algn="r"/>
            <a:r>
              <a:rPr lang="ar-SA" sz="40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التماثل</a:t>
            </a:r>
            <a:endParaRPr lang="en-US" sz="4000" b="1" dirty="0"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1912" y="2011678"/>
            <a:ext cx="105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تكون العلاقة ع تماثلية على س، إذا كان </a:t>
            </a:r>
            <a:r>
              <a:rPr lang="ar-SA" sz="2400" b="1" dirty="0" smtClean="0">
                <a:solidFill>
                  <a:srgbClr val="FF0000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لكل</a:t>
            </a:r>
            <a:r>
              <a:rPr lang="ar-SA" sz="24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 (أ، ب)    ع، فإن (ب، أ)    ع، حيث أ، ب    س</a:t>
            </a:r>
            <a:endParaRPr lang="en-US" sz="2400" b="1" dirty="0"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83675" y="2011677"/>
            <a:ext cx="42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atin typeface="Calibri" panose="020F0502020204030204" pitchFamily="34" charset="0"/>
                <a:cs typeface="Tajawal" panose="00000500000000000000" pitchFamily="2" charset="-78"/>
              </a:rPr>
              <a:t>϶</a:t>
            </a:r>
            <a:endParaRPr lang="en-US" b="1" dirty="0"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1561" y="3315939"/>
            <a:ext cx="10872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b="1" u="sng" dirty="0" smtClean="0">
                <a:solidFill>
                  <a:srgbClr val="FF0000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مثال 2:</a:t>
            </a:r>
            <a:r>
              <a:rPr lang="ar-SA" sz="24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 إذا كانت العلاقة ع </a:t>
            </a:r>
            <a:r>
              <a:rPr lang="ar-SA" sz="24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معرفة </a:t>
            </a:r>
            <a:r>
              <a:rPr lang="ar-SA" sz="24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بالأزواج المرتبة                       </a:t>
            </a:r>
            <a:r>
              <a:rPr lang="ar-SA" sz="24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 ، </a:t>
            </a:r>
            <a:r>
              <a:rPr lang="ar-SA" sz="24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هل ع علاقة تماثل؟؟</a:t>
            </a:r>
            <a:endParaRPr lang="en-US" sz="2400" b="1" dirty="0"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76711" y="3315939"/>
            <a:ext cx="3912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{</a:t>
            </a:r>
            <a:r>
              <a:rPr lang="ar-SA" sz="24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(5،5)، (4، </a:t>
            </a:r>
            <a:r>
              <a:rPr lang="ar-SA" sz="24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4)</a:t>
            </a:r>
            <a:r>
              <a:rPr lang="en-US" sz="24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}</a:t>
            </a:r>
            <a:r>
              <a:rPr lang="ar-SA" sz="24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 </a:t>
            </a:r>
            <a:endParaRPr lang="en-US" sz="2400" b="1" dirty="0"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53791" y="2011677"/>
            <a:ext cx="42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atin typeface="Calibri" panose="020F0502020204030204" pitchFamily="34" charset="0"/>
                <a:cs typeface="Tajawal" panose="00000500000000000000" pitchFamily="2" charset="-78"/>
              </a:rPr>
              <a:t>϶</a:t>
            </a:r>
            <a:endParaRPr lang="en-US" b="1" dirty="0"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01444" y="2011677"/>
            <a:ext cx="42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atin typeface="Calibri" panose="020F0502020204030204" pitchFamily="34" charset="0"/>
                <a:cs typeface="Tajawal" panose="00000500000000000000" pitchFamily="2" charset="-78"/>
              </a:rPr>
              <a:t>϶</a:t>
            </a:r>
            <a:endParaRPr lang="en-US" b="1" dirty="0"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6086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3568" y="4089654"/>
            <a:ext cx="4138993" cy="15123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8818" y="4163758"/>
            <a:ext cx="3714750" cy="1438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427" y="4163757"/>
            <a:ext cx="3894391" cy="143827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81912" y="544058"/>
            <a:ext cx="5539192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SA" sz="40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التعدي</a:t>
            </a:r>
            <a:endParaRPr lang="en-US" sz="4000" b="1" dirty="0"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5488" y="2005917"/>
            <a:ext cx="112643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تكون العلاقة ع متعدية على المجموعة س، إذا كان </a:t>
            </a:r>
            <a:r>
              <a:rPr lang="ar-SA" sz="2400" b="1" dirty="0" smtClean="0">
                <a:solidFill>
                  <a:schemeClr val="accent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لكل</a:t>
            </a:r>
            <a:r>
              <a:rPr lang="ar-SA" sz="24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 (أ، ب)، (ب، ج)    ع فإن (أ، ج)    ع، </a:t>
            </a:r>
          </a:p>
          <a:p>
            <a:pPr algn="r"/>
            <a:r>
              <a:rPr lang="ar-SA" sz="24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حيث أ، ب، ج   س</a:t>
            </a:r>
            <a:endParaRPr lang="ar-SA" sz="2000" b="1" dirty="0" smtClean="0">
              <a:latin typeface="Tajawal" panose="00000500000000000000" pitchFamily="2" charset="-78"/>
              <a:cs typeface="Tajawal" panose="00000500000000000000" pitchFamily="2" charset="-78"/>
            </a:endParaRPr>
          </a:p>
          <a:p>
            <a:pPr algn="r"/>
            <a:endParaRPr lang="ar-S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40110" y="2385088"/>
            <a:ext cx="42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϶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703320" y="3242787"/>
            <a:ext cx="8284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u="sng" dirty="0" smtClean="0">
                <a:solidFill>
                  <a:schemeClr val="accent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مثال 3:</a:t>
            </a:r>
            <a:r>
              <a:rPr lang="ar-SA" sz="2400" b="1" dirty="0" smtClean="0">
                <a:solidFill>
                  <a:schemeClr val="accent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 </a:t>
            </a:r>
            <a:r>
              <a:rPr lang="ar-SA" sz="24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أي من المخططات السهمية التالية تمثل علاقة متعدية؟؟</a:t>
            </a:r>
            <a:endParaRPr lang="en-US" sz="2400" b="1" dirty="0"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05743" y="2005916"/>
            <a:ext cx="42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atin typeface="Calibri" panose="020F0502020204030204" pitchFamily="34" charset="0"/>
                <a:cs typeface="Tajawal" panose="00000500000000000000" pitchFamily="2" charset="-78"/>
              </a:rPr>
              <a:t>϶</a:t>
            </a:r>
            <a:endParaRPr lang="en-US" b="1" dirty="0"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16363" y="2022905"/>
            <a:ext cx="42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atin typeface="Calibri" panose="020F0502020204030204" pitchFamily="34" charset="0"/>
                <a:cs typeface="Tajawal" panose="00000500000000000000" pitchFamily="2" charset="-78"/>
              </a:rPr>
              <a:t>϶</a:t>
            </a:r>
            <a:endParaRPr lang="en-US" b="1" dirty="0"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9929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51560" y="525770"/>
            <a:ext cx="5539192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SA" sz="40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التكافؤ</a:t>
            </a:r>
            <a:endParaRPr lang="en-US" sz="4000" b="1" dirty="0"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4705" y="2232729"/>
            <a:ext cx="112877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تكون العلاقة ع تكافؤ على المجموعة س، إذا كانت ع: علاقة انعكاس، وتماثل، وتعدي</a:t>
            </a:r>
            <a:endParaRPr lang="ar-SA" dirty="0">
              <a:latin typeface="Tajawal" panose="00000500000000000000" pitchFamily="2" charset="-78"/>
              <a:cs typeface="Tajawal" panose="00000500000000000000" pitchFamily="2" charset="-78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542" y="4403217"/>
            <a:ext cx="5372100" cy="2038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81656" y="3664552"/>
            <a:ext cx="9610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u="sng" dirty="0" smtClean="0">
                <a:solidFill>
                  <a:schemeClr val="accent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مثال 4:</a:t>
            </a:r>
            <a:r>
              <a:rPr lang="ar-SA" sz="2400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 هل تمثل العلاقة ع الممثلة بالمخطط السهمي أدناه علاقة تكافؤ؟؟</a:t>
            </a:r>
            <a:endParaRPr lang="en-US" sz="2400" b="1" dirty="0"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9302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348" y="446784"/>
            <a:ext cx="11029616" cy="1013800"/>
          </a:xfrm>
        </p:spPr>
        <p:txBody>
          <a:bodyPr/>
          <a:lstStyle/>
          <a:p>
            <a:pPr algn="r"/>
            <a:r>
              <a:rPr lang="ar-SA" b="1" dirty="0" smtClean="0">
                <a:latin typeface="Tajawal" panose="00000500000000000000" pitchFamily="2" charset="-78"/>
                <a:cs typeface="Tajawal" panose="00000500000000000000" pitchFamily="2" charset="-78"/>
              </a:rPr>
              <a:t>سؤال: بيّن نوع العلاقات التالية؟؟</a:t>
            </a:r>
            <a:endParaRPr lang="en-US" b="1" dirty="0"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8788" y="2670048"/>
            <a:ext cx="3198030" cy="28918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33" y="3319272"/>
            <a:ext cx="2676163" cy="3538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9193" y="2305812"/>
            <a:ext cx="3139631" cy="33566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8176" y="2907792"/>
            <a:ext cx="2849270" cy="231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5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Math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74667"/>
      </a:accent1>
      <a:accent2>
        <a:srgbClr val="F08CA1"/>
      </a:accent2>
      <a:accent3>
        <a:srgbClr val="A5A5A5"/>
      </a:accent3>
      <a:accent4>
        <a:srgbClr val="13918B"/>
      </a:accent4>
      <a:accent5>
        <a:srgbClr val="6BD7CF"/>
      </a:accent5>
      <a:accent6>
        <a:srgbClr val="70AD47"/>
      </a:accent6>
      <a:hlink>
        <a:srgbClr val="0563C1"/>
      </a:hlink>
      <a:folHlink>
        <a:srgbClr val="954F72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249</TotalTime>
  <Words>323</Words>
  <Application>Microsoft Office PowerPoint</Application>
  <PresentationFormat>Widescreen</PresentationFormat>
  <Paragraphs>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Tajawal</vt:lpstr>
      <vt:lpstr>Wingdings 2</vt:lpstr>
      <vt:lpstr>Calibri</vt:lpstr>
      <vt:lpstr>Gill Sans MT</vt:lpstr>
      <vt:lpstr>Wingdings</vt:lpstr>
      <vt:lpstr>Cambria Math</vt:lpstr>
      <vt:lpstr>Dividend</vt:lpstr>
      <vt:lpstr>خواص العلاقة</vt:lpstr>
      <vt:lpstr>ماذا سنتعلم ؟؟</vt:lpstr>
      <vt:lpstr>العلاقة</vt:lpstr>
      <vt:lpstr>الانعكاس</vt:lpstr>
      <vt:lpstr>التماثل</vt:lpstr>
      <vt:lpstr>PowerPoint Presentation</vt:lpstr>
      <vt:lpstr>PowerPoint Presentation</vt:lpstr>
      <vt:lpstr>سؤال: بيّن نوع العلاقات التالية؟؟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الخلية النباتية والحيوانية</dc:title>
  <dc:creator>cce1</dc:creator>
  <cp:lastModifiedBy>cce1</cp:lastModifiedBy>
  <cp:revision>32</cp:revision>
  <dcterms:created xsi:type="dcterms:W3CDTF">2022-05-27T06:17:51Z</dcterms:created>
  <dcterms:modified xsi:type="dcterms:W3CDTF">2022-07-05T19:05:29Z</dcterms:modified>
</cp:coreProperties>
</file>