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1"/>
  </p:sldMasterIdLst>
  <p:notesMasterIdLst>
    <p:notesMasterId r:id="rId9"/>
  </p:notesMasterIdLst>
  <p:sldIdLst>
    <p:sldId id="256" r:id="rId2"/>
    <p:sldId id="261" r:id="rId3"/>
    <p:sldId id="257" r:id="rId4"/>
    <p:sldId id="268" r:id="rId5"/>
    <p:sldId id="258" r:id="rId6"/>
    <p:sldId id="269" r:id="rId7"/>
    <p:sldId id="263" r:id="rId8"/>
  </p:sldIdLst>
  <p:sldSz cx="12192000" cy="6858000"/>
  <p:notesSz cx="6858000" cy="9144000"/>
  <p:embeddedFontLst>
    <p:embeddedFont>
      <p:font typeface="Tajawal" panose="00000500000000000000" pitchFamily="2" charset="-78"/>
      <p:regular r:id="rId10"/>
    </p:embeddedFont>
    <p:embeddedFont>
      <p:font typeface="Wingdings 2" panose="05020102010507070707" pitchFamily="18" charset="2"/>
      <p:regular r:id="rId11"/>
    </p:embeddedFont>
    <p:embeddedFont>
      <p:font typeface="Gill Sans MT" panose="020B0502020104020203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7F9EB-205E-4B85-8D8F-5EF3FA09B92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BDE2-0C95-4E48-B946-40D0840C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1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9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8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0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9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1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93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الضرب الديكارتي</a:t>
            </a:r>
            <a:endParaRPr lang="en-US" sz="48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6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55852"/>
            <a:ext cx="11029616" cy="101380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ماذا سنتعلم ؟؟</a:t>
            </a:r>
            <a:endParaRPr lang="en-US" sz="40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96" y="2239800"/>
            <a:ext cx="3189732" cy="4400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1376" y="2760736"/>
            <a:ext cx="745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r" rtl="1">
              <a:buFont typeface="Courier New" panose="02070309020205020404" pitchFamily="49" charset="0"/>
              <a:buChar char="o"/>
            </a:pPr>
            <a:r>
              <a:rPr lang="ar-SA" sz="32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المجموعة</a:t>
            </a:r>
          </a:p>
          <a:p>
            <a:pPr marL="1371600" lvl="2" indent="-457200" algn="r" rtl="1">
              <a:buFont typeface="Courier New" panose="02070309020205020404" pitchFamily="49" charset="0"/>
              <a:buChar char="o"/>
            </a:pPr>
            <a:r>
              <a:rPr lang="ar-SA" sz="32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الزوج المرتب</a:t>
            </a:r>
          </a:p>
          <a:p>
            <a:pPr marL="1371600" lvl="2" indent="-457200" algn="r" rtl="1">
              <a:buFont typeface="Courier New" panose="02070309020205020404" pitchFamily="49" charset="0"/>
              <a:buChar char="o"/>
            </a:pPr>
            <a:r>
              <a:rPr lang="ar-SA" sz="32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الضرب الديكارتي</a:t>
            </a:r>
            <a:endParaRPr lang="en-US" sz="3200" b="1" dirty="0">
              <a:solidFill>
                <a:schemeClr val="accent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1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04" y="537564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المجموعة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136" y="2523744"/>
            <a:ext cx="89976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 </a:t>
            </a: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المجموعة </a:t>
            </a:r>
            <a:r>
              <a:rPr lang="ar-SA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عبارة عن مجموعة من الأعداد مثل </a:t>
            </a: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أ = {2، 1}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يُمكننا أيضًا إجراء عمليات على مجموعات متعدِّدة، مثل إيجاد الاتحاد أو التقاطع أو الفرق </a:t>
            </a: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بينها</a:t>
            </a:r>
          </a:p>
          <a:p>
            <a:pPr algn="r" rtl="1"/>
            <a:endParaRPr lang="ar-S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إذا افترضنا أن ب = {2، 3، 4}</a:t>
            </a:r>
          </a:p>
          <a:p>
            <a:pPr algn="r" rtl="1"/>
            <a:endParaRPr lang="ar-SA" sz="2000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أ </a:t>
            </a:r>
            <a:r>
              <a:rPr lang="hy-AM" sz="20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Ո</a:t>
            </a: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ب =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أ </a:t>
            </a:r>
            <a:r>
              <a:rPr lang="en-US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U</a:t>
            </a: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ب =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أ – ب = </a:t>
            </a:r>
            <a:endParaRPr lang="ar-SA" sz="2000" b="1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32" y="3758184"/>
            <a:ext cx="349648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528420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الزوج المرتب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191" y="2523744"/>
            <a:ext cx="112877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إذا كان س، ص عنصرين ليس بالضرورة مختلفين فإن الزوج المرتب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(س، ص)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يتكون من العنصرين س، ص على الترتيب</a:t>
            </a:r>
          </a:p>
          <a:p>
            <a:pPr algn="r"/>
            <a:r>
              <a:rPr lang="ar-SA" sz="2400" dirty="0" smtClean="0">
                <a:latin typeface="Tajawal" panose="00000500000000000000" pitchFamily="2" charset="-78"/>
                <a:cs typeface="Tajawal" panose="00000500000000000000" pitchFamily="2" charset="-78"/>
              </a:rPr>
              <a:t>حيث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س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: المسقط الأول (الإحداثي الأول)</a:t>
            </a:r>
          </a:p>
          <a:p>
            <a:pPr algn="r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      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ص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: المسقط الثاني (الإحداثي الثاني)</a:t>
            </a:r>
          </a:p>
          <a:p>
            <a:pPr algn="r"/>
            <a:endParaRPr lang="ar-SA" sz="2000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endParaRPr lang="ar-SA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تذكّر:</a:t>
            </a:r>
            <a:r>
              <a:rPr lang="ar-SA" sz="2000" dirty="0" smtClean="0"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الزوج المرتب </a:t>
            </a:r>
            <a:r>
              <a:rPr lang="ar-SA" sz="20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(س، ص) </a:t>
            </a: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يختلف عن الزوج المرتب </a:t>
            </a:r>
            <a:r>
              <a:rPr lang="ar-SA" sz="20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(ص، س)</a:t>
            </a:r>
          </a:p>
          <a:p>
            <a:pPr algn="r"/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الزوج المرتب </a:t>
            </a:r>
            <a:r>
              <a:rPr lang="ar-SA" sz="20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(س، ص) </a:t>
            </a:r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يختلف عن المجموعة </a:t>
            </a:r>
            <a:r>
              <a:rPr lang="ar-SA" sz="20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{س، ص}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07482"/>
            <a:ext cx="5539192" cy="101380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الضرب الديكارتي</a:t>
            </a:r>
            <a:endParaRPr lang="en-US" sz="40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1912" y="2435876"/>
            <a:ext cx="9729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حاصل الضرب الديكارتي أ × ب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للمجموعتين أ، ب هو مجموعة كل الأزواج المرتبة (س، ص)، حيث: س </a:t>
            </a:r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أ، ص </a:t>
            </a:r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ب.</a:t>
            </a:r>
          </a:p>
          <a:p>
            <a:pPr algn="r" rtl="1"/>
            <a:endParaRPr lang="ar-SA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عملية الضرب الديكارتي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ليست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تبديلية أي أن </a:t>
            </a:r>
            <a:r>
              <a:rPr lang="ar-SA" sz="2400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 × ب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≠ ب × أ</a:t>
            </a:r>
          </a:p>
          <a:p>
            <a:pPr algn="r" rtl="1"/>
            <a:endParaRPr lang="ar-SA" sz="2400" b="1" dirty="0">
              <a:solidFill>
                <a:srgbClr val="FF000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عدد عناصر </a:t>
            </a:r>
            <a:r>
              <a:rPr lang="ar-SA" sz="2400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 × ب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=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عدد عناصر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 ×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عدد عناصر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ب </a:t>
            </a:r>
          </a:p>
          <a:p>
            <a:pPr algn="r" rtl="1"/>
            <a:endParaRPr lang="ar-SA" sz="2400" b="1" dirty="0">
              <a:solidFill>
                <a:srgbClr val="FF000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SA" sz="2400" b="1" dirty="0">
                <a:latin typeface="Tajawal" panose="00000500000000000000" pitchFamily="2" charset="-78"/>
                <a:cs typeface="Tajawal" panose="00000500000000000000" pitchFamily="2" charset="-78"/>
              </a:rPr>
              <a:t>يُمكن تمثيل حاصل الضرب الديكارتي باستخدام </a:t>
            </a:r>
            <a:r>
              <a:rPr lang="ar-SA" sz="2400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المخططات السهمية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و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المستوى الديكارتي</a:t>
            </a:r>
          </a:p>
        </p:txBody>
      </p:sp>
    </p:spTree>
    <p:extLst>
      <p:ext uri="{BB962C8B-B14F-4D97-AF65-F5344CB8AC3E}">
        <p14:creationId xmlns:p14="http://schemas.microsoft.com/office/powerpoint/2010/main" val="33608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546708"/>
            <a:ext cx="11029616" cy="1013800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مثال:  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6312" y="1911096"/>
                <a:ext cx="8997696" cy="582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SA" sz="24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إذا كانت</a:t>
                </a:r>
                <a:r>
                  <a:rPr lang="ar-SA" sz="2400" b="1" dirty="0">
                    <a:latin typeface="Tajawal" panose="00000500000000000000" pitchFamily="2" charset="-78"/>
                    <a:cs typeface="Tajawal" panose="00000500000000000000" pitchFamily="2" charset="-78"/>
                  </a:rPr>
                  <a:t> </a:t>
                </a:r>
                <a:r>
                  <a:rPr lang="ar-SA" sz="24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 أ = {2، 1}، </a:t>
                </a:r>
                <a:r>
                  <a:rPr lang="ar-SA" sz="2400" b="1" dirty="0">
                    <a:latin typeface="Tajawal" panose="00000500000000000000" pitchFamily="2" charset="-78"/>
                    <a:cs typeface="Tajawal" panose="00000500000000000000" pitchFamily="2" charset="-78"/>
                  </a:rPr>
                  <a:t>ب = {2، 3، 4</a:t>
                </a:r>
                <a:r>
                  <a:rPr lang="ar-SA" sz="24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}</a:t>
                </a:r>
              </a:p>
              <a:p>
                <a:pPr algn="r" rtl="1"/>
                <a:endParaRPr lang="ar-SA" sz="2400" b="1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algn="r" rtl="1"/>
                <a:endParaRPr lang="ar-SA" sz="2000" b="1" dirty="0" smtClean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ar-SA" sz="2000" b="1" dirty="0" smtClean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 × ب = </a:t>
                </a:r>
                <a:r>
                  <a:rPr lang="ar-SA" sz="20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{(1، 2)، (1، 3)، (1، 4)، (2،2)، (2، 3)، (2، 4)}</a:t>
                </a:r>
                <a:endParaRPr lang="ar-SA" sz="2000" b="1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ar-SA" sz="20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يمكن تمثيلها </a:t>
                </a:r>
                <a:r>
                  <a:rPr lang="ar-SA" sz="2000" b="1" dirty="0" smtClean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بالمخطط السهمي </a:t>
                </a:r>
                <a:r>
                  <a:rPr lang="ar-SA" sz="20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الموضح</a:t>
                </a:r>
              </a:p>
              <a:p>
                <a:pPr algn="r" rtl="1"/>
                <a:endParaRPr lang="ar-SA" sz="2000" b="1" dirty="0" smtClean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algn="r" rtl="1"/>
                <a:endParaRPr lang="ar-SA" sz="2000" b="1" dirty="0" smtClean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ar-SA" sz="2000" b="1" dirty="0" smtClean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ب </a:t>
                </a:r>
                <a:r>
                  <a:rPr lang="ar-SA" sz="2000" b="1" dirty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× </a:t>
                </a:r>
                <a:r>
                  <a:rPr lang="ar-SA" sz="2000" b="1" dirty="0" smtClean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 </a:t>
                </a:r>
                <a:r>
                  <a:rPr lang="ar-SA" sz="2000" b="1" dirty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= </a:t>
                </a:r>
                <a:r>
                  <a:rPr lang="ar-SA" sz="20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{(2، 1)، (3، 1)، (4، 1)، (2، 2)، (3، 2)، (4، 2)}</a:t>
                </a:r>
              </a:p>
              <a:p>
                <a:pPr algn="r" rtl="1"/>
                <a:endParaRPr lang="ar-SA" sz="2000" b="1" dirty="0" smtClean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S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ar-S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  <m:sub>
                        <m:r>
                          <a:rPr lang="ar-S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أ</m:t>
                        </m:r>
                      </m:sub>
                    </m:sSub>
                    <m:r>
                      <a:rPr lang="ar-SA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ar-SA" sz="2000" b="1" dirty="0" smtClean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= </a:t>
                </a:r>
                <a:r>
                  <a:rPr lang="ar-SA" sz="2000" b="1" dirty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 × </a:t>
                </a:r>
                <a:r>
                  <a:rPr lang="ar-SA" sz="2000" b="1" dirty="0" smtClean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 </a:t>
                </a:r>
                <a:r>
                  <a:rPr lang="ar-SA" sz="20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= {(1، 1)، (1، 2)، (2، 1)، (2، 2)}</a:t>
                </a:r>
              </a:p>
              <a:p>
                <a:pPr algn="r" rtl="1"/>
                <a:endParaRPr lang="ar-SA" sz="2000" b="1" dirty="0" smtClean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ar-SA" sz="2000" b="1" dirty="0" smtClean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عدد عناصر </a:t>
                </a:r>
                <a:r>
                  <a:rPr lang="ar-SA" sz="2000" b="1" dirty="0">
                    <a:solidFill>
                      <a:srgbClr val="FF0000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 × أ </a:t>
                </a:r>
                <a:r>
                  <a:rPr lang="ar-SA" sz="20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= عدد عناصر أ × </a:t>
                </a:r>
                <a:r>
                  <a:rPr lang="ar-SA" sz="2000" b="1" dirty="0">
                    <a:latin typeface="Tajawal" panose="00000500000000000000" pitchFamily="2" charset="-78"/>
                    <a:cs typeface="Tajawal" panose="00000500000000000000" pitchFamily="2" charset="-78"/>
                  </a:rPr>
                  <a:t>عدد عناصر أ </a:t>
                </a:r>
                <a:endParaRPr lang="ar-SA" sz="2000" b="1" dirty="0" smtClean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algn="r" rtl="1"/>
                <a:r>
                  <a:rPr lang="ar-SA" sz="20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                              =        2 × 2 </a:t>
                </a:r>
              </a:p>
              <a:p>
                <a:pPr algn="r" rtl="1"/>
                <a:r>
                  <a:rPr lang="ar-SA" sz="2000" b="1" dirty="0">
                    <a:latin typeface="Tajawal" panose="00000500000000000000" pitchFamily="2" charset="-78"/>
                    <a:cs typeface="Tajawal" panose="00000500000000000000" pitchFamily="2" charset="-78"/>
                  </a:rPr>
                  <a:t> </a:t>
                </a:r>
                <a:r>
                  <a:rPr lang="ar-SA" sz="2000" b="1" dirty="0" smtClean="0">
                    <a:latin typeface="Tajawal" panose="00000500000000000000" pitchFamily="2" charset="-78"/>
                    <a:cs typeface="Tajawal" panose="00000500000000000000" pitchFamily="2" charset="-78"/>
                  </a:rPr>
                  <a:t>                             = 4  </a:t>
                </a:r>
                <a:endParaRPr lang="ar-SA" sz="2000" b="1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endParaRPr lang="ar-S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endParaRPr lang="ar-SA" sz="20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/>
                <a:endParaRPr lang="ar-S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/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12" y="1911096"/>
                <a:ext cx="8997696" cy="5820824"/>
              </a:xfrm>
              <a:prstGeom prst="rect">
                <a:avLst/>
              </a:prstGeom>
              <a:blipFill rotWithShape="0">
                <a:blip r:embed="rId2"/>
                <a:stretch>
                  <a:fillRect t="-839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072" y="1911096"/>
            <a:ext cx="2375725" cy="27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4412"/>
            <a:ext cx="11029616" cy="1013800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فكّر!!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528" y="2039112"/>
            <a:ext cx="10812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latin typeface="Tajawal" panose="00000500000000000000" pitchFamily="2" charset="-78"/>
                <a:cs typeface="Tajawal" panose="00000500000000000000" pitchFamily="2" charset="-78"/>
              </a:rPr>
              <a:t>إذا كان  </a:t>
            </a: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أ </a:t>
            </a:r>
            <a:r>
              <a:rPr lang="ar-SA" sz="2800" b="1" dirty="0">
                <a:latin typeface="Tajawal" panose="00000500000000000000" pitchFamily="2" charset="-78"/>
                <a:cs typeface="Tajawal" panose="00000500000000000000" pitchFamily="2" charset="-78"/>
              </a:rPr>
              <a:t>= </a:t>
            </a: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{س: س عدد زوجي محصور بين 1، 101}</a:t>
            </a:r>
          </a:p>
          <a:p>
            <a:pPr algn="r"/>
            <a:r>
              <a:rPr lang="ar-SA" sz="2800" b="1" dirty="0"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       ب </a:t>
            </a:r>
            <a:r>
              <a:rPr lang="ar-SA" sz="2800" b="1" dirty="0">
                <a:latin typeface="Tajawal" panose="00000500000000000000" pitchFamily="2" charset="-78"/>
                <a:cs typeface="Tajawal" panose="00000500000000000000" pitchFamily="2" charset="-78"/>
              </a:rPr>
              <a:t>= {س: س عدد </a:t>
            </a: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طبيعي أقل من 100}</a:t>
            </a:r>
          </a:p>
          <a:p>
            <a:pPr algn="r"/>
            <a:endParaRPr lang="ar-SA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sz="28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جد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: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أ × ب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ب </a:t>
            </a:r>
            <a:r>
              <a:rPr lang="ar-SA" sz="2400" b="1" dirty="0">
                <a:latin typeface="Tajawal" panose="00000500000000000000" pitchFamily="2" charset="-78"/>
                <a:cs typeface="Tajawal" panose="00000500000000000000" pitchFamily="2" charset="-78"/>
              </a:rPr>
              <a:t>×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أ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>
                <a:latin typeface="Tajawal" panose="00000500000000000000" pitchFamily="2" charset="-78"/>
                <a:cs typeface="Tajawal" panose="00000500000000000000" pitchFamily="2" charset="-78"/>
              </a:rPr>
              <a:t>أ ×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أ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عدد عناصر </a:t>
            </a:r>
            <a:r>
              <a:rPr lang="ar-SA" sz="2400" b="1" dirty="0">
                <a:latin typeface="Tajawal" panose="00000500000000000000" pitchFamily="2" charset="-78"/>
                <a:cs typeface="Tajawal" panose="00000500000000000000" pitchFamily="2" charset="-78"/>
              </a:rPr>
              <a:t>أ × ب</a:t>
            </a:r>
          </a:p>
          <a:p>
            <a:pPr algn="r"/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496312"/>
            <a:ext cx="3035751" cy="4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Ma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667"/>
      </a:accent1>
      <a:accent2>
        <a:srgbClr val="F08CA1"/>
      </a:accent2>
      <a:accent3>
        <a:srgbClr val="A5A5A5"/>
      </a:accent3>
      <a:accent4>
        <a:srgbClr val="13918B"/>
      </a:accent4>
      <a:accent5>
        <a:srgbClr val="6BD7CF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118</TotalTime>
  <Words>209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Tajawal</vt:lpstr>
      <vt:lpstr>Wingdings 2</vt:lpstr>
      <vt:lpstr>Courier New</vt:lpstr>
      <vt:lpstr>Gill Sans MT</vt:lpstr>
      <vt:lpstr>Calibri</vt:lpstr>
      <vt:lpstr>Wingdings</vt:lpstr>
      <vt:lpstr>Arial</vt:lpstr>
      <vt:lpstr>Cambria Math</vt:lpstr>
      <vt:lpstr>Dividend</vt:lpstr>
      <vt:lpstr>الضرب الديكارتي</vt:lpstr>
      <vt:lpstr>ماذا سنتعلم ؟؟</vt:lpstr>
      <vt:lpstr>المجموعة</vt:lpstr>
      <vt:lpstr>الزوج المرتب</vt:lpstr>
      <vt:lpstr>الضرب الديكارتي</vt:lpstr>
      <vt:lpstr>مثال:  </vt:lpstr>
      <vt:lpstr>فكّر!!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الخلية النباتية والحيوانية</dc:title>
  <dc:creator>cce1</dc:creator>
  <cp:lastModifiedBy>cce1</cp:lastModifiedBy>
  <cp:revision>17</cp:revision>
  <dcterms:created xsi:type="dcterms:W3CDTF">2022-05-27T06:17:51Z</dcterms:created>
  <dcterms:modified xsi:type="dcterms:W3CDTF">2022-07-05T12:19:05Z</dcterms:modified>
</cp:coreProperties>
</file>