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</p:embeddedFont>
    <p:embeddedFont>
      <p:font typeface="Cambria Math" panose="02040503050406030204" pitchFamily="18" charset="0"/>
      <p:regular r:id="rId12"/>
    </p:embeddedFont>
    <p:embeddedFont>
      <p:font typeface="Calibri Light" panose="020F0302020204030204" pitchFamily="34" charset="0"/>
      <p:regular r:id="rId13"/>
    </p:embeddedFont>
    <p:embeddedFont>
      <p:font typeface="Tajawal" panose="00000500000000000000" pitchFamily="2" charset="-78"/>
      <p:regular r:id="rId1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9522A-0C91-A743-A1BC-CDEBE3D0C5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6EB40-A4AF-6742-977A-27B7FC43765D}">
      <dgm:prSet custT="1"/>
      <dgm:spPr>
        <a:solidFill>
          <a:srgbClr val="94588D"/>
        </a:solidFill>
      </dgm:spPr>
      <dgm:t>
        <a:bodyPr/>
        <a:lstStyle/>
        <a:p>
          <a:pPr algn="r"/>
          <a:r>
            <a:rPr lang="ar-SA" sz="4400" dirty="0">
              <a:latin typeface="Tajawal" panose="00000500000000000000" pitchFamily="2" charset="-78"/>
              <a:cs typeface="Tajawal" panose="00000500000000000000" pitchFamily="2" charset="-78"/>
            </a:rPr>
            <a:t>احسب الطاقة الميكانيكية للعربة</a:t>
          </a:r>
          <a:endParaRPr lang="x-none" sz="4400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F9F1B94B-30A5-9A41-994C-CD6785CAEDCA}" type="parTrans" cxnId="{5D1E3DEB-18B8-5546-BFA1-B7FA716706A4}">
      <dgm:prSet/>
      <dgm:spPr/>
      <dgm:t>
        <a:bodyPr/>
        <a:lstStyle/>
        <a:p>
          <a:endParaRPr lang="en-US"/>
        </a:p>
      </dgm:t>
    </dgm:pt>
    <dgm:pt modelId="{DBBF6F14-ACD0-814A-B3CF-584ED9852A3A}" type="sibTrans" cxnId="{5D1E3DEB-18B8-5546-BFA1-B7FA716706A4}">
      <dgm:prSet/>
      <dgm:spPr/>
      <dgm:t>
        <a:bodyPr/>
        <a:lstStyle/>
        <a:p>
          <a:endParaRPr lang="en-US"/>
        </a:p>
      </dgm:t>
    </dgm:pt>
    <dgm:pt modelId="{96F5DDEB-81A7-3747-8EA9-EBF944E0EEF8}">
      <dgm:prSet custT="1"/>
      <dgm:spPr>
        <a:solidFill>
          <a:srgbClr val="94588D"/>
        </a:solidFill>
      </dgm:spPr>
      <dgm:t>
        <a:bodyPr/>
        <a:lstStyle/>
        <a:p>
          <a:pPr algn="r"/>
          <a:r>
            <a:rPr lang="ar-SA" sz="4400" dirty="0">
              <a:latin typeface="Tajawal" panose="00000500000000000000" pitchFamily="2" charset="-78"/>
              <a:cs typeface="Tajawal" panose="00000500000000000000" pitchFamily="2" charset="-78"/>
            </a:rPr>
            <a:t>احسب الطاقة الحركة عند ب</a:t>
          </a:r>
          <a:endParaRPr lang="x-none" sz="4400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2EF79F95-C455-AF4E-8596-4B1A6948223C}" type="parTrans" cxnId="{9F0F7C87-5AA5-7D44-B4DD-F5E6C500F5CF}">
      <dgm:prSet/>
      <dgm:spPr/>
      <dgm:t>
        <a:bodyPr/>
        <a:lstStyle/>
        <a:p>
          <a:endParaRPr lang="en-US"/>
        </a:p>
      </dgm:t>
    </dgm:pt>
    <dgm:pt modelId="{A5AC6C9B-3B51-BA49-B624-BD6903373E03}" type="sibTrans" cxnId="{9F0F7C87-5AA5-7D44-B4DD-F5E6C500F5CF}">
      <dgm:prSet/>
      <dgm:spPr/>
      <dgm:t>
        <a:bodyPr/>
        <a:lstStyle/>
        <a:p>
          <a:endParaRPr lang="en-US"/>
        </a:p>
      </dgm:t>
    </dgm:pt>
    <dgm:pt modelId="{824A628E-C828-2B41-96E3-16BB0F4E18AF}">
      <dgm:prSet custT="1"/>
      <dgm:spPr>
        <a:solidFill>
          <a:srgbClr val="94588D"/>
        </a:solidFill>
      </dgm:spPr>
      <dgm:t>
        <a:bodyPr/>
        <a:lstStyle/>
        <a:p>
          <a:pPr algn="r"/>
          <a:r>
            <a:rPr lang="ar-SA" sz="4400" dirty="0">
              <a:latin typeface="Tajawal" panose="00000500000000000000" pitchFamily="2" charset="-78"/>
              <a:cs typeface="Tajawal" panose="00000500000000000000" pitchFamily="2" charset="-78"/>
            </a:rPr>
            <a:t>احسب السرعة عند ل ب</a:t>
          </a:r>
          <a:endParaRPr lang="x-none" sz="4400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D72E16C4-4FE9-9F4C-8F95-4CDD986C6829}" type="parTrans" cxnId="{5443789A-6508-614E-8CCE-BAE1AAA37356}">
      <dgm:prSet/>
      <dgm:spPr/>
      <dgm:t>
        <a:bodyPr/>
        <a:lstStyle/>
        <a:p>
          <a:endParaRPr lang="en-US"/>
        </a:p>
      </dgm:t>
    </dgm:pt>
    <dgm:pt modelId="{36AAA40F-2705-314D-A015-9D3C64E7CE67}" type="sibTrans" cxnId="{5443789A-6508-614E-8CCE-BAE1AAA37356}">
      <dgm:prSet/>
      <dgm:spPr/>
      <dgm:t>
        <a:bodyPr/>
        <a:lstStyle/>
        <a:p>
          <a:endParaRPr lang="en-US"/>
        </a:p>
      </dgm:t>
    </dgm:pt>
    <dgm:pt modelId="{064FD980-15B3-DD41-9C7C-E54040F5B463}" type="pres">
      <dgm:prSet presAssocID="{37E9522A-0C91-A743-A1BC-CDEBE3D0C5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D7389-8EA2-3343-B65F-D5762B91E522}" type="pres">
      <dgm:prSet presAssocID="{21F6EB40-A4AF-6742-977A-27B7FC4376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554E-531A-2948-A081-71388766DBE8}" type="pres">
      <dgm:prSet presAssocID="{DBBF6F14-ACD0-814A-B3CF-584ED9852A3A}" presName="spacer" presStyleCnt="0"/>
      <dgm:spPr/>
    </dgm:pt>
    <dgm:pt modelId="{8F9E4294-CF26-3C4F-A677-2A3255C9BDC2}" type="pres">
      <dgm:prSet presAssocID="{96F5DDEB-81A7-3747-8EA9-EBF944E0EE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B6134-67A1-654E-A2D9-2198C3AAC3B3}" type="pres">
      <dgm:prSet presAssocID="{A5AC6C9B-3B51-BA49-B624-BD6903373E03}" presName="spacer" presStyleCnt="0"/>
      <dgm:spPr/>
    </dgm:pt>
    <dgm:pt modelId="{889206BF-CD7D-A647-9B70-ABCD9BD210CF}" type="pres">
      <dgm:prSet presAssocID="{824A628E-C828-2B41-96E3-16BB0F4E18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161D4-F2BC-1A4A-8D97-85E8AE54A79F}" type="presOf" srcId="{21F6EB40-A4AF-6742-977A-27B7FC43765D}" destId="{7E6D7389-8EA2-3343-B65F-D5762B91E522}" srcOrd="0" destOrd="0" presId="urn:microsoft.com/office/officeart/2005/8/layout/vList2"/>
    <dgm:cxn modelId="{5443789A-6508-614E-8CCE-BAE1AAA37356}" srcId="{37E9522A-0C91-A743-A1BC-CDEBE3D0C5CE}" destId="{824A628E-C828-2B41-96E3-16BB0F4E18AF}" srcOrd="2" destOrd="0" parTransId="{D72E16C4-4FE9-9F4C-8F95-4CDD986C6829}" sibTransId="{36AAA40F-2705-314D-A015-9D3C64E7CE67}"/>
    <dgm:cxn modelId="{7D75DDB8-ED09-1146-B21E-91A1EE8528BE}" type="presOf" srcId="{824A628E-C828-2B41-96E3-16BB0F4E18AF}" destId="{889206BF-CD7D-A647-9B70-ABCD9BD210CF}" srcOrd="0" destOrd="0" presId="urn:microsoft.com/office/officeart/2005/8/layout/vList2"/>
    <dgm:cxn modelId="{BFB8B1BF-58E9-9643-A397-435468F4BB4A}" type="presOf" srcId="{96F5DDEB-81A7-3747-8EA9-EBF944E0EEF8}" destId="{8F9E4294-CF26-3C4F-A677-2A3255C9BDC2}" srcOrd="0" destOrd="0" presId="urn:microsoft.com/office/officeart/2005/8/layout/vList2"/>
    <dgm:cxn modelId="{0CBF220C-C01A-8043-A19A-5A34FF6B098D}" type="presOf" srcId="{37E9522A-0C91-A743-A1BC-CDEBE3D0C5CE}" destId="{064FD980-15B3-DD41-9C7C-E54040F5B463}" srcOrd="0" destOrd="0" presId="urn:microsoft.com/office/officeart/2005/8/layout/vList2"/>
    <dgm:cxn modelId="{5D1E3DEB-18B8-5546-BFA1-B7FA716706A4}" srcId="{37E9522A-0C91-A743-A1BC-CDEBE3D0C5CE}" destId="{21F6EB40-A4AF-6742-977A-27B7FC43765D}" srcOrd="0" destOrd="0" parTransId="{F9F1B94B-30A5-9A41-994C-CD6785CAEDCA}" sibTransId="{DBBF6F14-ACD0-814A-B3CF-584ED9852A3A}"/>
    <dgm:cxn modelId="{9F0F7C87-5AA5-7D44-B4DD-F5E6C500F5CF}" srcId="{37E9522A-0C91-A743-A1BC-CDEBE3D0C5CE}" destId="{96F5DDEB-81A7-3747-8EA9-EBF944E0EEF8}" srcOrd="1" destOrd="0" parTransId="{2EF79F95-C455-AF4E-8596-4B1A6948223C}" sibTransId="{A5AC6C9B-3B51-BA49-B624-BD6903373E03}"/>
    <dgm:cxn modelId="{E18045F5-A2FA-F04B-87F3-DB5572633A54}" type="presParOf" srcId="{064FD980-15B3-DD41-9C7C-E54040F5B463}" destId="{7E6D7389-8EA2-3343-B65F-D5762B91E522}" srcOrd="0" destOrd="0" presId="urn:microsoft.com/office/officeart/2005/8/layout/vList2"/>
    <dgm:cxn modelId="{AC0E6DFB-CEBF-BC4F-842A-62A766A823F9}" type="presParOf" srcId="{064FD980-15B3-DD41-9C7C-E54040F5B463}" destId="{DBA6554E-531A-2948-A081-71388766DBE8}" srcOrd="1" destOrd="0" presId="urn:microsoft.com/office/officeart/2005/8/layout/vList2"/>
    <dgm:cxn modelId="{5A29412C-4054-3E45-BC10-4EF46B5D4DAE}" type="presParOf" srcId="{064FD980-15B3-DD41-9C7C-E54040F5B463}" destId="{8F9E4294-CF26-3C4F-A677-2A3255C9BDC2}" srcOrd="2" destOrd="0" presId="urn:microsoft.com/office/officeart/2005/8/layout/vList2"/>
    <dgm:cxn modelId="{4937B393-03F8-E24D-A9ED-DD2F4D2B429B}" type="presParOf" srcId="{064FD980-15B3-DD41-9C7C-E54040F5B463}" destId="{51DB6134-67A1-654E-A2D9-2198C3AAC3B3}" srcOrd="3" destOrd="0" presId="urn:microsoft.com/office/officeart/2005/8/layout/vList2"/>
    <dgm:cxn modelId="{B1B86342-2825-044F-A7FD-DD1937D8162B}" type="presParOf" srcId="{064FD980-15B3-DD41-9C7C-E54040F5B463}" destId="{889206BF-CD7D-A647-9B70-ABCD9BD210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D7389-8EA2-3343-B65F-D5762B91E522}">
      <dsp:nvSpPr>
        <dsp:cNvPr id="0" name=""/>
        <dsp:cNvSpPr/>
      </dsp:nvSpPr>
      <dsp:spPr>
        <a:xfrm>
          <a:off x="0" y="163268"/>
          <a:ext cx="10515600" cy="1216800"/>
        </a:xfrm>
        <a:prstGeom prst="roundRect">
          <a:avLst/>
        </a:prstGeom>
        <a:solidFill>
          <a:srgbClr val="9458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>
              <a:latin typeface="Tajawal" panose="00000500000000000000" pitchFamily="2" charset="-78"/>
              <a:cs typeface="Tajawal" panose="00000500000000000000" pitchFamily="2" charset="-78"/>
            </a:rPr>
            <a:t>احسب الطاقة الميكانيكية للعربة</a:t>
          </a:r>
          <a:endParaRPr lang="x-none" sz="4400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59399" y="222667"/>
        <a:ext cx="10396802" cy="1098002"/>
      </dsp:txXfrm>
    </dsp:sp>
    <dsp:sp modelId="{8F9E4294-CF26-3C4F-A677-2A3255C9BDC2}">
      <dsp:nvSpPr>
        <dsp:cNvPr id="0" name=""/>
        <dsp:cNvSpPr/>
      </dsp:nvSpPr>
      <dsp:spPr>
        <a:xfrm>
          <a:off x="0" y="1567269"/>
          <a:ext cx="10515600" cy="1216800"/>
        </a:xfrm>
        <a:prstGeom prst="roundRect">
          <a:avLst/>
        </a:prstGeom>
        <a:solidFill>
          <a:srgbClr val="9458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>
              <a:latin typeface="Tajawal" panose="00000500000000000000" pitchFamily="2" charset="-78"/>
              <a:cs typeface="Tajawal" panose="00000500000000000000" pitchFamily="2" charset="-78"/>
            </a:rPr>
            <a:t>احسب الطاقة الحركة عند ب</a:t>
          </a:r>
          <a:endParaRPr lang="x-none" sz="4400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59399" y="1626668"/>
        <a:ext cx="10396802" cy="1098002"/>
      </dsp:txXfrm>
    </dsp:sp>
    <dsp:sp modelId="{889206BF-CD7D-A647-9B70-ABCD9BD210CF}">
      <dsp:nvSpPr>
        <dsp:cNvPr id="0" name=""/>
        <dsp:cNvSpPr/>
      </dsp:nvSpPr>
      <dsp:spPr>
        <a:xfrm>
          <a:off x="0" y="2971269"/>
          <a:ext cx="10515600" cy="1216800"/>
        </a:xfrm>
        <a:prstGeom prst="roundRect">
          <a:avLst/>
        </a:prstGeom>
        <a:solidFill>
          <a:srgbClr val="9458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>
              <a:latin typeface="Tajawal" panose="00000500000000000000" pitchFamily="2" charset="-78"/>
              <a:cs typeface="Tajawal" panose="00000500000000000000" pitchFamily="2" charset="-78"/>
            </a:rPr>
            <a:t>احسب السرعة عند ل ب</a:t>
          </a:r>
          <a:endParaRPr lang="x-none" sz="4400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59399" y="3030668"/>
        <a:ext cx="10396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0BD48-D1B9-1D4A-9175-F6C1B0EF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88AE6-D4D5-2949-BA57-CEA67EB1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CFD08-C639-6E4B-A97C-9B5B27F5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6945F4-4D40-3A47-9ECE-452DB42E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C414E4-C399-2C40-ABFE-9B438AA3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686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D4834-3B44-924B-87FE-6E3CD6BD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25B70-E372-B346-9EC5-53C9D437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19B1F2-48DD-B74E-B8B0-50594D7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86A779-0F4E-4B47-8EBB-B34A71DD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8D8A8-1BFD-DD4B-81C8-DF67B1AF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34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A5B874-8C92-AF44-AA97-4D748906D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E276BC-033E-0840-A339-A43FDA547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A47FDA-5D92-CC47-8ADB-7DF69EC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AA99C-7DBA-C64D-B285-08C1D092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29C2B-B12F-4A44-AEAC-65D35320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3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70673-C687-E849-8ECA-9BBA17EE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275BB-19D9-EE42-9BDB-B72CFC2A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41FB7-8C1D-D143-8608-9725BCEE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764C2-7C8E-E54E-8BE4-DD987CDE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ED8C4-ED5D-0242-852E-61CDFC32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28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46BFB-D517-2649-9769-B866FB82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832C10-5857-B045-921C-EAB90E1C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57474-1F5E-2648-B436-C16928C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E1985-45FC-9547-BEB5-A3991BD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0D329-7687-8B4F-8C07-0F2AD4FC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45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2209D-1807-1C45-9FC9-0A879BD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51D10-B237-AF42-8BF4-C9112AC00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B3A7F3-FBD3-8D44-AA4F-96B70D0FC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481610-38E9-784D-8239-43DE2806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F233FA-7F9F-834D-9E5F-F98F4F8E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5C5210-A4CE-3B42-ABC4-246CCEA4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354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B1EDD-7F70-154B-B5C2-80951ADF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A7AFDA-6AFA-6049-8A36-658308D6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9A07AB-6F86-C843-A087-5E3F17BE2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A1DF1E-8290-0342-AA36-CDDF7670C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341241-56C2-1D41-A0BD-8D172F7BB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23B576-49A4-4D44-A38F-74A8CC7C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707E06-5B32-2B4E-8D8C-BE955E02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9CF35-4400-E34D-B398-1FEB6C20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188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FA7E1-AF45-E64C-9B65-BECCBC56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77C891-BF75-6645-B65A-964191DF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D59918-AB0B-F94A-9221-2124CE12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AEA89B-FEB1-8D49-8168-6FAD907C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862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0411BE-7B2D-5444-9F28-BD35F85E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AC0CCA-F290-8140-BCCE-53875EA9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76DC54-7C0D-884C-A3D2-108676CC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7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72397-D53B-0E43-BDC4-E988FE28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1D18C-1752-6442-A791-40F78999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347CA0-6C59-1A4A-B0D4-05C8B99B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B987BE-29F7-9147-8DEC-E30463F1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648A17-FEE3-2F4A-82A1-DF6DD3B4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892F56-B29C-AA45-91C8-6CB86F15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028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467DC-4893-7543-940C-71470646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E8BF32-C3B2-5547-98B0-3B756E36E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CFA12A-4830-434B-A680-A3E45B06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8B2091-9767-6E49-9627-6BFE480A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6AC325-B075-D844-8C06-19362B5C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8C061-944B-EB45-9648-48D13073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7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321254-811A-4144-9508-A3040FD6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9CB4F-0704-3245-876B-1632BD22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3B468-2AF4-E547-804E-CBC5691BE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20124-DB0C-3849-A724-713B822E7287}" type="datetimeFigureOut">
              <a:rPr lang="x-none" smtClean="0"/>
              <a:t>8/30/2022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90C8D-2D18-2A4F-82CF-44CD2C97F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E6194-0B9C-1241-B6BD-2300292B6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E7FF-610B-4D47-B969-258AB42BFE4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98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4C97A0-C298-CA4B-A84B-5299DA22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4970"/>
            <a:ext cx="2959100" cy="113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49" y="2704698"/>
            <a:ext cx="854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أمثلة على الطاقة الميكانيكية</a:t>
            </a:r>
            <a:endParaRPr lang="en-US" sz="5400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1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48495-4CF2-9E43-BE5A-0D7641C6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897" y="355683"/>
            <a:ext cx="12076497" cy="1725561"/>
          </a:xfrm>
        </p:spPr>
        <p:txBody>
          <a:bodyPr>
            <a:noAutofit/>
          </a:bodyPr>
          <a:lstStyle/>
          <a:p>
            <a:pPr algn="r"/>
            <a:r>
              <a:rPr lang="ar-SA" sz="3200" b="1" u="sng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مثال: </a:t>
            </a:r>
            <a:r>
              <a:rPr lang="ar-SA" sz="32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تنزلق </a:t>
            </a:r>
            <a:r>
              <a:rPr lang="ar-SA" sz="3200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عربة من السكون على سطح املس كتلتها 190كغم  وجلس فيها طفلان كتلة كل منها 30 كغم  من الموضع </a:t>
            </a:r>
            <a:r>
              <a:rPr lang="ar-SA" sz="32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أ، </a:t>
            </a:r>
            <a:r>
              <a:rPr lang="ar-SA" sz="3200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كما يظهر بالشكل </a:t>
            </a:r>
            <a:r>
              <a:rPr lang="ar-SA" sz="32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التالي:</a:t>
            </a:r>
            <a:r>
              <a:rPr lang="ar-SA" sz="3200" dirty="0" smtClean="0">
                <a:solidFill>
                  <a:srgbClr val="94588D"/>
                </a:solidFill>
                <a:latin typeface="+mn-lt"/>
              </a:rPr>
              <a:t/>
            </a:r>
            <a:br>
              <a:rPr lang="ar-SA" sz="3200" dirty="0" smtClean="0">
                <a:solidFill>
                  <a:srgbClr val="94588D"/>
                </a:solidFill>
                <a:latin typeface="+mn-lt"/>
              </a:rPr>
            </a:br>
            <a:endParaRPr lang="x-none" sz="3200" dirty="0">
              <a:solidFill>
                <a:srgbClr val="94588D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9229B8-C323-334C-8B66-131F87A1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80" y="2204185"/>
            <a:ext cx="9614063" cy="3788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A93774-6D5B-AD4B-ABF0-3A1E3839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235A7F7-EBDD-0E42-892A-869D400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احسب ما </a:t>
            </a:r>
            <a:r>
              <a:rPr lang="ar-SA" sz="40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يلي:</a:t>
            </a:r>
            <a:endParaRPr lang="x-none" sz="4000" b="1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08B7499-6786-4F41-BBDE-339590B92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082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FEF243-2282-944C-AD8A-E9A223CEA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E32911-0566-D64E-8429-4400D245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4" y="1593850"/>
            <a:ext cx="10924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الطاقة الميكانيكية = (طاقة الوضع + طاقة الحركة) عند أي نقطة</a:t>
            </a:r>
          </a:p>
          <a:p>
            <a:pPr algn="r" rtl="1"/>
            <a:endParaRPr lang="ar-SA" sz="2800" b="1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أي أن الطاقة الميكانيكية عند جميع النقاط في المسار متساوية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800" b="1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الطاقة الميكانيكية عند النقطة أ = عند النقطة ب = عند النقطة ج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800" b="1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بما أن الجسم بدأ الحركة من السكون فإن سرعته الابتدائية تساوي صفر</a:t>
            </a:r>
            <a:endParaRPr lang="en-US" sz="2800" b="1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2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67058DB-4B04-D049-A4FD-3EB3520B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2910"/>
                <a:ext cx="10515600" cy="60121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الطاقة الميكانيكية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طاقة الوضع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 + طاقة الحركة  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</a:t>
                </a:r>
                <a:endParaRPr lang="ar-SA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endParaRPr lang="ar-SA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(الكتلة * الارتفاع * تسارع الجاذبية الارضية)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* الكتلة * </a:t>
                </a:r>
                <a:r>
                  <a:rPr lang="ar-SA" dirty="0" smtClean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السرعة</a:t>
                </a:r>
                <a:r>
                  <a:rPr lang="ar-SA" baseline="30000" dirty="0" smtClean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 </a:t>
                </a:r>
                <a:r>
                  <a:rPr lang="ar-SA" dirty="0" smtClean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)</a:t>
                </a:r>
                <a:endParaRPr lang="ar-SA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35 * 9.8 * ( 30+30+ 190) + ( 0.5 * ( 30+30+ 190)* (0) </a:t>
                </a:r>
                <a:r>
                  <a:rPr lang="ar-SA" baseline="30000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 </a:t>
                </a: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85750 جول</a:t>
                </a:r>
              </a:p>
              <a:p>
                <a:pPr marL="0" indent="0" algn="r" rtl="1">
                  <a:buNone/>
                </a:pPr>
                <a:endParaRPr lang="ar-SA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( نحول الناتج من جول الى كيلو جول بقسمة الناتج على</a:t>
                </a:r>
                <a:r>
                  <a:rPr lang="en-US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1000 </a:t>
                </a:r>
                <a:r>
                  <a:rPr lang="ar-SA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) 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=  85.75 كيلو جول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الطاقة الميكانيكية للعربة = 85.75 كيلو جول 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الطاقة الميكانيكية ثابتة على طول المسار = 85750 جول </a:t>
                </a: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7058DB-4B04-D049-A4FD-3EB3520B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2910"/>
                <a:ext cx="10515600" cy="6012180"/>
              </a:xfrm>
              <a:blipFill rotWithShape="0">
                <a:blip r:embed="rId2"/>
                <a:stretch>
                  <a:fillRect t="-2432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6AD94-F23B-6D47-B9CF-E1EC46BD2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16E0C-12F8-8749-908F-33E01880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10" y="468630"/>
            <a:ext cx="10965180" cy="5920740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ارتفاع النقطة ب هو 20 م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كتلة العربة والركاب هي 250 كغ.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المطلوب إيجاد طاقة الحركة عند ب</a:t>
            </a:r>
            <a:r>
              <a:rPr lang="ar-SA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.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 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الطاقة الميكانيكية ب = طاقة الوضع ب + طاقة الحركة  ب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                 = ( الكتلة * الارتفاع * تسارع الجاذبية الارضية ) + الطاقة الحركة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     85750 =  (250 * 20 *9.8)       + الطاقة الحركة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     85750 =  49000          </a:t>
            </a:r>
            <a:r>
              <a:rPr lang="ar-SA" dirty="0" smtClean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    + </a:t>
            </a: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الطاقة الحركة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 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طاقة الحركة = 85750 – 49000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          	= 36750 جول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		= 36.75 </a:t>
            </a:r>
            <a:r>
              <a:rPr lang="ar-SA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كيلو جول .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طاقا الحركة عند النقطة </a:t>
            </a:r>
            <a:r>
              <a:rPr lang="en-US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B</a:t>
            </a: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=</a:t>
            </a:r>
            <a:r>
              <a:rPr lang="ar-SA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36.75 كيلو جول </a:t>
            </a:r>
            <a:endParaRPr lang="x-none" dirty="0">
              <a:solidFill>
                <a:srgbClr val="94588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x-none" dirty="0">
              <a:solidFill>
                <a:srgbClr val="94588D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E51E24-BC35-E943-B924-7D3D8CFF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4428" y="876520"/>
            <a:ext cx="8265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94588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ماذا عن السرعة للعربة عند النقطة ب؟؟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0" y="1684421"/>
            <a:ext cx="5038825" cy="50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3E16E0C-12F8-8749-908F-33E018804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410" y="651510"/>
                <a:ext cx="10965180" cy="59207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طاقة الحركة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* الكتلة * السرعة 2 </a:t>
                </a: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  36750 جول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4588D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* 250 * ع</a:t>
                </a:r>
                <a:r>
                  <a:rPr lang="ar-SA" baseline="30000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 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                 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ع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</a:t>
                </a:r>
                <a:r>
                  <a:rPr lang="ar-SA" baseline="30000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= 36750 ÷ 125 </a:t>
                </a: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                   ع</a:t>
                </a:r>
                <a:r>
                  <a:rPr lang="ar-SA" baseline="30000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r>
                  <a:rPr lang="ar-SA" b="1" baseline="30000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</a:t>
                </a:r>
                <a:r>
                  <a:rPr lang="en-US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= 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294 </a:t>
                </a:r>
              </a:p>
              <a:p>
                <a:pPr marL="0" indent="0" algn="r" rtl="1">
                  <a:buNone/>
                </a:pPr>
                <a:endParaRPr lang="ar-SA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بأخذ الجذر التربيعي للطرفين 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                    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ع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= 17.15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م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/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ث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</a:t>
                </a:r>
              </a:p>
              <a:p>
                <a:pPr marL="0" indent="0" algn="r" rtl="1">
                  <a:buNone/>
                </a:pP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أي أن سرعة العربة عند النقطة </a:t>
                </a:r>
                <a:r>
                  <a:rPr lang="ar-SA" b="1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ب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 = 17.15 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م</a:t>
                </a:r>
                <a:r>
                  <a:rPr lang="ar-SA" dirty="0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/</a:t>
                </a:r>
                <a:r>
                  <a:rPr lang="ar-SA" dirty="0" err="1">
                    <a:solidFill>
                      <a:srgbClr val="94588D"/>
                    </a:solidFill>
                    <a:latin typeface="Tajawal" panose="00000500000000000000" pitchFamily="2" charset="-78"/>
                    <a:cs typeface="Tajawal" panose="00000500000000000000" pitchFamily="2" charset="-78"/>
                  </a:rPr>
                  <a:t>ث</a:t>
                </a:r>
                <a:endParaRPr lang="x-none" dirty="0">
                  <a:solidFill>
                    <a:srgbClr val="94588D"/>
                  </a:solidFill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E16E0C-12F8-8749-908F-33E018804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410" y="651510"/>
                <a:ext cx="10965180" cy="5920740"/>
              </a:xfrm>
              <a:blipFill rotWithShape="0">
                <a:blip r:embed="rId2"/>
                <a:stretch>
                  <a:fillRect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9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153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Times New Roman</vt:lpstr>
      <vt:lpstr>Arial</vt:lpstr>
      <vt:lpstr>Cambria Math</vt:lpstr>
      <vt:lpstr>Calibri Light</vt:lpstr>
      <vt:lpstr>Tajawal</vt:lpstr>
      <vt:lpstr>JF Flat</vt:lpstr>
      <vt:lpstr>Office Theme</vt:lpstr>
      <vt:lpstr>PowerPoint Presentation</vt:lpstr>
      <vt:lpstr>مثال: تنزلق عربة من السكون على سطح املس كتلتها 190كغم  وجلس فيها طفلان كتلة كل منها 30 كغم  من الموضع أ، كما يظهر بالشكل التالي: </vt:lpstr>
      <vt:lpstr>احسب ما يلي: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لنأخذ مثالا على ما سبق </dc:title>
  <dc:creator>salam yahya</dc:creator>
  <cp:lastModifiedBy>cce1</cp:lastModifiedBy>
  <cp:revision>7</cp:revision>
  <dcterms:created xsi:type="dcterms:W3CDTF">2021-08-23T08:36:19Z</dcterms:created>
  <dcterms:modified xsi:type="dcterms:W3CDTF">2022-08-30T06:40:16Z</dcterms:modified>
</cp:coreProperties>
</file>