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0"/>
  </p:normalViewPr>
  <p:slideViewPr>
    <p:cSldViewPr snapToGrid="0" snapToObjects="1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5CC3B-43B3-3C48-87D9-3ADC6B884FDF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F7B3-008A-3F48-B17D-20E3C1FB47D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16575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B2F7B3-008A-3F48-B17D-20E3C1FB47DE}" type="slidenum">
              <a:rPr lang="x-none" smtClean="0"/>
              <a:t>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0155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6A2A32-8DD4-8541-BDEC-F2BE44364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CCB5F5-A7A7-A944-9B5B-58E142701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7D6604-158B-4E40-86A6-813EB829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19C898-8062-EA45-AC28-A7D5E92A8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750814-5DB3-A94F-929F-65E44E4B5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3126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8E42AA-EF2A-424C-8129-4A8E8B58C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073BA79-57D2-264C-9B82-D0092043A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255E75-96D4-F843-83E0-5BB673005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0C568-8544-B84F-BF78-145F10EC1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FA641B-2332-4B45-9062-DC676B8D8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9503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30E0478-6768-DE48-A698-801779324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13162A7-C8AB-6F43-9CC8-0A6F24C4F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07382A-4EBB-C244-A6FB-4B0F7975E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F50000-14C4-2941-8519-2F75C61F9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4C7708-0625-824D-AF79-773C9A75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616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F1921F-740B-D540-B1EB-B52133FF3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965D31-593C-2243-8106-8234CBDC2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979B1B-3BF3-1D45-A87F-52D4FB28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22D98B-E89E-4148-BB53-E9E403A12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0ADCA2-1EE8-EA4C-998A-2D125648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0764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6FF9BA-489B-0340-8B82-EE86DE773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8F4A74-391D-3046-88A3-DAE84ED7C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58D1EF-56E3-FB45-A875-6FE46A16C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8C5AF3-193B-BF42-BD95-4FB8D2D9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A8EF7E-D943-4C44-A69A-60ACFDDD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4228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989438-EF27-484D-ADC8-71F0ED77A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2081D6-68BC-BC4C-8A5D-23A9EB9E7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3CB0E6D-3DCF-004B-A3D0-6BFADF2FD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26357D-7168-8F4F-9AAD-7C1ED8643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3FAA3E-6115-E846-8AA1-C8A0CD77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0DCF8C-D870-F04A-9862-775827E8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6625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DBC07A-CAA1-4740-9C60-3CC5BCDF4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CBC680-AAB7-6B48-9CA2-81B611330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0016DD3-641F-D649-9480-71A39B817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763B0C-CD69-9442-9D33-3778396FC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2527885-9C55-AA4C-B02B-1E3DD6FE3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24CB3FF-66D3-0F45-A648-9D10B0E7F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EBAA643-BDCF-9E4E-8F22-013C7867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22F371E-A611-5E41-B5E2-E5B3C2CD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4439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CA0137-2126-2E4B-91A9-6B1114B8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2BCC296-3DD2-F045-922B-AAE82C93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63CFF28-8849-B94E-99DD-218AC13C6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CE5017B-4E35-5E4D-AFC7-8EC59384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1227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BA9D245-C7E5-3C4C-99E6-A8CEE3247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2A89807-0A4D-6941-A597-9186C11B5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ED9E66-C503-4841-95C8-FCC5A2E3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964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1982E9-EEE8-4142-BAB2-C8CEFE626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D342AB-02EE-9B46-A06E-1C3BECF01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35C145-2ADC-3140-AA87-D2266F880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72D10C-9E74-5542-A441-17D01795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A310E95-0F1F-7A48-AC40-8D88FDCCC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98A9CB-9B7C-0E49-9032-E3B259F73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4919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4C28B3-5A81-5542-8BA8-8D59FC20C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1F8094C-0407-434E-87DF-178B021B97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5D66C2-E94B-5B47-9A80-EE45352D6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DD49B98-EC2E-E145-A3A5-22359877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96D9F4-4A33-B144-9610-77C2CCF8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3018EE-4ADE-6C43-A019-343C59451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0250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45362B5-C2FB-2046-A070-9F0072419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D59C41-F3E1-614E-BBC9-C9514BF8B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2C2703-DF7E-7541-AEDB-427D14236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4157D-3F2F-E34B-A3E5-53BBA9EE4E30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E69935-07D6-EF44-9DB3-445D023FD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9E1DB6-AE89-F64C-9FE5-F34F6E119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9CF8-C956-5A4F-952D-8FC33E0FF7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93137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6DF09FF-AC04-0C4B-B5F0-6021C192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ar-EG" b="1" dirty="0">
                <a:solidFill>
                  <a:srgbClr val="0070C0"/>
                </a:solidFill>
                <a:latin typeface="JF Flat" panose="02000500000000000000" pitchFamily="2" charset="-78"/>
              </a:rPr>
              <a:t>قسمة المقادير الجبرية</a:t>
            </a:r>
            <a:endParaRPr lang="x-none" b="1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627D787-8CA2-8C49-A84A-B4A4F6E33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89359"/>
            <a:ext cx="29591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1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58041A0-FBB9-AC47-B546-E7F61C3B5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970" y="1835969"/>
            <a:ext cx="12221940" cy="318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0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9443537-EAED-624E-A81F-7D8951653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173" y="1957746"/>
            <a:ext cx="11287654" cy="294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77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0D91D39-A735-EC4C-830A-942EFE3AB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40" y="1908226"/>
            <a:ext cx="11572719" cy="304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494B4C-2466-1A46-8B52-AFEFAFA87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EG" sz="3000" dirty="0">
                <a:solidFill>
                  <a:srgbClr val="0070C0"/>
                </a:solidFill>
                <a:latin typeface="JF Flat" panose="02000500000000000000" pitchFamily="2" charset="-78"/>
              </a:rPr>
              <a:t>لتتمكن من قسمة مقادير جبرية، عليك أولا أن تتذكر هذه القاعدة</a:t>
            </a:r>
            <a:endParaRPr lang="x-none" sz="3000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619C1BDD-EFDB-DE45-AD8D-7B85CC3696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28600" indent="-22860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عند قسمة الأساسيات المتحدة نطرح الأسس</a:t>
                </a:r>
              </a:p>
              <a:p>
                <a:pPr marL="228600" indent="-22860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endParaRPr lang="ar-SA" dirty="0">
                  <a:latin typeface="JF Flat" panose="02000500000000000000" pitchFamily="2" charset="-78"/>
                  <a:cs typeface="+mj-cs"/>
                </a:endParaRPr>
              </a:p>
              <a:p>
                <a:pPr algn="r" rtl="1"/>
                <a:r>
                  <a:rPr lang="ar-SA" dirty="0">
                    <a:latin typeface="JF Flat" panose="02000500000000000000" pitchFamily="2" charset="-78"/>
                    <a:cs typeface="+mj-cs"/>
                  </a:rPr>
                  <a:t>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8</a:t>
                </a:r>
                <a:r>
                  <a:rPr lang="ar-SA" dirty="0">
                    <a:latin typeface="JF Flat" panose="02000500000000000000" pitchFamily="2" charset="-78"/>
                    <a:ea typeface="Cambria Math" panose="02040503050406030204" pitchFamily="18" charset="0"/>
                    <a:cs typeface="+mj-cs"/>
                  </a:rPr>
                  <a:t> </a:t>
                </a:r>
                <a14:m>
                  <m:oMath xmlns:m="http://schemas.openxmlformats.org/officeDocument/2006/math">
                    <m:r>
                      <a:rPr lang="ar-SA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÷</m:t>
                    </m:r>
                  </m:oMath>
                </a14:m>
                <a:r>
                  <a:rPr lang="ar-SA" dirty="0">
                    <a:latin typeface="JF Flat" panose="02000500000000000000" pitchFamily="2" charset="-78"/>
                    <a:cs typeface="+mj-cs"/>
                  </a:rPr>
                  <a:t>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3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=س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8-3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=س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5                      </a:t>
                </a:r>
              </a:p>
              <a:p>
                <a:pPr algn="r" rtl="1"/>
                <a:endParaRPr lang="ar-SA" baseline="30000" dirty="0">
                  <a:latin typeface="JF Flat" panose="02000500000000000000" pitchFamily="2" charset="-78"/>
                  <a:cs typeface="+mj-cs"/>
                </a:endParaRPr>
              </a:p>
              <a:p>
                <a:pPr algn="r" rtl="1"/>
                <a:r>
                  <a:rPr lang="ar-SA" dirty="0">
                    <a:latin typeface="JF Flat" panose="02000500000000000000" pitchFamily="2" charset="-78"/>
                    <a:cs typeface="+mj-cs"/>
                  </a:rPr>
                  <a:t>(</a:t>
                </a:r>
                <a:r>
                  <a:rPr lang="ar-SA" dirty="0" err="1">
                    <a:latin typeface="JF Flat" panose="02000500000000000000" pitchFamily="2" charset="-78"/>
                    <a:cs typeface="+mj-cs"/>
                  </a:rPr>
                  <a:t>أ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)</a:t>
                </a:r>
                <a:r>
                  <a:rPr lang="ar-SA" baseline="30000" dirty="0" err="1">
                    <a:latin typeface="JF Flat" panose="02000500000000000000" pitchFamily="2" charset="-78"/>
                    <a:cs typeface="+mj-cs"/>
                  </a:rPr>
                  <a:t>م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÷</m:t>
                    </m:r>
                  </m:oMath>
                </a14:m>
                <a:r>
                  <a:rPr lang="ar-SA" dirty="0">
                    <a:latin typeface="JF Flat" panose="02000500000000000000" pitchFamily="2" charset="-78"/>
                    <a:cs typeface="+mj-cs"/>
                  </a:rPr>
                  <a:t>(أ)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ن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 =(</a:t>
                </a:r>
                <a:r>
                  <a:rPr lang="ar-SA" dirty="0" err="1">
                    <a:latin typeface="JF Flat" panose="02000500000000000000" pitchFamily="2" charset="-78"/>
                    <a:cs typeface="+mj-cs"/>
                  </a:rPr>
                  <a:t>أ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)</a:t>
                </a:r>
                <a:r>
                  <a:rPr lang="ar-SA" baseline="30000" dirty="0" err="1">
                    <a:latin typeface="JF Flat" panose="02000500000000000000" pitchFamily="2" charset="-78"/>
                    <a:cs typeface="+mj-cs"/>
                  </a:rPr>
                  <a:t>م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-ن</a:t>
                </a:r>
              </a:p>
              <a:p>
                <a:pPr algn="r" rtl="1"/>
                <a:endParaRPr lang="x-none" baseline="30000" dirty="0">
                  <a:latin typeface="JF Flat" panose="02000500000000000000" pitchFamily="2" charset="-78"/>
                  <a:cs typeface="+mj-cs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19C1BDD-EFDB-DE45-AD8D-7B85CC3696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26" r="-844"/>
                </a:stretch>
              </a:blipFill>
            </p:spPr>
            <p:txBody>
              <a:bodyPr/>
              <a:lstStyle/>
              <a:p>
                <a:r>
                  <a:rPr lang="en-P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191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0D14A0-CA4C-E242-9888-7D9E3A04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>
                <a:solidFill>
                  <a:srgbClr val="0070C0"/>
                </a:solidFill>
                <a:latin typeface="JF Flat" panose="02000500000000000000" pitchFamily="2" charset="-78"/>
              </a:rPr>
              <a:t>فيما يلي بعض الأمثلة:</a:t>
            </a:r>
            <a:endParaRPr lang="x-none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1EA3D717-E273-1A44-A92C-FC904D2ADD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r" rtl="1">
                  <a:buNone/>
                </a:pPr>
                <a:r>
                  <a:rPr lang="ar-EG" dirty="0">
                    <a:latin typeface="JF Flat" panose="02000500000000000000" pitchFamily="2" charset="-78"/>
                    <a:cs typeface="+mj-cs"/>
                  </a:rPr>
                  <a:t>س</a:t>
                </a:r>
                <a:r>
                  <a:rPr lang="ar-EG" baseline="30000" dirty="0">
                    <a:latin typeface="JF Flat" panose="02000500000000000000" pitchFamily="2" charset="-78"/>
                    <a:cs typeface="+mj-cs"/>
                  </a:rPr>
                  <a:t>7</a:t>
                </a:r>
                <a:r>
                  <a:rPr lang="ar-EG" dirty="0">
                    <a:latin typeface="JF Flat" panose="02000500000000000000" pitchFamily="2" charset="-78"/>
                    <a:cs typeface="+mj-cs"/>
                  </a:rPr>
                  <a:t> </a:t>
                </a:r>
                <a14:m>
                  <m:oMath xmlns:m="http://schemas.openxmlformats.org/officeDocument/2006/math">
                    <m:r>
                      <a:rPr lang="ar-EG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÷</m:t>
                    </m:r>
                  </m:oMath>
                </a14:m>
                <a:r>
                  <a:rPr lang="ar-SA" dirty="0">
                    <a:latin typeface="JF Flat" panose="02000500000000000000" pitchFamily="2" charset="-78"/>
                    <a:cs typeface="+mj-cs"/>
                  </a:rPr>
                  <a:t> 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3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 = س4</a:t>
                </a:r>
              </a:p>
              <a:p>
                <a:pPr marL="0" indent="0" algn="r" rtl="1">
                  <a:buNone/>
                </a:pPr>
                <a:endParaRPr lang="ar-SA" dirty="0">
                  <a:latin typeface="JF Flat" panose="02000500000000000000" pitchFamily="2" charset="-78"/>
                  <a:cs typeface="+mj-cs"/>
                </a:endParaRPr>
              </a:p>
              <a:p>
                <a:pPr marL="0" indent="0" algn="r" rtl="1">
                  <a:buNone/>
                </a:pP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8س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5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 ـ 2س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2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 = 4 س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3</a:t>
                </a:r>
              </a:p>
              <a:p>
                <a:pPr marL="0" indent="0" algn="r" rtl="1">
                  <a:buNone/>
                </a:pPr>
                <a:endParaRPr lang="ar-SA" baseline="30000" dirty="0">
                  <a:latin typeface="JF Flat" panose="02000500000000000000" pitchFamily="2" charset="-78"/>
                  <a:cs typeface="+mj-cs"/>
                </a:endParaRPr>
              </a:p>
              <a:p>
                <a:pPr marL="0" indent="0" algn="r" rtl="1">
                  <a:buNone/>
                </a:pP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-36ل – 12ل</a:t>
                </a:r>
                <a:r>
                  <a:rPr lang="ar-SA" baseline="30000" dirty="0">
                    <a:latin typeface="JF Flat" panose="02000500000000000000" pitchFamily="2" charset="-78"/>
                    <a:cs typeface="+mj-cs"/>
                  </a:rPr>
                  <a:t>3</a:t>
                </a:r>
                <a:r>
                  <a:rPr lang="ar-SA" dirty="0">
                    <a:latin typeface="JF Flat" panose="02000500000000000000" pitchFamily="2" charset="-78"/>
                    <a:cs typeface="+mj-cs"/>
                  </a:rPr>
                  <a:t> = -3ل</a:t>
                </a:r>
                <a:endParaRPr lang="x-none" dirty="0">
                  <a:latin typeface="JF Flat" panose="02000500000000000000" pitchFamily="2" charset="-78"/>
                  <a:cs typeface="+mj-cs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A3D717-E273-1A44-A92C-FC904D2ADD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26" r="-1086"/>
                </a:stretch>
              </a:blipFill>
            </p:spPr>
            <p:txBody>
              <a:bodyPr/>
              <a:lstStyle/>
              <a:p>
                <a:r>
                  <a:rPr lang="en-P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96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464F06-0D87-9542-988C-820AAA3B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>
                <a:solidFill>
                  <a:srgbClr val="0070C0"/>
                </a:solidFill>
                <a:latin typeface="JF Flat" panose="02000500000000000000" pitchFamily="2" charset="-78"/>
              </a:rPr>
              <a:t>لو انتقلنا إلى المثال الآتي:</a:t>
            </a:r>
            <a:endParaRPr lang="x-none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1214883B-3EE8-0143-84E3-ABECE9213B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None/>
                </a:pPr>
                <a14:m>
                  <m:oMath xmlns:m="http://schemas.openxmlformats.org/officeDocument/2006/math">
                    <m:box>
                      <m:boxPr>
                        <m:ctrlPr>
                          <a:rPr lang="ar-SA" sz="4000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4000" i="1" smtClean="0"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fPr>
                          <m:num>
                            <m:r>
                              <a:rPr lang="ar-SA" sz="4000" b="0" i="1" smtClean="0">
                                <a:latin typeface="Cambria Math" panose="02040503050406030204" pitchFamily="18" charset="0"/>
                                <a:cs typeface="+mj-cs"/>
                              </a:rPr>
                              <m:t>18</m:t>
                            </m:r>
                            <m:r>
                              <a:rPr lang="ar-SA" sz="4000" b="0" i="1" smtClean="0">
                                <a:latin typeface="Cambria Math" panose="02040503050406030204" pitchFamily="18" charset="0"/>
                                <a:cs typeface="+mj-cs"/>
                              </a:rPr>
                              <m:t>+</m:t>
                            </m:r>
                            <m:r>
                              <a:rPr lang="ar-SA" sz="4000" b="0" i="1" smtClean="0">
                                <a:latin typeface="Cambria Math" panose="02040503050406030204" pitchFamily="18" charset="0"/>
                                <a:cs typeface="+mj-cs"/>
                              </a:rPr>
                              <m:t>12</m:t>
                            </m:r>
                          </m:num>
                          <m:den>
                            <m:r>
                              <a:rPr lang="ar-SA" sz="4000" b="0" i="1" smtClean="0">
                                <a:latin typeface="Cambria Math" panose="02040503050406030204" pitchFamily="18" charset="0"/>
                                <a:cs typeface="+mj-cs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ar-SA" sz="4000" dirty="0">
                    <a:latin typeface="JF Flat" panose="02000500000000000000" pitchFamily="2" charset="-78"/>
                    <a:cs typeface="+mj-cs"/>
                  </a:rPr>
                  <a:t>  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4000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4000" i="1" smtClean="0"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fPr>
                          <m:num>
                            <m:r>
                              <a:rPr lang="ar-SA" sz="4000" b="0" i="1" smtClean="0">
                                <a:latin typeface="Cambria Math" panose="02040503050406030204" pitchFamily="18" charset="0"/>
                                <a:cs typeface="+mj-cs"/>
                              </a:rPr>
                              <m:t>30</m:t>
                            </m:r>
                          </m:num>
                          <m:den>
                            <m:r>
                              <a:rPr lang="ar-SA" sz="4000" b="0" i="1" smtClean="0">
                                <a:latin typeface="Cambria Math" panose="02040503050406030204" pitchFamily="18" charset="0"/>
                                <a:cs typeface="+mj-cs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ar-SA" sz="4000" dirty="0">
                    <a:latin typeface="JF Flat" panose="02000500000000000000" pitchFamily="2" charset="-78"/>
                    <a:cs typeface="+mj-cs"/>
                  </a:rPr>
                  <a:t>  = </a:t>
                </a:r>
                <a:r>
                  <a:rPr lang="ar-SA" sz="3200" dirty="0" smtClean="0">
                    <a:latin typeface="JF Flat" panose="02000500000000000000" pitchFamily="2" charset="-78"/>
                    <a:cs typeface="+mj-cs"/>
                  </a:rPr>
                  <a:t>10</a:t>
                </a:r>
                <a:endParaRPr lang="en-US" sz="3200" dirty="0">
                  <a:latin typeface="JF Flat" panose="02000500000000000000" pitchFamily="2" charset="-78"/>
                  <a:cs typeface="+mj-cs"/>
                </a:endParaRPr>
              </a:p>
              <a:p>
                <a:pPr marL="0" indent="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None/>
                </a:pPr>
                <a:endParaRPr lang="ar-SA" sz="4000" dirty="0">
                  <a:latin typeface="JF Flat" panose="02000500000000000000" pitchFamily="2" charset="-78"/>
                  <a:cs typeface="+mj-cs"/>
                </a:endParaRPr>
              </a:p>
              <a:p>
                <a:pPr marL="0" indent="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None/>
                </a:pPr>
                <a:r>
                  <a:rPr lang="ar-SA" sz="3200" dirty="0">
                    <a:latin typeface="JF Flat" panose="02000500000000000000" pitchFamily="2" charset="-78"/>
                    <a:cs typeface="+mj-cs"/>
                  </a:rPr>
                  <a:t>هل يمكن إيجاد الناتج بطريقة أخرى</a:t>
                </a:r>
              </a:p>
              <a:p>
                <a:pPr marL="0" indent="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None/>
                </a:pPr>
                <a:endParaRPr lang="ar-SA" sz="3200" dirty="0">
                  <a:latin typeface="JF Flat" panose="02000500000000000000" pitchFamily="2" charset="-78"/>
                  <a:cs typeface="+mj-cs"/>
                </a:endParaRPr>
              </a:p>
              <a:p>
                <a:pPr marL="0" indent="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None/>
                </a:pPr>
                <a:r>
                  <a:rPr lang="ar-SA" sz="3200" dirty="0">
                    <a:solidFill>
                      <a:srgbClr val="0070C0"/>
                    </a:solidFill>
                    <a:latin typeface="JF Flat" panose="02000500000000000000" pitchFamily="2" charset="-78"/>
                    <a:cs typeface="+mj-cs"/>
                  </a:rPr>
                  <a:t>نعم بالتوزيع</a:t>
                </a:r>
              </a:p>
              <a:p>
                <a:pPr marL="0" indent="0" algn="r" defTabSz="914400" rtl="1" eaLnBrk="1" latinLnBrk="0" hangingPunct="1">
                  <a:lnSpc>
                    <a:spcPct val="90000"/>
                  </a:lnSpc>
                  <a:spcBef>
                    <a:spcPts val="1000"/>
                  </a:spcBef>
                  <a:buNone/>
                </a:pPr>
                <a:endParaRPr lang="ar-SA" sz="3200" dirty="0">
                  <a:solidFill>
                    <a:srgbClr val="0070C0"/>
                  </a:solidFill>
                  <a:latin typeface="JF Flat" panose="02000500000000000000" pitchFamily="2" charset="-78"/>
                  <a:cs typeface="+mj-cs"/>
                </a:endParaRPr>
              </a:p>
              <a:p>
                <a:pPr marL="0" indent="0" algn="r" rtl="1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SA" sz="3200" i="1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ar-SA" sz="3200" b="0" i="1" smtClean="0">
                            <a:latin typeface="Cambria Math" panose="02040503050406030204" pitchFamily="18" charset="0"/>
                            <a:cs typeface="+mj-cs"/>
                          </a:rPr>
                          <m:t>18</m:t>
                        </m:r>
                      </m:num>
                      <m:den>
                        <m:r>
                          <a:rPr lang="ar-SA" sz="3200" i="1">
                            <a:latin typeface="Cambria Math" panose="02040503050406030204" pitchFamily="18" charset="0"/>
                            <a:cs typeface="+mj-cs"/>
                          </a:rPr>
                          <m:t>3</m:t>
                        </m:r>
                      </m:den>
                    </m:f>
                  </m:oMath>
                </a14:m>
                <a:r>
                  <a:rPr lang="ar-SA" sz="3200" dirty="0">
                    <a:cs typeface="+mj-cs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3200" i="1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ar-SA" sz="3200" b="0" i="1" smtClean="0">
                            <a:latin typeface="Cambria Math" panose="02040503050406030204" pitchFamily="18" charset="0"/>
                            <a:cs typeface="+mj-cs"/>
                          </a:rPr>
                          <m:t>12</m:t>
                        </m:r>
                      </m:num>
                      <m:den>
                        <m:r>
                          <a:rPr lang="ar-SA" sz="3200" i="1">
                            <a:latin typeface="Cambria Math" panose="02040503050406030204" pitchFamily="18" charset="0"/>
                            <a:cs typeface="+mj-cs"/>
                          </a:rPr>
                          <m:t>3</m:t>
                        </m:r>
                      </m:den>
                    </m:f>
                  </m:oMath>
                </a14:m>
                <a:r>
                  <a:rPr lang="ar-SA" sz="3200" dirty="0">
                    <a:latin typeface="JF Flat" panose="02000500000000000000" pitchFamily="2" charset="-78"/>
                    <a:cs typeface="+mj-cs"/>
                  </a:rPr>
                  <a:t>  = 5+4 = </a:t>
                </a:r>
                <a:r>
                  <a:rPr lang="ar-SA" sz="3200" dirty="0" smtClean="0">
                    <a:latin typeface="JF Flat" panose="02000500000000000000" pitchFamily="2" charset="-78"/>
                    <a:cs typeface="+mj-cs"/>
                  </a:rPr>
                  <a:t>9</a:t>
                </a:r>
                <a:endParaRPr lang="ar-SA" sz="3200" dirty="0">
                  <a:latin typeface="JF Flat" panose="02000500000000000000" pitchFamily="2" charset="-78"/>
                  <a:cs typeface="+mj-cs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214883B-3EE8-0143-84E3-ABECE9213B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4902" r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980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DA1EAB9-C01D-4B4C-8383-4E687B9F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3200" dirty="0">
                <a:solidFill>
                  <a:srgbClr val="0070C0"/>
                </a:solidFill>
                <a:latin typeface="JF Flat" panose="02000500000000000000" pitchFamily="2" charset="-78"/>
              </a:rPr>
              <a:t>يمكننا ان نستخدم هذه الخاصية في حال قسمة مقدار جبري على حد جبري</a:t>
            </a:r>
            <a:endParaRPr lang="x-none" sz="3200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694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898685-1048-FA41-82C7-69CFC0E9B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>
                <a:solidFill>
                  <a:srgbClr val="0070C0"/>
                </a:solidFill>
                <a:latin typeface="JF Flat" panose="02000500000000000000" pitchFamily="2" charset="-78"/>
              </a:rPr>
              <a:t>فيما يلي بعض الأمثلة التوضيحية:</a:t>
            </a:r>
            <a:endParaRPr lang="x-none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F570F2C-087E-A342-9E2B-8A17DCB75F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647" y="1690688"/>
            <a:ext cx="8366706" cy="213114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66710D2-09A6-364F-B8F7-1D992ADAB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408" y="4044232"/>
            <a:ext cx="9475184" cy="244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45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3FA746-3956-0B4B-A50D-536D55115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>
                <a:solidFill>
                  <a:srgbClr val="0070C0"/>
                </a:solidFill>
                <a:latin typeface="JF Flat" panose="02000500000000000000" pitchFamily="2" charset="-78"/>
              </a:rPr>
              <a:t>نستنتج</a:t>
            </a:r>
            <a:endParaRPr lang="x-none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158615-5BEE-0E43-B804-530303FA0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r-SA" dirty="0">
                <a:latin typeface="JF Flat" panose="02000500000000000000" pitchFamily="2" charset="-78"/>
                <a:cs typeface="+mj-cs"/>
              </a:rPr>
              <a:t>عند قسمة مقدار جبري على حد جبري لا يساوي صفر يمكن قسمة كل حد من حدود المقدار الجبري على هذا الحد</a:t>
            </a:r>
            <a:endParaRPr lang="x-none" dirty="0">
              <a:latin typeface="JF Flat" panose="020005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375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30F901F5-09B7-AE41-A1C3-1A83A894F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3200" dirty="0">
                <a:solidFill>
                  <a:srgbClr val="0070C0"/>
                </a:solidFill>
                <a:latin typeface="JF Flat" panose="02000500000000000000" pitchFamily="2" charset="-78"/>
              </a:rPr>
              <a:t>سننتقل الآن الى قسمة مقدار جبري الى حاصل ضرب مقدارين جبريين أو أكثر على مقدار جبري لا يحلل ولا يساوي صفر</a:t>
            </a:r>
            <a:endParaRPr lang="x-none" sz="3200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447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6B06251-F647-C24D-A5A4-871A6E279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52" y="1583429"/>
            <a:ext cx="11002895" cy="369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122</Words>
  <Application>Microsoft Office PowerPoint</Application>
  <PresentationFormat>Widescreen</PresentationFormat>
  <Paragraphs>27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JF Flat</vt:lpstr>
      <vt:lpstr>Times New Roman</vt:lpstr>
      <vt:lpstr>Office Theme</vt:lpstr>
      <vt:lpstr>قسمة المقادير الجبرية</vt:lpstr>
      <vt:lpstr>لتتمكن من قسمة مقادير جبرية، عليك أولا أن تتذكر هذه القاعدة</vt:lpstr>
      <vt:lpstr>فيما يلي بعض الأمثلة:</vt:lpstr>
      <vt:lpstr>لو انتقلنا إلى المثال الآتي:</vt:lpstr>
      <vt:lpstr>يمكننا ان نستخدم هذه الخاصية في حال قسمة مقدار جبري على حد جبري</vt:lpstr>
      <vt:lpstr>فيما يلي بعض الأمثلة التوضيحية:</vt:lpstr>
      <vt:lpstr>نستنتج</vt:lpstr>
      <vt:lpstr>سننتقل الآن الى قسمة مقدار جبري الى حاصل ضرب مقدارين جبريين أو أكثر على مقدار جبري لا يحلل ولا يساوي صفر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قسمة المقادير الجبرية</dc:title>
  <dc:creator>salam yahya</dc:creator>
  <cp:lastModifiedBy>Asmaa H Hamdan</cp:lastModifiedBy>
  <cp:revision>5</cp:revision>
  <dcterms:created xsi:type="dcterms:W3CDTF">2021-08-17T22:17:13Z</dcterms:created>
  <dcterms:modified xsi:type="dcterms:W3CDTF">2022-06-29T22:49:31Z</dcterms:modified>
</cp:coreProperties>
</file>