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0"/>
  </p:normalViewPr>
  <p:slideViewPr>
    <p:cSldViewPr snapToGrid="0" snapToObjects="1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13EBB-02E3-E641-807F-B18C933B3D78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C9ED1-98B3-E64C-A0EB-C44CB42D2A42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9693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E7D9FA-175A-1D40-B46E-D749F9F68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6B0D471-41E2-6E45-92D1-D6C39E902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28C32B-AA29-414F-B8DB-288B11FE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92450D-FEF7-5743-AFFA-006EBBA8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256A2A-ADA3-3D47-9911-B89466751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1304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C8B842-9947-5447-8621-3292AFCEF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7B1B46D-0D9C-8B43-8210-0382FFFCC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5C10B3E-9E4F-B34D-B9CE-E175E320D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69957E-C019-AC47-A642-7779AA9E5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8DF9E0-ABEC-E64F-B100-304114E3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157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674ECDC-8471-4341-9977-8D73130AFB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0E08820-CC47-9E43-8347-A563FEBB7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AA8B18-882A-104F-AB0F-474A1CAD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487158-109A-4546-98CE-BBBA427F2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18BC6D-E7B7-784D-A9BF-C0CA52821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22831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6E488-8EA0-EB47-A0C9-8DB394185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545903-674A-B343-B8BB-203263FF6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9C38CA-1AF6-F74A-A669-4C1EFC65F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FFF9C7-8CE7-C444-963C-EA925685A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E039B3-7B84-674B-8284-A4A63030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5130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B2A8F-F891-D544-A0B8-EFB0ACE4F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83A066-C9BA-3F4A-8A52-9F04CA38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463434-E605-2644-9622-8535F7034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EF0D28-0C5A-5F47-A690-A0D162FF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D297C5-1210-8B4B-ACD4-AFED0780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478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8BAAB4-6214-5443-B438-120DB2D69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946A12-2589-8940-8CC8-14FD6E0E5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19BFC1-8334-8B41-8EBC-A677CC999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0FDD6B-BA24-864A-9A42-E521A5A3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359432B-E43A-BD46-AE9D-92B4903A4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3E527D-5EF6-5540-B1A4-CCE4535C7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4914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FBD56D-5311-F344-B626-ADC658FDB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2921BDD-704A-B945-A91E-54A1DD9A6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7CD873A-AD36-B649-9F94-622982063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34A2203-82BB-2341-A2BC-B5A3245412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039B9C9-05F8-3E4B-AFF1-3EFBBADE4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B05854D-15A8-C740-A332-284E96C6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FF940C8-AA0E-6042-B922-9E70AF6C7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81C5268-6FE2-464B-946A-DAC6D720D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702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80F307-32F6-A642-89A7-2FD6907B6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455CF6E-081F-4348-AE97-F8EC550EF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29CD74B-0644-D541-8239-2E715B8B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B81D91A-71B7-F045-B246-4AFDD7C82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6417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E37EBB3-65B6-6F49-9542-1F224DDD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B80B44F-D11B-F54B-82FB-F19D62B6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E11B69-B314-2C48-84EB-3514A8DB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6785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B8B53A-0D75-C542-A515-92DE3100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753508-F887-7349-B20C-786D267C3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90B4F30-3FA8-6849-BC8D-B0CEFEACD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31DC2D9-4B55-3443-85AA-8DEA25B6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038E9AC-335B-674C-B2EB-2130BD68E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348062F-4C80-2646-B495-24C72B373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980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C6AC7B-6AA9-AD4B-B82A-1DE0C2254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67B96C-45E6-154A-B428-EF4710286D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2000E2A-939C-004E-9C89-8ADF9440B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5A4C488-9AFB-374A-AAC6-1501B32BA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A1FA2D-975B-AE4B-894F-F6F7F955E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23CD941-817B-AF4C-BD27-4F7141A9B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244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8C31679-64E3-EE4B-ACB2-6CE03594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4008A5-CDCE-4B4E-8DA0-26A15D80A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2F79FC-AFC1-7C47-9CEE-286BFE526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260F6-69E9-D741-9A16-C0BE3A5F1D0B}" type="datetimeFigureOut">
              <a:rPr lang="x-none" smtClean="0"/>
              <a:t>6/30/2022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A5CC48-D025-8E4C-89A1-365450C7C5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C9E21E-0D36-1142-A287-3890A2A37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E10F-0EA0-6F4F-8ACB-B79BE4B5E8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2764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DBCA085-167F-1044-A13E-1D46FBF52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ar-EG" b="1" dirty="0">
                <a:solidFill>
                  <a:srgbClr val="0070C0"/>
                </a:solidFill>
                <a:latin typeface="JF Flat" panose="02000500000000000000" pitchFamily="2" charset="-78"/>
              </a:rPr>
              <a:t>تحليل الفرق بين مربعين</a:t>
            </a:r>
            <a:endParaRPr lang="x-none" b="1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EB1271C-25DD-5841-B91C-9EC1E63E2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04429"/>
            <a:ext cx="29591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27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 with low confidence">
            <a:extLst>
              <a:ext uri="{FF2B5EF4-FFF2-40B4-BE49-F238E27FC236}">
                <a16:creationId xmlns:a16="http://schemas.microsoft.com/office/drawing/2014/main" xmlns="" id="{739B9ADC-C4AB-FE4C-AA94-A8056B2D6A9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21" y="840658"/>
            <a:ext cx="11827757" cy="539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8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5D2B1-80DF-1A41-A5A9-E12945CC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>
                <a:solidFill>
                  <a:srgbClr val="0070C0"/>
                </a:solidFill>
                <a:latin typeface="JF Flat" panose="02000500000000000000" pitchFamily="2" charset="-78"/>
              </a:rPr>
              <a:t>أما الآن تأمل هذه الأمثلة </a:t>
            </a:r>
            <a:r>
              <a:rPr lang="ar-EG" dirty="0" smtClean="0">
                <a:solidFill>
                  <a:srgbClr val="0070C0"/>
                </a:solidFill>
                <a:latin typeface="JF Flat" panose="02000500000000000000" pitchFamily="2" charset="-78"/>
              </a:rPr>
              <a:t>التطبيقية</a:t>
            </a:r>
            <a:endParaRPr lang="x-none" dirty="0">
              <a:solidFill>
                <a:srgbClr val="0070C0"/>
              </a:solidFill>
              <a:latin typeface="JF Flat" panose="020005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C3151-F46E-A14B-A84A-DF49BF6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حلل المقدار س</a:t>
            </a:r>
            <a:r>
              <a:rPr lang="ar-SA" baseline="30000" dirty="0">
                <a:latin typeface="JF Flat" panose="02000500000000000000" pitchFamily="2" charset="-78"/>
                <a:cs typeface="+mj-cs"/>
              </a:rPr>
              <a:t>2</a:t>
            </a:r>
            <a:r>
              <a:rPr lang="ar-SA" dirty="0">
                <a:latin typeface="JF Flat" panose="02000500000000000000" pitchFamily="2" charset="-78"/>
                <a:cs typeface="+mj-cs"/>
              </a:rPr>
              <a:t>-9 الى عوامله باستخدام الفرق بين مربعين</a:t>
            </a:r>
          </a:p>
          <a:p>
            <a:pPr marL="0" indent="0" algn="ctr">
              <a:buNone/>
            </a:pP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تحويل المعادلة الى صيغة (</a:t>
            </a:r>
            <a:r>
              <a:rPr lang="ar-SA" dirty="0" err="1">
                <a:latin typeface="JF Flat" panose="02000500000000000000" pitchFamily="2" charset="-78"/>
                <a:cs typeface="+mj-cs"/>
              </a:rPr>
              <a:t>س+ص</a:t>
            </a:r>
            <a:r>
              <a:rPr lang="ar-SA" dirty="0">
                <a:latin typeface="JF Flat" panose="02000500000000000000" pitchFamily="2" charset="-78"/>
                <a:cs typeface="+mj-cs"/>
              </a:rPr>
              <a:t>)(</a:t>
            </a:r>
            <a:r>
              <a:rPr lang="ar-SA" dirty="0" err="1">
                <a:latin typeface="JF Flat" panose="02000500000000000000" pitchFamily="2" charset="-78"/>
                <a:cs typeface="+mj-cs"/>
              </a:rPr>
              <a:t>س</a:t>
            </a:r>
            <a:r>
              <a:rPr lang="ar-SA" dirty="0">
                <a:latin typeface="JF Flat" panose="02000500000000000000" pitchFamily="2" charset="-78"/>
                <a:cs typeface="+mj-cs"/>
              </a:rPr>
              <a:t>-ص) وفي هذه الحالة تصبح المعادلة كالتالي </a:t>
            </a:r>
            <a:br>
              <a:rPr lang="ar-SA" dirty="0">
                <a:latin typeface="JF Flat" panose="02000500000000000000" pitchFamily="2" charset="-78"/>
                <a:cs typeface="+mj-cs"/>
              </a:rPr>
            </a:b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(س+3) (س-3)</a:t>
            </a:r>
          </a:p>
        </p:txBody>
      </p:sp>
    </p:spTree>
    <p:extLst>
      <p:ext uri="{BB962C8B-B14F-4D97-AF65-F5344CB8AC3E}">
        <p14:creationId xmlns:p14="http://schemas.microsoft.com/office/powerpoint/2010/main" val="103063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5D2B1-80DF-1A41-A5A9-E12945CC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حلل المقدار 5س</a:t>
            </a:r>
            <a:r>
              <a:rPr lang="ar-SA" sz="30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2</a:t>
            </a:r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-45 الى عوامله باستخدام الفرق بين مربعين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C3151-F46E-A14B-A84A-DF49BF6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نستخرج العدد 5 عامل مشترك اولاً ثم نجد الفرق بين مربعين</a:t>
            </a: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/>
            </a:r>
            <a:br>
              <a:rPr lang="ar-SA" dirty="0">
                <a:latin typeface="JF Flat" panose="02000500000000000000" pitchFamily="2" charset="-78"/>
                <a:cs typeface="+mj-cs"/>
              </a:rPr>
            </a:b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5(س</a:t>
            </a:r>
            <a:r>
              <a:rPr lang="ar-SA" baseline="30000" dirty="0">
                <a:latin typeface="JF Flat" panose="02000500000000000000" pitchFamily="2" charset="-78"/>
                <a:cs typeface="+mj-cs"/>
              </a:rPr>
              <a:t>2</a:t>
            </a:r>
            <a:r>
              <a:rPr lang="ar-SA" dirty="0">
                <a:latin typeface="JF Flat" panose="02000500000000000000" pitchFamily="2" charset="-78"/>
                <a:cs typeface="+mj-cs"/>
              </a:rPr>
              <a:t>-9)=5(س-3)(س+3)</a:t>
            </a:r>
            <a:endParaRPr lang="ar-SA" baseline="30000" dirty="0">
              <a:latin typeface="JF Flat" panose="020005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06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5D2B1-80DF-1A41-A5A9-E12945CC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حلل المقدار 8س</a:t>
            </a:r>
            <a:r>
              <a:rPr lang="ar-SA" sz="30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2</a:t>
            </a:r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-18ص</a:t>
            </a:r>
            <a:r>
              <a:rPr lang="ar-SA" sz="30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2</a:t>
            </a:r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 الى عوامله باستخدام الفرق بين مربعين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C3151-F46E-A14B-A84A-DF49BF6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نستخرج العدد 2 عامل مشترك اولاً ثم نجد الفرق بين مربعين</a:t>
            </a: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/>
            </a:r>
            <a:br>
              <a:rPr lang="ar-SA" dirty="0">
                <a:latin typeface="JF Flat" panose="02000500000000000000" pitchFamily="2" charset="-78"/>
                <a:cs typeface="+mj-cs"/>
              </a:rPr>
            </a:b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2(4س</a:t>
            </a:r>
            <a:r>
              <a:rPr lang="ar-SA" baseline="30000" dirty="0">
                <a:latin typeface="JF Flat" panose="02000500000000000000" pitchFamily="2" charset="-78"/>
                <a:cs typeface="+mj-cs"/>
              </a:rPr>
              <a:t>2</a:t>
            </a:r>
            <a:r>
              <a:rPr lang="ar-SA" dirty="0">
                <a:latin typeface="JF Flat" panose="02000500000000000000" pitchFamily="2" charset="-78"/>
                <a:cs typeface="+mj-cs"/>
              </a:rPr>
              <a:t>-9ص</a:t>
            </a:r>
            <a:r>
              <a:rPr lang="ar-SA" baseline="30000" dirty="0">
                <a:latin typeface="JF Flat" panose="02000500000000000000" pitchFamily="2" charset="-78"/>
                <a:cs typeface="+mj-cs"/>
              </a:rPr>
              <a:t>2</a:t>
            </a:r>
            <a:r>
              <a:rPr lang="ar-SA" dirty="0">
                <a:latin typeface="JF Flat" panose="02000500000000000000" pitchFamily="2" charset="-78"/>
                <a:cs typeface="+mj-cs"/>
              </a:rPr>
              <a:t>)=2(2س-3ص)(2س+3ص)</a:t>
            </a:r>
            <a:endParaRPr lang="ar-SA" baseline="30000" dirty="0">
              <a:latin typeface="JF Flat" panose="020005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451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5D2B1-80DF-1A41-A5A9-E12945CC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حلل المقدار التالي(</a:t>
            </a:r>
            <a:r>
              <a:rPr lang="ar-SA" sz="30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2</a:t>
            </a:r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7،5)-(</a:t>
            </a:r>
            <a:r>
              <a:rPr lang="ar-SA" sz="30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2</a:t>
            </a:r>
            <a:r>
              <a:rPr lang="ar-SA" sz="3000" dirty="0">
                <a:solidFill>
                  <a:srgbClr val="0070C0"/>
                </a:solidFill>
                <a:latin typeface="JF Flat" panose="02000500000000000000" pitchFamily="2" charset="-78"/>
              </a:rPr>
              <a:t>3.5) حسب تحليل الفرق بين مربعين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C3151-F46E-A14B-A84A-DF49BF6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الحل</a:t>
            </a: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/>
            </a:r>
            <a:br>
              <a:rPr lang="ar-SA" dirty="0">
                <a:latin typeface="JF Flat" panose="02000500000000000000" pitchFamily="2" charset="-78"/>
                <a:cs typeface="+mj-cs"/>
              </a:rPr>
            </a:br>
            <a:r>
              <a:rPr lang="ar-SA" dirty="0">
                <a:latin typeface="JF Flat" panose="02000500000000000000" pitchFamily="2" charset="-78"/>
                <a:cs typeface="+mj-cs"/>
              </a:rPr>
              <a:t>((7.5)-(3،5)) ((7.5)+(3،5))</a:t>
            </a: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=4*11</a:t>
            </a: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=44</a:t>
            </a:r>
            <a:endParaRPr lang="en-US" dirty="0">
              <a:latin typeface="JF Flat" panose="020005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882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5D2B1-80DF-1A41-A5A9-E12945CC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200" dirty="0">
                <a:solidFill>
                  <a:srgbClr val="0070C0"/>
                </a:solidFill>
                <a:latin typeface="JF Flat" panose="02000500000000000000" pitchFamily="2" charset="-78"/>
              </a:rPr>
              <a:t>حلل المقدار 4ص</a:t>
            </a:r>
            <a:r>
              <a:rPr lang="ar-SA" sz="32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3</a:t>
            </a:r>
            <a:r>
              <a:rPr lang="ar-SA" sz="3200" dirty="0">
                <a:solidFill>
                  <a:srgbClr val="0070C0"/>
                </a:solidFill>
                <a:latin typeface="JF Flat" panose="02000500000000000000" pitchFamily="2" charset="-78"/>
              </a:rPr>
              <a:t>-16ص باستخدام الفرق بين مربعين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C3151-F46E-A14B-A84A-DF49BF6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نستخرج عامل مشترك بين الحدين وهو 4ص</a:t>
            </a: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/>
            </a:r>
            <a:br>
              <a:rPr lang="ar-SA" dirty="0">
                <a:latin typeface="JF Flat" panose="02000500000000000000" pitchFamily="2" charset="-78"/>
                <a:cs typeface="+mj-cs"/>
              </a:rPr>
            </a:b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4ص(ص</a:t>
            </a:r>
            <a:r>
              <a:rPr lang="ar-SA" baseline="30000" dirty="0">
                <a:latin typeface="JF Flat" panose="02000500000000000000" pitchFamily="2" charset="-78"/>
                <a:cs typeface="+mj-cs"/>
              </a:rPr>
              <a:t>2</a:t>
            </a:r>
            <a:r>
              <a:rPr lang="ar-SA" dirty="0">
                <a:latin typeface="JF Flat" panose="02000500000000000000" pitchFamily="2" charset="-78"/>
                <a:cs typeface="+mj-cs"/>
              </a:rPr>
              <a:t>-4)=4ص((ص-2)(ص+2))</a:t>
            </a:r>
            <a:endParaRPr lang="ar-SA" baseline="30000" dirty="0">
              <a:latin typeface="JF Flat" panose="020005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626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5D2B1-80DF-1A41-A5A9-E12945CC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200" dirty="0">
                <a:solidFill>
                  <a:srgbClr val="0070C0"/>
                </a:solidFill>
                <a:latin typeface="JF Flat" panose="02000500000000000000" pitchFamily="2" charset="-78"/>
              </a:rPr>
              <a:t>حلل المقدار التالي س</a:t>
            </a:r>
            <a:r>
              <a:rPr lang="ar-SA" sz="3200" baseline="30000" dirty="0">
                <a:solidFill>
                  <a:srgbClr val="0070C0"/>
                </a:solidFill>
                <a:latin typeface="JF Flat" panose="02000500000000000000" pitchFamily="2" charset="-78"/>
              </a:rPr>
              <a:t>2</a:t>
            </a:r>
            <a:r>
              <a:rPr lang="ar-SA" sz="3200" dirty="0">
                <a:solidFill>
                  <a:srgbClr val="0070C0"/>
                </a:solidFill>
                <a:latin typeface="JF Flat" panose="02000500000000000000" pitchFamily="2" charset="-78"/>
              </a:rPr>
              <a:t>-16 باستخدام الفرق بين مربعين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C3151-F46E-A14B-A84A-DF49BF6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تحويل المعادلة الى صيغة (</a:t>
            </a:r>
            <a:r>
              <a:rPr lang="ar-SA" dirty="0" err="1">
                <a:latin typeface="JF Flat" panose="02000500000000000000" pitchFamily="2" charset="-78"/>
                <a:cs typeface="+mj-cs"/>
              </a:rPr>
              <a:t>س+ص</a:t>
            </a:r>
            <a:r>
              <a:rPr lang="ar-SA" dirty="0">
                <a:latin typeface="JF Flat" panose="02000500000000000000" pitchFamily="2" charset="-78"/>
                <a:cs typeface="+mj-cs"/>
              </a:rPr>
              <a:t>)(</a:t>
            </a:r>
            <a:r>
              <a:rPr lang="ar-SA" dirty="0" err="1">
                <a:latin typeface="JF Flat" panose="02000500000000000000" pitchFamily="2" charset="-78"/>
                <a:cs typeface="+mj-cs"/>
              </a:rPr>
              <a:t>س</a:t>
            </a:r>
            <a:r>
              <a:rPr lang="ar-SA" dirty="0">
                <a:latin typeface="JF Flat" panose="02000500000000000000" pitchFamily="2" charset="-78"/>
                <a:cs typeface="+mj-cs"/>
              </a:rPr>
              <a:t>-ص) وفي هذه الحالة تصبح المعادلة كالتالي </a:t>
            </a:r>
            <a:br>
              <a:rPr lang="ar-SA" dirty="0">
                <a:latin typeface="JF Flat" panose="02000500000000000000" pitchFamily="2" charset="-78"/>
                <a:cs typeface="+mj-cs"/>
              </a:rPr>
            </a:br>
            <a:endParaRPr lang="en-US" dirty="0">
              <a:latin typeface="JF Flat" panose="02000500000000000000" pitchFamily="2" charset="-78"/>
              <a:cs typeface="+mj-cs"/>
            </a:endParaRPr>
          </a:p>
          <a:p>
            <a:pPr marL="0" indent="0" algn="ctr">
              <a:buNone/>
            </a:pPr>
            <a:r>
              <a:rPr lang="ar-SA" dirty="0">
                <a:latin typeface="JF Flat" panose="02000500000000000000" pitchFamily="2" charset="-78"/>
                <a:cs typeface="+mj-cs"/>
              </a:rPr>
              <a:t>(س+4) (س-4)</a:t>
            </a:r>
          </a:p>
        </p:txBody>
      </p:sp>
    </p:spTree>
    <p:extLst>
      <p:ext uri="{BB962C8B-B14F-4D97-AF65-F5344CB8AC3E}">
        <p14:creationId xmlns:p14="http://schemas.microsoft.com/office/powerpoint/2010/main" val="97367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123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JF Flat</vt:lpstr>
      <vt:lpstr>Times New Roman</vt:lpstr>
      <vt:lpstr>Office Theme</vt:lpstr>
      <vt:lpstr>تحليل الفرق بين مربعين</vt:lpstr>
      <vt:lpstr>PowerPoint Presentation</vt:lpstr>
      <vt:lpstr>أما الآن تأمل هذه الأمثلة التطبيقية</vt:lpstr>
      <vt:lpstr>حلل المقدار 5س2-45 الى عوامله باستخدام الفرق بين مربعين</vt:lpstr>
      <vt:lpstr>حلل المقدار 8س2-18ص2 الى عوامله باستخدام الفرق بين مربعين</vt:lpstr>
      <vt:lpstr>حلل المقدار التالي(27،5)-(23.5) حسب تحليل الفرق بين مربعين</vt:lpstr>
      <vt:lpstr>حلل المقدار 4ص3-16ص باستخدام الفرق بين مربعين</vt:lpstr>
      <vt:lpstr>حلل المقدار التالي س2-16 باستخدام الفرق بين مربعين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تحليل الفرق بين مربعين</dc:title>
  <dc:creator>salam yahya</dc:creator>
  <cp:lastModifiedBy>Asmaa H Hamdan</cp:lastModifiedBy>
  <cp:revision>7</cp:revision>
  <dcterms:created xsi:type="dcterms:W3CDTF">2021-08-17T13:22:49Z</dcterms:created>
  <dcterms:modified xsi:type="dcterms:W3CDTF">2022-06-30T12:15:02Z</dcterms:modified>
</cp:coreProperties>
</file>