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679" y="551116"/>
            <a:ext cx="7315200" cy="3255264"/>
          </a:xfrm>
        </p:spPr>
        <p:txBody>
          <a:bodyPr/>
          <a:lstStyle/>
          <a:p>
            <a:pPr algn="ctr"/>
            <a:r>
              <a:rPr lang="ar-SA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التفاعلات الكيميائية 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Periodic table and chemic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08" y="4279392"/>
            <a:ext cx="3035620" cy="18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ience chemistry concept. Laboratory test tubes and flasks w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391"/>
            <a:ext cx="3236976" cy="18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6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 هي </a:t>
            </a:r>
            <a:r>
              <a:rPr lang="ar-S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التفاعلات</a:t>
            </a:r>
            <a:r>
              <a:rPr lang="ar-SA" dirty="0" smtClean="0"/>
              <a:t> الكيميائية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400" dirty="0" smtClean="0"/>
              <a:t> </a:t>
            </a:r>
            <a:r>
              <a:rPr lang="ar-SA" sz="2400" dirty="0"/>
              <a:t>التفاعل الكيميائي </a:t>
            </a:r>
            <a:r>
              <a:rPr lang="ar-SA" sz="2400" dirty="0" smtClean="0"/>
              <a:t>:هو </a:t>
            </a:r>
            <a:r>
              <a:rPr lang="ar-SA" sz="2400" dirty="0"/>
              <a:t>تغيير كيميائي يطرأ على جوهر المادّة وتركيبها، فتتغيّر صفاتها، وتنتج مادّة جديدة لها صفات وخواصّ جديدة</a:t>
            </a:r>
            <a:r>
              <a:rPr lang="ar-SA" sz="2400" dirty="0" smtClean="0"/>
              <a:t> </a:t>
            </a:r>
            <a:r>
              <a:rPr lang="ar-SA" sz="2400" dirty="0"/>
              <a:t/>
            </a:r>
            <a:br>
              <a:rPr lang="ar-SA" sz="2400" dirty="0"/>
            </a:br>
            <a:endParaRPr lang="en-US" sz="2400" dirty="0"/>
          </a:p>
        </p:txBody>
      </p:sp>
      <p:pic>
        <p:nvPicPr>
          <p:cNvPr id="6146" name="Picture 2" descr="Chemical reaction smoke out form beaker glass with science knowledge stuff icon vector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2" y="4117848"/>
            <a:ext cx="4288536" cy="27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مكونات المعادلة الكيميائية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موادّ ناتجة             شروط التّفاعل         موادّ متفاعلة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360920" y="3360420"/>
            <a:ext cx="1554480" cy="128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NAOH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0" y="3900274"/>
            <a:ext cx="6861048" cy="27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8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أمثلة على معادلات كيميائية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z="3200" dirty="0">
                <a:latin typeface="Times New Roman"/>
                <a:ea typeface="Times New Roman"/>
                <a:cs typeface="David"/>
              </a:rPr>
              <a:t>2H</a:t>
            </a:r>
            <a:r>
              <a:rPr lang="en-US" sz="3200" baseline="-25000" dirty="0">
                <a:latin typeface="Times New Roman"/>
                <a:ea typeface="Times New Roman"/>
                <a:cs typeface="David"/>
              </a:rPr>
              <a:t>2(g)</a:t>
            </a:r>
            <a:r>
              <a:rPr lang="en-US" sz="3200" dirty="0">
                <a:latin typeface="Times New Roman"/>
                <a:ea typeface="Times New Roman"/>
                <a:cs typeface="David"/>
              </a:rPr>
              <a:t> +  O</a:t>
            </a:r>
            <a:r>
              <a:rPr lang="en-US" sz="3200" baseline="-25000" dirty="0">
                <a:latin typeface="Times New Roman"/>
                <a:ea typeface="Times New Roman"/>
                <a:cs typeface="David"/>
              </a:rPr>
              <a:t>2(g) </a:t>
            </a:r>
            <a:r>
              <a:rPr lang="en-US" sz="3200" baseline="-25000" dirty="0" smtClean="0">
                <a:latin typeface="Times New Roman"/>
                <a:ea typeface="Times New Roman"/>
                <a:cs typeface="David"/>
              </a:rPr>
              <a:t>               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David"/>
              </a:rPr>
              <a:t>2H</a:t>
            </a:r>
            <a:r>
              <a:rPr lang="en-US" sz="3200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David"/>
              </a:rPr>
              <a:t>2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David"/>
              </a:rPr>
              <a:t>O</a:t>
            </a:r>
            <a:r>
              <a:rPr lang="en-US" sz="3200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David"/>
              </a:rPr>
              <a:t>(l)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David"/>
              </a:rPr>
              <a:t> </a:t>
            </a:r>
            <a:endParaRPr lang="en-US" dirty="0">
              <a:latin typeface="Times New Roman"/>
              <a:ea typeface="Times New Roman"/>
              <a:cs typeface="Miriam"/>
            </a:endParaRP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522208" y="3090672"/>
            <a:ext cx="1042416" cy="246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0408" y="1453896"/>
            <a:ext cx="5431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تفاعل عنصر الهيدروجين مع عنصر الاكسجين لتكوين الماء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7145294" y="2792750"/>
            <a:ext cx="313736" cy="2037756"/>
          </a:xfrm>
          <a:prstGeom prst="leftBrace">
            <a:avLst>
              <a:gd name="adj1" fmla="val 8333"/>
              <a:gd name="adj2" fmla="val 52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10173921" y="2946674"/>
            <a:ext cx="355195" cy="1665900"/>
          </a:xfrm>
          <a:prstGeom prst="leftBrace">
            <a:avLst>
              <a:gd name="adj1" fmla="val 8333"/>
              <a:gd name="adj2" fmla="val 5241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00404" y="3976353"/>
            <a:ext cx="257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مواد متفاعلة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0834" y="3976353"/>
            <a:ext cx="257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مواد ناتجة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4" name="Picture 2" descr="chemical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27" y="4607290"/>
            <a:ext cx="3349426" cy="21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4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47" y="584341"/>
            <a:ext cx="2947482" cy="4601183"/>
          </a:xfrm>
        </p:spPr>
        <p:txBody>
          <a:bodyPr/>
          <a:lstStyle/>
          <a:p>
            <a:pPr algn="ctr"/>
            <a:r>
              <a:rPr lang="ar-SA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دلالات حدوث التفاعل 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تغير اللون</a:t>
            </a:r>
          </a:p>
          <a:p>
            <a:pPr algn="r" rtl="1"/>
            <a:r>
              <a:rPr lang="ar-S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انبعاث رائحة</a:t>
            </a:r>
          </a:p>
          <a:p>
            <a:pPr algn="r" rtl="1"/>
            <a:r>
              <a:rPr lang="ar-S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تصاعد غاز</a:t>
            </a:r>
          </a:p>
          <a:p>
            <a:pPr algn="r" rtl="1"/>
            <a:r>
              <a:rPr lang="ar-S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ارتفاع درجة الحرارة</a:t>
            </a:r>
          </a:p>
          <a:p>
            <a:pPr algn="r" rtl="1"/>
            <a:r>
              <a:rPr lang="ar-S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انخفاض درجة الحرارة </a:t>
            </a:r>
          </a:p>
          <a:p>
            <a:pPr algn="r" rtl="1"/>
            <a:r>
              <a:rPr lang="ar-S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ظهور وميض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4" name="Picture 4" descr="Checking the chemical formula in school labor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75886"/>
            <a:ext cx="3447288" cy="25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emical reaction in flask glass in labolatory. The concept of scientific experiments. Copy space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91" y="1043292"/>
            <a:ext cx="2395601" cy="18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hemical re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91" y="3032112"/>
            <a:ext cx="2395601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0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275150"/>
            <a:ext cx="2609153" cy="4490580"/>
          </a:xfrm>
        </p:spPr>
        <p:txBody>
          <a:bodyPr/>
          <a:lstStyle/>
          <a:p>
            <a:pPr algn="ctr"/>
            <a:r>
              <a:rPr lang="ar-S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امثلة حياتية على التفاعلات الكيميائية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6784" y="969264"/>
            <a:ext cx="6894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احتراق شريط المغنيسيوم ينتج عنه مسحوق ابيض اللون</a:t>
            </a:r>
          </a:p>
          <a:p>
            <a:pPr algn="r"/>
            <a:endParaRPr lang="ar-SA" dirty="0"/>
          </a:p>
          <a:p>
            <a:pPr algn="r"/>
            <a:r>
              <a:rPr lang="ar-SA" sz="2000" dirty="0"/>
              <a:t> </a:t>
            </a:r>
            <a:r>
              <a:rPr lang="en-US" sz="2000" dirty="0"/>
              <a:t>2Mg</a:t>
            </a:r>
            <a:r>
              <a:rPr lang="en-US" sz="2000" baseline="-25000" dirty="0"/>
              <a:t>(s)</a:t>
            </a:r>
            <a:r>
              <a:rPr lang="en-US" sz="2000" dirty="0"/>
              <a:t> +   O</a:t>
            </a:r>
            <a:r>
              <a:rPr lang="en-US" sz="2000" baseline="-25000" dirty="0"/>
              <a:t>2(g)</a:t>
            </a:r>
            <a:r>
              <a:rPr lang="en-US" sz="2000" dirty="0"/>
              <a:t>                                   2MgO</a:t>
            </a:r>
            <a:r>
              <a:rPr lang="en-US" sz="2000" baseline="-25000" dirty="0"/>
              <a:t>(s)</a:t>
            </a:r>
            <a:r>
              <a:rPr lang="en-US" sz="2000" dirty="0"/>
              <a:t>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494776" y="1682496"/>
            <a:ext cx="1261872" cy="19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77840" y="3328416"/>
            <a:ext cx="555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تفاعل صدأ الحديد ينتج عنه تغير لون الحديد الى الأحمر</a:t>
            </a:r>
            <a:endParaRPr lang="en-GB" sz="2000" b="1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endParaRPr lang="ar-SA" sz="2000" b="1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en-US" sz="2000" dirty="0" smtClean="0"/>
              <a:t>Fe +   </a:t>
            </a:r>
            <a:r>
              <a:rPr lang="en-US" sz="2000" dirty="0"/>
              <a:t>O</a:t>
            </a:r>
            <a:r>
              <a:rPr lang="en-US" sz="2000" baseline="-25000" dirty="0"/>
              <a:t>2(g</a:t>
            </a:r>
            <a:r>
              <a:rPr lang="en-US" sz="2000" baseline="-25000" dirty="0" smtClean="0"/>
              <a:t>)</a:t>
            </a:r>
            <a:r>
              <a:rPr lang="en-US" sz="2000" dirty="0" smtClean="0"/>
              <a:t>                                   Fe2O3</a:t>
            </a:r>
            <a:endParaRPr lang="en-US" sz="20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649462" y="4115703"/>
            <a:ext cx="1261872" cy="19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32342" y="3808257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David"/>
              </a:rPr>
              <a:t>H</a:t>
            </a:r>
            <a:r>
              <a:rPr lang="en-US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David"/>
              </a:rPr>
              <a:t>2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David"/>
              </a:rPr>
              <a:t>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5252" y="5131366"/>
            <a:ext cx="582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تفاعل الخل مع صودا الخبز ينتج عنه فوران</a:t>
            </a:r>
            <a:endParaRPr lang="en-US" sz="20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643" y="1379785"/>
            <a:ext cx="2613664" cy="1463652"/>
          </a:xfrm>
          <a:prstGeom prst="rect">
            <a:avLst/>
          </a:prstGeom>
        </p:spPr>
      </p:pic>
      <p:pic>
        <p:nvPicPr>
          <p:cNvPr id="2052" name="Picture 4" descr="صدأ الحديد وكيفية التغلب عليه - حروف عرب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99" y="3735955"/>
            <a:ext cx="2521075" cy="12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بالخل وبيكربونات الصوديوم.. اصنعى بالونات الهيليوم بنفسك فى البيت - اليوم  الساب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84" y="4987188"/>
            <a:ext cx="1691640" cy="18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2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امثلة حياتية  </a:t>
            </a:r>
            <a:r>
              <a:rPr lang="ar-SA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على التفاعلات الكيميائية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6440" y="941832"/>
            <a:ext cx="4873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التفاعلات الكيميائية أثناء عملية الهضم</a:t>
            </a:r>
          </a:p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كيف تحدث؟</a:t>
            </a:r>
            <a:endParaRPr lang="en-US" dirty="0"/>
          </a:p>
        </p:txBody>
      </p:sp>
      <p:pic>
        <p:nvPicPr>
          <p:cNvPr id="3074" name="Picture 2" descr="Man thinking concep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96" y="750570"/>
            <a:ext cx="1810512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9008" y="2484304"/>
            <a:ext cx="49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عملية البناء الضوئي</a:t>
            </a:r>
          </a:p>
          <a:p>
            <a:pPr algn="r"/>
            <a:endParaRPr lang="en-US" sz="20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381" y="2902255"/>
            <a:ext cx="5010150" cy="7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2512" y="4114800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الاحتراق مثل احتراق </a:t>
            </a:r>
            <a:r>
              <a:rPr lang="ar-SA" sz="20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البروبان</a:t>
            </a:r>
            <a:endParaRPr lang="ar-SA" sz="2000" b="1" dirty="0" smtClean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endParaRPr lang="en-US" sz="20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422" y="4682853"/>
            <a:ext cx="44386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4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للبحث:</a:t>
            </a:r>
          </a:p>
          <a:p>
            <a:pPr marL="0" indent="0" algn="r" rtl="1">
              <a:buNone/>
            </a:pPr>
            <a:r>
              <a:rPr lang="ar-SA" sz="32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ابحث عن التفاعلات الكيميائية التي تحدث داخل البطاريات </a:t>
            </a:r>
            <a:endParaRPr lang="en-US" sz="32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 descr="Happy people in air balloon flat vector illustration. man and woman or employees looking through binoculars and searching for creative vacancies, finding work. job hunting, research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240"/>
            <a:ext cx="3438143" cy="21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7511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53</TotalTime>
  <Words>150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Unicode MS</vt:lpstr>
      <vt:lpstr>Corbel</vt:lpstr>
      <vt:lpstr>David</vt:lpstr>
      <vt:lpstr>Miriam</vt:lpstr>
      <vt:lpstr>Tahoma</vt:lpstr>
      <vt:lpstr>Times New Roman</vt:lpstr>
      <vt:lpstr>Wingdings 2</vt:lpstr>
      <vt:lpstr>Frame</vt:lpstr>
      <vt:lpstr>التفاعلات الكيميائية </vt:lpstr>
      <vt:lpstr>ما هي التفاعلات الكيميائية</vt:lpstr>
      <vt:lpstr>مكونات المعادلة الكيميائية</vt:lpstr>
      <vt:lpstr>أمثلة على معادلات كيميائية</vt:lpstr>
      <vt:lpstr>دلالات حدوث التفاعل </vt:lpstr>
      <vt:lpstr>امثلة حياتية على التفاعلات الكيميائية </vt:lpstr>
      <vt:lpstr>امثلة حياتية  على التفاعلات الكيميائية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cce1</dc:creator>
  <cp:lastModifiedBy>Hamdan</cp:lastModifiedBy>
  <cp:revision>10</cp:revision>
  <dcterms:created xsi:type="dcterms:W3CDTF">2022-08-15T09:30:37Z</dcterms:created>
  <dcterms:modified xsi:type="dcterms:W3CDTF">2022-08-19T19:57:58Z</dcterms:modified>
</cp:coreProperties>
</file>