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723" y="1112181"/>
            <a:ext cx="8825658" cy="2677648"/>
          </a:xfrm>
        </p:spPr>
        <p:txBody>
          <a:bodyPr/>
          <a:lstStyle/>
          <a:p>
            <a:pPr algn="ctr"/>
            <a:r>
              <a:rPr lang="ar-SA" dirty="0"/>
              <a:t>الجدول الدوري والتوزيع الالكتروني للعناصر</a:t>
            </a:r>
            <a:endParaRPr lang="en-US" dirty="0"/>
          </a:p>
        </p:txBody>
      </p:sp>
      <p:pic>
        <p:nvPicPr>
          <p:cNvPr id="1026" name="Picture 2" descr="Isometric set of elements of the periodic table mendeleev s periodic table. vector illustration lithium, iron, krypton, hydrog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" y="3862981"/>
            <a:ext cx="2999105" cy="2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110829"/>
            <a:ext cx="8825659" cy="706964"/>
          </a:xfrm>
        </p:spPr>
        <p:txBody>
          <a:bodyPr/>
          <a:lstStyle/>
          <a:p>
            <a:pPr algn="ctr"/>
            <a:r>
              <a:rPr lang="ar-SA" altLang="en-US" sz="4400" b="1" dirty="0">
                <a:latin typeface="Constantia" panose="02030602050306030303" pitchFamily="18" charset="0"/>
                <a:cs typeface="Traditional Arabic" panose="02020603050405020304" pitchFamily="18" charset="-78"/>
              </a:rPr>
              <a:t>قصة </a:t>
            </a:r>
            <a:r>
              <a:rPr lang="ar-SA" altLang="en-US" sz="4400" b="1" dirty="0" smtClean="0">
                <a:latin typeface="Constantia" panose="02030602050306030303" pitchFamily="18" charset="0"/>
                <a:cs typeface="Traditional Arabic" panose="02020603050405020304" pitchFamily="18" charset="-78"/>
              </a:rPr>
              <a:t>الجدول الدوري</a:t>
            </a:r>
            <a:endParaRPr lang="he-IL" altLang="en-US" sz="4400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2640076"/>
            <a:ext cx="9642285" cy="3416300"/>
          </a:xfrm>
        </p:spPr>
        <p:txBody>
          <a:bodyPr/>
          <a:lstStyle/>
          <a:p>
            <a:pPr lvl="1" algn="r" rtl="1"/>
            <a:r>
              <a:rPr lang="ar-SA" altLang="en-US" sz="2000" b="1" dirty="0" smtClean="0">
                <a:latin typeface="Constantia" panose="02030602050306030303" pitchFamily="18" charset="0"/>
                <a:cs typeface="+mj-cs"/>
              </a:rPr>
              <a:t>بدأت </a:t>
            </a:r>
            <a:r>
              <a:rPr lang="ar-SA" altLang="en-US" sz="2000" b="1" dirty="0">
                <a:latin typeface="Constantia" panose="02030602050306030303" pitchFamily="18" charset="0"/>
                <a:cs typeface="+mj-cs"/>
              </a:rPr>
              <a:t>فكرة جدول العناصر الدوري بمحاولة بسيطة قام بها كيميائي لترتيب العناصر في جدول معين ثم تطور هذا التصنيف حتى وصل إلى ما وصل إليه الآن </a:t>
            </a:r>
          </a:p>
          <a:p>
            <a:pPr lvl="1" algn="r" rtl="1"/>
            <a:r>
              <a:rPr lang="ar-SA" altLang="en-US" sz="2000" b="1" dirty="0">
                <a:latin typeface="Constantia" panose="02030602050306030303" pitchFamily="18" charset="0"/>
                <a:cs typeface="+mj-cs"/>
              </a:rPr>
              <a:t>لم تكن هناك حاجة في القديم لترتيب العناصر وتصنيفها في جدول خاص ، لسبب بسيط وهو أن عدد هذه العناصر لم يكن يتجاوز عدد أصابع اليدين ، ولكن بتطور علم الكيمياء واكتشاف المزيد من العناصر بات من الضروري تصنيف هذه العناصر وجدولتها لتيسير دراستها وتسهيل التعامل معها .</a:t>
            </a:r>
            <a:endParaRPr lang="he-IL" altLang="en-US" sz="2000" b="1" dirty="0">
              <a:latin typeface="Constantia" panose="02030602050306030303" pitchFamily="18" charset="0"/>
              <a:cs typeface="+mj-cs"/>
            </a:endParaRPr>
          </a:p>
          <a:p>
            <a:pPr lvl="1" algn="r" rtl="1"/>
            <a:r>
              <a:rPr lang="ar-SA" altLang="en-US" sz="2000" b="1" dirty="0">
                <a:latin typeface="Constantia" panose="02030602050306030303" pitchFamily="18" charset="0"/>
                <a:cs typeface="+mj-cs"/>
              </a:rPr>
              <a:t>أولى المحاولات التي تمت لغرض تصنيف العناصر وترتيبها في جداول خاصة هي محاولة تصنيف العناصر إلى مجموعتين وهما الفلزات </a:t>
            </a:r>
            <a:r>
              <a:rPr lang="ar-SA" altLang="en-US" sz="2000" b="1" dirty="0" err="1">
                <a:latin typeface="Constantia" panose="02030602050306030303" pitchFamily="18" charset="0"/>
                <a:cs typeface="+mj-cs"/>
              </a:rPr>
              <a:t>واللا</a:t>
            </a:r>
            <a:r>
              <a:rPr lang="ar-SA" altLang="en-US" sz="2000" b="1" dirty="0">
                <a:latin typeface="Constantia" panose="02030602050306030303" pitchFamily="18" charset="0"/>
                <a:cs typeface="+mj-cs"/>
              </a:rPr>
              <a:t> فلزات. </a:t>
            </a:r>
          </a:p>
          <a:p>
            <a:endParaRPr lang="en-US" dirty="0">
              <a:cs typeface="+mj-cs"/>
            </a:endParaRPr>
          </a:p>
        </p:txBody>
      </p:sp>
      <p:pic>
        <p:nvPicPr>
          <p:cNvPr id="2050" name="Picture 2" descr="Nitrogen symbol handheld in front of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301752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3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بعض العلماء المساهمين في ترتيب العناصر في الجدول الدوري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338" y="2512060"/>
            <a:ext cx="8825659" cy="3416300"/>
          </a:xfrm>
        </p:spPr>
        <p:txBody>
          <a:bodyPr/>
          <a:lstStyle/>
          <a:p>
            <a:pPr algn="r" rtl="1"/>
            <a:r>
              <a:rPr lang="ar-SA" altLang="en-US" sz="2400" b="1" dirty="0" smtClean="0">
                <a:solidFill>
                  <a:srgbClr val="C00000"/>
                </a:solidFill>
              </a:rPr>
              <a:t>العالم </a:t>
            </a:r>
            <a:r>
              <a:rPr lang="ar-SA" altLang="en-US" sz="2400" b="1" dirty="0">
                <a:solidFill>
                  <a:srgbClr val="C00000"/>
                </a:solidFill>
              </a:rPr>
              <a:t>أنتوني </a:t>
            </a:r>
            <a:r>
              <a:rPr lang="ar-SA" altLang="en-US" sz="2400" b="1" dirty="0" err="1" smtClean="0">
                <a:solidFill>
                  <a:srgbClr val="C00000"/>
                </a:solidFill>
              </a:rPr>
              <a:t>لافوازييه</a:t>
            </a:r>
            <a:endParaRPr lang="ar-SA" altLang="en-US" sz="2400" b="1" dirty="0" smtClean="0">
              <a:solidFill>
                <a:srgbClr val="C00000"/>
              </a:solidFill>
            </a:endParaRPr>
          </a:p>
          <a:p>
            <a:pPr algn="r" rtl="1"/>
            <a:endParaRPr lang="ar-SA" b="1" dirty="0">
              <a:solidFill>
                <a:srgbClr val="C00000"/>
              </a:solidFill>
            </a:endParaRPr>
          </a:p>
          <a:p>
            <a:pPr algn="r" rtl="1"/>
            <a:endParaRPr lang="ar-SA" b="1" dirty="0" smtClean="0">
              <a:solidFill>
                <a:srgbClr val="C00000"/>
              </a:solidFill>
            </a:endParaRPr>
          </a:p>
          <a:p>
            <a:pPr algn="r" rtl="1"/>
            <a:endParaRPr lang="ar-SA" b="1" dirty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ar-SA" b="1" dirty="0" smtClean="0">
              <a:solidFill>
                <a:srgbClr val="C00000"/>
              </a:solidFill>
            </a:endParaRPr>
          </a:p>
          <a:p>
            <a:pPr algn="r" rtl="1"/>
            <a:r>
              <a:rPr lang="ar-SA" altLang="en-US" sz="2400" b="1" dirty="0">
                <a:solidFill>
                  <a:srgbClr val="C00000"/>
                </a:solidFill>
              </a:rPr>
              <a:t>جدول </a:t>
            </a:r>
            <a:r>
              <a:rPr lang="ar-SA" altLang="en-US" sz="2400" b="1" dirty="0" err="1">
                <a:solidFill>
                  <a:srgbClr val="C00000"/>
                </a:solidFill>
              </a:rPr>
              <a:t>نيولاندز</a:t>
            </a:r>
            <a:r>
              <a:rPr lang="ar-SA" altLang="en-US" sz="2400" b="1" dirty="0">
                <a:solidFill>
                  <a:srgbClr val="C00000"/>
                </a:solidFill>
              </a:rPr>
              <a:t> </a:t>
            </a:r>
          </a:p>
          <a:p>
            <a:pPr algn="r" rtl="1"/>
            <a:endParaRPr lang="en-US" dirty="0"/>
          </a:p>
        </p:txBody>
      </p:sp>
      <p:pic>
        <p:nvPicPr>
          <p:cNvPr id="4" name="Picture 6" descr="http://annales.org/archives/images/lechateli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2149105"/>
            <a:ext cx="2307717" cy="21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5766372" y="3281481"/>
            <a:ext cx="6143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400" b="1" dirty="0"/>
              <a:t> كان أول من قام بعمل تجميع للعناصر المعروفة آنذاك وعددها 33 عنصرا في قائمة واحدة.</a:t>
            </a:r>
          </a:p>
        </p:txBody>
      </p:sp>
      <p:pic>
        <p:nvPicPr>
          <p:cNvPr id="7" name="Picture 6" descr="http://www.nndb.com/people/480/000103171/john-alexander-reina-newlands-1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4434839"/>
            <a:ext cx="2288477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6"/>
          <p:cNvSpPr>
            <a:spLocks noChangeArrowheads="1"/>
          </p:cNvSpPr>
          <p:nvPr/>
        </p:nvSpPr>
        <p:spPr bwMode="auto">
          <a:xfrm>
            <a:off x="4766532" y="5084065"/>
            <a:ext cx="6809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400" b="1" dirty="0" smtClean="0"/>
              <a:t>- </a:t>
            </a:r>
            <a:r>
              <a:rPr lang="ar-SA" altLang="en-US" sz="2400" b="1" dirty="0"/>
              <a:t>لاحظ أن خواص العناصر تتكرر عند ترتيبها تصاعديا وفق تسلسل الكتل الذرية لكل ثمان عناصر.</a:t>
            </a:r>
          </a:p>
          <a:p>
            <a:pPr algn="r" rtl="1" eaLnBrk="1" hangingPunct="1"/>
            <a:r>
              <a:rPr lang="ar-SA" altLang="en-US" sz="2400" b="1" dirty="0" smtClean="0"/>
              <a:t>- </a:t>
            </a:r>
            <a:r>
              <a:rPr lang="ar-SA" altLang="en-US" sz="2400" b="1" dirty="0"/>
              <a:t>سمى ترتيبه بــــ ( قانون الثمانيات ) لأن خواص العناصر تتكرر كل ثمان عناصر.</a:t>
            </a:r>
          </a:p>
        </p:txBody>
      </p:sp>
    </p:spTree>
    <p:extLst>
      <p:ext uri="{BB962C8B-B14F-4D97-AF65-F5344CB8AC3E}">
        <p14:creationId xmlns:p14="http://schemas.microsoft.com/office/powerpoint/2010/main" val="10131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904" y="2539491"/>
            <a:ext cx="8759952" cy="3792329"/>
          </a:xfrm>
          <a:prstGeom prst="rect">
            <a:avLst/>
          </a:prstGeom>
        </p:spPr>
      </p:pic>
      <p:pic>
        <p:nvPicPr>
          <p:cNvPr id="5124" name="Picture 4" descr="Bulb sign idea symbol 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8" y="470679"/>
            <a:ext cx="2042877" cy="14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7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b="1" dirty="0" smtClean="0"/>
              <a:t>الجدول الدوري الحديث</a:t>
            </a:r>
            <a:endParaRPr lang="en-US" sz="4000" b="1" dirty="0"/>
          </a:p>
        </p:txBody>
      </p:sp>
      <p:pic>
        <p:nvPicPr>
          <p:cNvPr id="4" name="صورة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26" y="2258568"/>
            <a:ext cx="8247887" cy="44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418" y="1275421"/>
            <a:ext cx="8825659" cy="706964"/>
          </a:xfrm>
        </p:spPr>
        <p:txBody>
          <a:bodyPr/>
          <a:lstStyle/>
          <a:p>
            <a:pPr algn="ctr"/>
            <a:r>
              <a:rPr lang="ar-SA" altLang="en-US" b="1" dirty="0">
                <a:latin typeface="Constantia" panose="02030602050306030303" pitchFamily="18" charset="0"/>
                <a:cs typeface="Traditional Arabic" panose="02020603050405020304" pitchFamily="18" charset="-78"/>
              </a:rPr>
              <a:t>مناطق الجدول الدوري الحديث </a:t>
            </a:r>
            <a:r>
              <a:rPr lang="he-IL" altLang="en-US" b="1" dirty="0">
                <a:latin typeface="Constantia" panose="02030602050306030303" pitchFamily="18" charset="0"/>
              </a:rPr>
              <a:t/>
            </a:r>
            <a:br>
              <a:rPr lang="he-IL" altLang="en-US" b="1" dirty="0">
                <a:latin typeface="Constantia" panose="02030602050306030303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402" y="2329180"/>
            <a:ext cx="10293334" cy="440080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altLang="en-US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المنطقة اليسرى .</a:t>
            </a:r>
            <a:r>
              <a:rPr lang="ar-SA" altLang="en-US" sz="2000" b="1" dirty="0">
                <a:latin typeface="Constantia" panose="02030602050306030303" pitchFamily="18" charset="0"/>
              </a:rPr>
              <a:t/>
            </a:r>
            <a:br>
              <a:rPr lang="ar-SA" altLang="en-US" sz="2000" b="1" dirty="0">
                <a:latin typeface="Constantia" panose="02030602050306030303" pitchFamily="18" charset="0"/>
              </a:rPr>
            </a:br>
            <a:r>
              <a:rPr lang="ar-SA" altLang="en-US" sz="2000" b="1" dirty="0">
                <a:latin typeface="Constantia" panose="02030602050306030303" pitchFamily="18" charset="0"/>
              </a:rPr>
              <a:t>وتحوي عناصر المجموعتين الرئيسيتين ( </a:t>
            </a:r>
            <a:r>
              <a:rPr lang="en-US" altLang="en-US" sz="2000" b="1" dirty="0">
                <a:latin typeface="Constantia" panose="02030602050306030303" pitchFamily="18" charset="0"/>
              </a:rPr>
              <a:t>A1</a:t>
            </a:r>
            <a:r>
              <a:rPr lang="ar-SA" altLang="en-US" sz="2000" b="1" dirty="0">
                <a:latin typeface="Constantia" panose="02030602050306030303" pitchFamily="18" charset="0"/>
              </a:rPr>
              <a:t> و 2</a:t>
            </a:r>
            <a:r>
              <a:rPr lang="en-US" altLang="en-US" sz="2000" b="1" dirty="0">
                <a:latin typeface="Constantia" panose="02030602050306030303" pitchFamily="18" charset="0"/>
              </a:rPr>
              <a:t>A</a:t>
            </a:r>
            <a:r>
              <a:rPr lang="ar-SA" altLang="en-US" sz="2000" b="1" dirty="0">
                <a:latin typeface="Constantia" panose="02030602050306030303" pitchFamily="18" charset="0"/>
              </a:rPr>
              <a:t> ) والمعروفة باسم الفلزات القلوية والفلزات القلوية الأرضية على </a:t>
            </a:r>
            <a:r>
              <a:rPr lang="ar-SA" altLang="en-US" sz="2000" b="1" dirty="0" smtClean="0">
                <a:latin typeface="Constantia" panose="02030602050306030303" pitchFamily="18" charset="0"/>
              </a:rPr>
              <a:t>الترتيب</a:t>
            </a:r>
          </a:p>
          <a:p>
            <a:pPr algn="r" rtl="1"/>
            <a:r>
              <a:rPr lang="ar-SA" altLang="en-US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المنطقة اليمنى </a:t>
            </a:r>
            <a:r>
              <a:rPr lang="ar-SA" altLang="en-US" sz="2400" b="1" dirty="0">
                <a:latin typeface="Constantia" panose="02030602050306030303" pitchFamily="18" charset="0"/>
              </a:rPr>
              <a:t/>
            </a:r>
            <a:br>
              <a:rPr lang="ar-SA" altLang="en-US" sz="2400" b="1" dirty="0">
                <a:latin typeface="Constantia" panose="02030602050306030303" pitchFamily="18" charset="0"/>
              </a:rPr>
            </a:br>
            <a:r>
              <a:rPr lang="ar-SA" altLang="en-US" sz="2000" b="1" dirty="0">
                <a:latin typeface="Constantia" panose="02030602050306030303" pitchFamily="18" charset="0"/>
              </a:rPr>
              <a:t>تحوي بقية العناصر في المجموعات الرئيسية ( 3،4،5،6،7 و 8) </a:t>
            </a:r>
            <a:r>
              <a:rPr lang="ar-SA" altLang="en-US" sz="2000" b="1" dirty="0" smtClean="0">
                <a:latin typeface="Constantia" panose="02030602050306030303" pitchFamily="18" charset="0"/>
              </a:rPr>
              <a:t>وهذه </a:t>
            </a:r>
            <a:r>
              <a:rPr lang="ar-SA" altLang="en-US" sz="2000" b="1" dirty="0">
                <a:latin typeface="Constantia" panose="02030602050306030303" pitchFamily="18" charset="0"/>
              </a:rPr>
              <a:t>المنطقة تحوي جميع اللافلزات وأشباه الفلزات وبقية الفلزات ، كما تضم جميع الهالوجينات ( عناصر المجموعة 7</a:t>
            </a:r>
            <a:r>
              <a:rPr lang="he-IL" altLang="en-US" sz="2000" b="1" dirty="0">
                <a:latin typeface="Constantia" panose="02030602050306030303" pitchFamily="18" charset="0"/>
              </a:rPr>
              <a:t>A</a:t>
            </a:r>
            <a:r>
              <a:rPr lang="ar-SA" altLang="en-US" sz="2000" b="1" dirty="0">
                <a:latin typeface="Constantia" panose="02030602050306030303" pitchFamily="18" charset="0"/>
              </a:rPr>
              <a:t> ) والغازات النادرة أو الخاملة</a:t>
            </a:r>
            <a:r>
              <a:rPr lang="ar-SA" altLang="en-US" sz="2000" b="1" dirty="0" smtClean="0">
                <a:latin typeface="Constantia" panose="02030602050306030303" pitchFamily="18" charset="0"/>
              </a:rPr>
              <a:t>.</a:t>
            </a:r>
            <a:endParaRPr lang="he-IL" altLang="en-US" sz="2400" dirty="0">
              <a:latin typeface="Constantia" panose="02030602050306030303" pitchFamily="18" charset="0"/>
            </a:endParaRPr>
          </a:p>
          <a:p>
            <a:pPr algn="r" rtl="1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المنطقة 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الوسطى</a:t>
            </a:r>
            <a:r>
              <a:rPr lang="ar-SA" dirty="0"/>
              <a:t/>
            </a:r>
            <a:br>
              <a:rPr lang="ar-SA" dirty="0"/>
            </a:br>
            <a:r>
              <a:rPr lang="ar-SA" sz="2000" b="1" dirty="0"/>
              <a:t>وتحوي جميع العناصر في المجموعات الفرعية (ب) وتتألف من ثلاثين عنصراً جميعها من الفلزات في ثلاث متسلسلات تضم كل متسلسلة عشرة عناصر، </a:t>
            </a:r>
            <a:r>
              <a:rPr lang="ar-SA" sz="2000" b="1" dirty="0" smtClean="0"/>
              <a:t>وتعرف </a:t>
            </a:r>
            <a:r>
              <a:rPr lang="ar-SA" sz="2000" b="1" dirty="0"/>
              <a:t>عناصر هذه المنطقة بالعناصر الانتقالية</a:t>
            </a:r>
            <a:r>
              <a:rPr lang="ar-SA" sz="2000" b="1" dirty="0" smtClean="0"/>
              <a:t>.</a:t>
            </a:r>
          </a:p>
          <a:p>
            <a:pPr algn="r" rtl="1"/>
            <a:r>
              <a:rPr lang="ar-SA" sz="2200" b="1" dirty="0">
                <a:solidFill>
                  <a:schemeClr val="accent2">
                    <a:lumMod val="75000"/>
                  </a:schemeClr>
                </a:solidFill>
              </a:rPr>
              <a:t>المنطقة السفلى </a:t>
            </a:r>
            <a:r>
              <a:rPr lang="ar-SA" dirty="0"/>
              <a:t/>
            </a:r>
            <a:br>
              <a:rPr lang="ar-SA" dirty="0"/>
            </a:br>
            <a:r>
              <a:rPr lang="ar-SA" sz="2000" b="1" dirty="0"/>
              <a:t>وتتألف من سلسلتين كل سلسلة تضم أربعة عشر عنصراً سلسلة </a:t>
            </a:r>
            <a:r>
              <a:rPr lang="ar-SA" sz="2000" b="1" dirty="0" err="1"/>
              <a:t>اللانثانيدات</a:t>
            </a:r>
            <a:r>
              <a:rPr lang="ar-SA" sz="2000" b="1" dirty="0"/>
              <a:t> والتي تأتي بعد عنصر </a:t>
            </a:r>
            <a:r>
              <a:rPr lang="ar-SA" sz="2000" b="1" dirty="0" err="1"/>
              <a:t>اللانثانوم</a:t>
            </a:r>
            <a:r>
              <a:rPr lang="ar-SA" sz="2000" b="1" dirty="0"/>
              <a:t> وتبدأ بالسيريوم وسلسلة </a:t>
            </a:r>
            <a:r>
              <a:rPr lang="ar-SA" sz="2000" b="1" dirty="0" err="1"/>
              <a:t>الاكتينيدات</a:t>
            </a:r>
            <a:r>
              <a:rPr lang="ar-SA" sz="2000" b="1" dirty="0"/>
              <a:t> وتأتي بعد عنصر الاكتينيوم وتبدأ بعنصر الثوريوم </a:t>
            </a:r>
            <a:r>
              <a:rPr lang="ar-SA" sz="2000" b="1" dirty="0" smtClean="0"/>
              <a:t>، </a:t>
            </a:r>
            <a:r>
              <a:rPr lang="ar-SA" sz="2000" b="1" dirty="0"/>
              <a:t>وتعرف عناصر هذه المنطقة بالعناصر الانتقالية الداخلية . </a:t>
            </a:r>
          </a:p>
          <a:p>
            <a:pPr lvl="1" algn="r" rtl="1"/>
            <a:endParaRPr lang="en-US" sz="1800" b="1" dirty="0"/>
          </a:p>
        </p:txBody>
      </p:sp>
      <p:pic>
        <p:nvPicPr>
          <p:cNvPr id="6148" name="Picture 4" descr="Flask with periodic table of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8" y="484338"/>
            <a:ext cx="1893759" cy="15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400501-5CAF-4E52-927F-311875046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50" t="47083" r="25235" b="12361"/>
          <a:stretch/>
        </p:blipFill>
        <p:spPr>
          <a:xfrm>
            <a:off x="91439" y="2194560"/>
            <a:ext cx="8851393" cy="4553712"/>
          </a:xfrm>
          <a:prstGeom prst="rect">
            <a:avLst/>
          </a:prstGeom>
        </p:spPr>
      </p:pic>
      <p:pic>
        <p:nvPicPr>
          <p:cNvPr id="7170" name="Picture 2" descr="Businessman get an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1" y="2825623"/>
            <a:ext cx="3072384" cy="39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095" y="1189360"/>
            <a:ext cx="8825659" cy="706964"/>
          </a:xfrm>
        </p:spPr>
        <p:txBody>
          <a:bodyPr/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الجدول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أدناه</a:t>
            </a: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اجب عن الأسئلة التالية</a:t>
            </a:r>
            <a:r>
              <a:rPr lang="en-US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798" y="2303811"/>
            <a:ext cx="8801100" cy="294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9136" y="5355046"/>
            <a:ext cx="290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1- عنصر ينتمي الى مجموعة </a:t>
            </a:r>
            <a:r>
              <a:rPr lang="ar-SA" sz="2400" dirty="0" err="1" smtClean="0">
                <a:solidFill>
                  <a:srgbClr val="FF0000"/>
                </a:solidFill>
              </a:rPr>
              <a:t>اللانثنيدات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1BDB45-4425-4DB5-A5B0-6402DC543B5F}"/>
              </a:ext>
            </a:extLst>
          </p:cNvPr>
          <p:cNvSpPr txBox="1"/>
          <p:nvPr/>
        </p:nvSpPr>
        <p:spPr>
          <a:xfrm>
            <a:off x="9606977" y="6135058"/>
            <a:ext cx="238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ينتمي الى مجموعة ال</a:t>
            </a:r>
            <a:r>
              <a:rPr lang="ar-BH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أكتنيدات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7431787" y="5558292"/>
            <a:ext cx="16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انتقالي: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590ECA-8E9D-4182-BD8D-31CC546EECF2}"/>
              </a:ext>
            </a:extLst>
          </p:cNvPr>
          <p:cNvSpPr txBox="1"/>
          <p:nvPr/>
        </p:nvSpPr>
        <p:spPr>
          <a:xfrm>
            <a:off x="6665976" y="6319724"/>
            <a:ext cx="253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انتقالي داخلي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C52C8E-476E-485F-9CBB-AE3C04EE8E02}"/>
              </a:ext>
            </a:extLst>
          </p:cNvPr>
          <p:cNvSpPr txBox="1"/>
          <p:nvPr/>
        </p:nvSpPr>
        <p:spPr>
          <a:xfrm>
            <a:off x="2229234" y="5573973"/>
            <a:ext cx="438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عنصر يقع في الدورة الرابعة والمجموعة 14: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4957781" y="6319724"/>
            <a:ext cx="16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قلوي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2169711" y="6396335"/>
            <a:ext cx="225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هالوجيني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194" name="Picture 2" descr="Cute happy funny girl with question mark and light bulb.  cartoon character illustration icon design.isolated on whit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" y="5202650"/>
            <a:ext cx="1909081" cy="16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9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814" y="1108468"/>
            <a:ext cx="8825659" cy="706964"/>
          </a:xfrm>
        </p:spPr>
        <p:txBody>
          <a:bodyPr/>
          <a:lstStyle/>
          <a:p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الجدول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أدناه</a:t>
            </a:r>
            <a:r>
              <a:rPr lang="ar-SA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اجب عن الأسئلة التالية</a:t>
            </a:r>
            <a:r>
              <a:rPr lang="en-US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814" y="2315301"/>
            <a:ext cx="8801100" cy="2943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9136" y="5355046"/>
            <a:ext cx="290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1- عنصر ينتمي الى مجموعة </a:t>
            </a:r>
            <a:r>
              <a:rPr lang="ar-SA" sz="2400" dirty="0" err="1" smtClean="0">
                <a:solidFill>
                  <a:srgbClr val="FF0000"/>
                </a:solidFill>
              </a:rPr>
              <a:t>اللانثنيدات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1BDB45-4425-4DB5-A5B0-6402DC543B5F}"/>
              </a:ext>
            </a:extLst>
          </p:cNvPr>
          <p:cNvSpPr txBox="1"/>
          <p:nvPr/>
        </p:nvSpPr>
        <p:spPr>
          <a:xfrm>
            <a:off x="9606977" y="6135058"/>
            <a:ext cx="238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ينتمي الى مجموعة ال</a:t>
            </a:r>
            <a:r>
              <a:rPr lang="ar-BH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أكتنيدات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7431787" y="5558292"/>
            <a:ext cx="16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انتقالي: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590ECA-8E9D-4182-BD8D-31CC546EECF2}"/>
              </a:ext>
            </a:extLst>
          </p:cNvPr>
          <p:cNvSpPr txBox="1"/>
          <p:nvPr/>
        </p:nvSpPr>
        <p:spPr>
          <a:xfrm>
            <a:off x="2035115" y="6357266"/>
            <a:ext cx="253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انتقالي داخلي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C52C8E-476E-485F-9CBB-AE3C04EE8E02}"/>
              </a:ext>
            </a:extLst>
          </p:cNvPr>
          <p:cNvSpPr txBox="1"/>
          <p:nvPr/>
        </p:nvSpPr>
        <p:spPr>
          <a:xfrm>
            <a:off x="2276668" y="5596372"/>
            <a:ext cx="438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عنصر يقع في الدورة الرابعة والمجموعة 14: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4971816" y="6396335"/>
            <a:ext cx="16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قلوي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E9D18F-A8A9-4A9B-97FC-27597F5A5256}"/>
              </a:ext>
            </a:extLst>
          </p:cNvPr>
          <p:cNvSpPr txBox="1"/>
          <p:nvPr/>
        </p:nvSpPr>
        <p:spPr>
          <a:xfrm>
            <a:off x="6888086" y="6385293"/>
            <a:ext cx="225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عنصر هالوجيني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64" y="5568116"/>
            <a:ext cx="598438" cy="425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710" y="6282563"/>
            <a:ext cx="626683" cy="425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623" y="5551098"/>
            <a:ext cx="656067" cy="4373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46" y="6273225"/>
            <a:ext cx="1381125" cy="5429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3186FCF-D390-4DD6-B5EA-59BFD4B789C5}"/>
              </a:ext>
            </a:extLst>
          </p:cNvPr>
          <p:cNvGrpSpPr/>
          <p:nvPr/>
        </p:nvGrpSpPr>
        <p:grpSpPr>
          <a:xfrm>
            <a:off x="1725201" y="5627434"/>
            <a:ext cx="617221" cy="399835"/>
            <a:chOff x="9879488" y="2320889"/>
            <a:chExt cx="704011" cy="722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B8082C-5B30-4496-B58F-FD0036074755}"/>
                </a:ext>
              </a:extLst>
            </p:cNvPr>
            <p:cNvSpPr txBox="1"/>
            <p:nvPr/>
          </p:nvSpPr>
          <p:spPr>
            <a:xfrm>
              <a:off x="10065605" y="2376019"/>
              <a:ext cx="517894" cy="66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Ge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574BC34-ED59-454C-B26D-2B760C5057B4}"/>
                </a:ext>
              </a:extLst>
            </p:cNvPr>
            <p:cNvSpPr txBox="1"/>
            <p:nvPr/>
          </p:nvSpPr>
          <p:spPr>
            <a:xfrm>
              <a:off x="9879488" y="2320889"/>
              <a:ext cx="428624" cy="500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32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051" y="6416100"/>
            <a:ext cx="495300" cy="40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255" y="6430100"/>
            <a:ext cx="5238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</TotalTime>
  <Words>269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Constantia</vt:lpstr>
      <vt:lpstr>Sakkal Majalla</vt:lpstr>
      <vt:lpstr>Times New Roman</vt:lpstr>
      <vt:lpstr>Traditional Arabic</vt:lpstr>
      <vt:lpstr>Wingdings 3</vt:lpstr>
      <vt:lpstr>Ion Boardroom</vt:lpstr>
      <vt:lpstr>الجدول الدوري والتوزيع الالكتروني للعناصر</vt:lpstr>
      <vt:lpstr>قصة الجدول الدوري</vt:lpstr>
      <vt:lpstr>بعض العلماء المساهمين في ترتيب العناصر في الجدول الدوري</vt:lpstr>
      <vt:lpstr>PowerPoint Presentation</vt:lpstr>
      <vt:lpstr>الجدول الدوري الحديث</vt:lpstr>
      <vt:lpstr>مناطق الجدول الدوري الحديث  </vt:lpstr>
      <vt:lpstr>PowerPoint Presentation</vt:lpstr>
      <vt:lpstr>تأمل الجدول أدناه، ثم اجب عن الأسئلة التالية </vt:lpstr>
      <vt:lpstr>تأمل الجدول أدناه، ثم اجب عن الأسئلة التالية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cce1</dc:creator>
  <cp:lastModifiedBy>cce1</cp:lastModifiedBy>
  <cp:revision>13</cp:revision>
  <dcterms:created xsi:type="dcterms:W3CDTF">2022-08-15T08:10:48Z</dcterms:created>
  <dcterms:modified xsi:type="dcterms:W3CDTF">2022-08-15T09:10:24Z</dcterms:modified>
</cp:coreProperties>
</file>